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3"/>
  </p:notesMasterIdLst>
  <p:handoutMasterIdLst>
    <p:handoutMasterId r:id="rId224"/>
  </p:handoutMasterIdLst>
  <p:sldIdLst>
    <p:sldId id="728" r:id="rId5"/>
    <p:sldId id="602" r:id="rId6"/>
    <p:sldId id="606" r:id="rId7"/>
    <p:sldId id="729" r:id="rId8"/>
    <p:sldId id="730" r:id="rId9"/>
    <p:sldId id="731" r:id="rId10"/>
    <p:sldId id="732" r:id="rId11"/>
    <p:sldId id="733" r:id="rId12"/>
    <p:sldId id="734" r:id="rId13"/>
    <p:sldId id="735" r:id="rId14"/>
    <p:sldId id="736" r:id="rId15"/>
    <p:sldId id="748" r:id="rId16"/>
    <p:sldId id="750" r:id="rId17"/>
    <p:sldId id="751" r:id="rId18"/>
    <p:sldId id="752" r:id="rId19"/>
    <p:sldId id="753" r:id="rId20"/>
    <p:sldId id="754" r:id="rId21"/>
    <p:sldId id="755" r:id="rId22"/>
    <p:sldId id="756" r:id="rId23"/>
    <p:sldId id="758" r:id="rId24"/>
    <p:sldId id="759" r:id="rId25"/>
    <p:sldId id="760" r:id="rId26"/>
    <p:sldId id="761" r:id="rId27"/>
    <p:sldId id="762" r:id="rId28"/>
    <p:sldId id="764" r:id="rId29"/>
    <p:sldId id="765" r:id="rId30"/>
    <p:sldId id="767" r:id="rId31"/>
    <p:sldId id="768" r:id="rId32"/>
    <p:sldId id="769" r:id="rId33"/>
    <p:sldId id="770" r:id="rId34"/>
    <p:sldId id="771" r:id="rId35"/>
    <p:sldId id="772" r:id="rId36"/>
    <p:sldId id="773" r:id="rId37"/>
    <p:sldId id="774" r:id="rId38"/>
    <p:sldId id="775" r:id="rId39"/>
    <p:sldId id="776" r:id="rId40"/>
    <p:sldId id="778" r:id="rId41"/>
    <p:sldId id="777" r:id="rId42"/>
    <p:sldId id="779" r:id="rId43"/>
    <p:sldId id="780" r:id="rId44"/>
    <p:sldId id="781" r:id="rId45"/>
    <p:sldId id="782" r:id="rId46"/>
    <p:sldId id="783" r:id="rId47"/>
    <p:sldId id="784" r:id="rId48"/>
    <p:sldId id="785" r:id="rId49"/>
    <p:sldId id="786" r:id="rId50"/>
    <p:sldId id="787" r:id="rId51"/>
    <p:sldId id="789" r:id="rId52"/>
    <p:sldId id="790" r:id="rId53"/>
    <p:sldId id="791" r:id="rId54"/>
    <p:sldId id="792" r:id="rId55"/>
    <p:sldId id="793" r:id="rId56"/>
    <p:sldId id="794" r:id="rId57"/>
    <p:sldId id="795" r:id="rId58"/>
    <p:sldId id="796" r:id="rId59"/>
    <p:sldId id="797" r:id="rId60"/>
    <p:sldId id="798" r:id="rId61"/>
    <p:sldId id="800" r:id="rId62"/>
    <p:sldId id="801" r:id="rId63"/>
    <p:sldId id="802" r:id="rId64"/>
    <p:sldId id="803" r:id="rId65"/>
    <p:sldId id="804" r:id="rId66"/>
    <p:sldId id="805" r:id="rId67"/>
    <p:sldId id="807" r:id="rId68"/>
    <p:sldId id="808" r:id="rId69"/>
    <p:sldId id="811" r:id="rId70"/>
    <p:sldId id="810" r:id="rId71"/>
    <p:sldId id="812" r:id="rId72"/>
    <p:sldId id="813" r:id="rId73"/>
    <p:sldId id="814" r:id="rId74"/>
    <p:sldId id="815" r:id="rId75"/>
    <p:sldId id="816" r:id="rId76"/>
    <p:sldId id="818" r:id="rId77"/>
    <p:sldId id="817" r:id="rId78"/>
    <p:sldId id="819" r:id="rId79"/>
    <p:sldId id="820" r:id="rId80"/>
    <p:sldId id="821" r:id="rId81"/>
    <p:sldId id="822" r:id="rId82"/>
    <p:sldId id="823" r:id="rId83"/>
    <p:sldId id="824" r:id="rId84"/>
    <p:sldId id="825" r:id="rId85"/>
    <p:sldId id="826" r:id="rId86"/>
    <p:sldId id="837" r:id="rId87"/>
    <p:sldId id="829" r:id="rId88"/>
    <p:sldId id="830" r:id="rId89"/>
    <p:sldId id="831" r:id="rId90"/>
    <p:sldId id="832" r:id="rId91"/>
    <p:sldId id="833" r:id="rId92"/>
    <p:sldId id="834" r:id="rId93"/>
    <p:sldId id="835" r:id="rId94"/>
    <p:sldId id="828" r:id="rId95"/>
    <p:sldId id="838" r:id="rId96"/>
    <p:sldId id="839" r:id="rId97"/>
    <p:sldId id="840" r:id="rId98"/>
    <p:sldId id="841" r:id="rId99"/>
    <p:sldId id="842" r:id="rId100"/>
    <p:sldId id="844" r:id="rId101"/>
    <p:sldId id="845" r:id="rId102"/>
    <p:sldId id="848" r:id="rId103"/>
    <p:sldId id="940" r:id="rId104"/>
    <p:sldId id="849" r:id="rId105"/>
    <p:sldId id="850" r:id="rId106"/>
    <p:sldId id="851" r:id="rId107"/>
    <p:sldId id="852" r:id="rId108"/>
    <p:sldId id="853" r:id="rId109"/>
    <p:sldId id="854" r:id="rId110"/>
    <p:sldId id="856" r:id="rId111"/>
    <p:sldId id="858" r:id="rId112"/>
    <p:sldId id="859" r:id="rId113"/>
    <p:sldId id="860" r:id="rId114"/>
    <p:sldId id="861" r:id="rId115"/>
    <p:sldId id="862" r:id="rId116"/>
    <p:sldId id="863" r:id="rId117"/>
    <p:sldId id="864" r:id="rId118"/>
    <p:sldId id="868" r:id="rId119"/>
    <p:sldId id="869" r:id="rId120"/>
    <p:sldId id="871" r:id="rId121"/>
    <p:sldId id="872" r:id="rId122"/>
    <p:sldId id="873" r:id="rId123"/>
    <p:sldId id="874" r:id="rId124"/>
    <p:sldId id="875" r:id="rId125"/>
    <p:sldId id="876" r:id="rId126"/>
    <p:sldId id="877" r:id="rId127"/>
    <p:sldId id="878" r:id="rId128"/>
    <p:sldId id="879" r:id="rId129"/>
    <p:sldId id="880" r:id="rId130"/>
    <p:sldId id="882" r:id="rId131"/>
    <p:sldId id="884" r:id="rId132"/>
    <p:sldId id="885" r:id="rId133"/>
    <p:sldId id="886" r:id="rId134"/>
    <p:sldId id="887" r:id="rId135"/>
    <p:sldId id="888" r:id="rId136"/>
    <p:sldId id="889" r:id="rId137"/>
    <p:sldId id="893" r:id="rId138"/>
    <p:sldId id="894" r:id="rId139"/>
    <p:sldId id="895" r:id="rId140"/>
    <p:sldId id="897" r:id="rId141"/>
    <p:sldId id="898" r:id="rId142"/>
    <p:sldId id="899" r:id="rId143"/>
    <p:sldId id="900" r:id="rId144"/>
    <p:sldId id="901" r:id="rId145"/>
    <p:sldId id="902" r:id="rId146"/>
    <p:sldId id="903" r:id="rId147"/>
    <p:sldId id="904" r:id="rId148"/>
    <p:sldId id="905" r:id="rId149"/>
    <p:sldId id="941" r:id="rId150"/>
    <p:sldId id="906" r:id="rId151"/>
    <p:sldId id="908" r:id="rId152"/>
    <p:sldId id="910" r:id="rId153"/>
    <p:sldId id="911" r:id="rId154"/>
    <p:sldId id="912" r:id="rId155"/>
    <p:sldId id="913" r:id="rId156"/>
    <p:sldId id="942" r:id="rId157"/>
    <p:sldId id="914" r:id="rId158"/>
    <p:sldId id="915" r:id="rId159"/>
    <p:sldId id="916" r:id="rId160"/>
    <p:sldId id="917" r:id="rId161"/>
    <p:sldId id="918" r:id="rId162"/>
    <p:sldId id="919" r:id="rId163"/>
    <p:sldId id="922" r:id="rId164"/>
    <p:sldId id="923" r:id="rId165"/>
    <p:sldId id="924" r:id="rId166"/>
    <p:sldId id="925" r:id="rId167"/>
    <p:sldId id="926" r:id="rId168"/>
    <p:sldId id="927" r:id="rId169"/>
    <p:sldId id="928" r:id="rId170"/>
    <p:sldId id="929" r:id="rId171"/>
    <p:sldId id="930" r:id="rId172"/>
    <p:sldId id="932" r:id="rId173"/>
    <p:sldId id="933" r:id="rId174"/>
    <p:sldId id="934" r:id="rId175"/>
    <p:sldId id="935" r:id="rId176"/>
    <p:sldId id="937" r:id="rId177"/>
    <p:sldId id="938" r:id="rId178"/>
    <p:sldId id="939" r:id="rId179"/>
    <p:sldId id="264" r:id="rId180"/>
    <p:sldId id="442" r:id="rId181"/>
    <p:sldId id="343" r:id="rId182"/>
    <p:sldId id="258" r:id="rId183"/>
    <p:sldId id="590" r:id="rId184"/>
    <p:sldId id="591" r:id="rId185"/>
    <p:sldId id="592" r:id="rId186"/>
    <p:sldId id="593" r:id="rId187"/>
    <p:sldId id="594" r:id="rId188"/>
    <p:sldId id="346" r:id="rId189"/>
    <p:sldId id="598" r:id="rId190"/>
    <p:sldId id="348" r:id="rId191"/>
    <p:sldId id="599" r:id="rId192"/>
    <p:sldId id="596" r:id="rId193"/>
    <p:sldId id="597" r:id="rId194"/>
    <p:sldId id="481" r:id="rId195"/>
    <p:sldId id="482" r:id="rId196"/>
    <p:sldId id="283" r:id="rId197"/>
    <p:sldId id="285" r:id="rId198"/>
    <p:sldId id="284" r:id="rId199"/>
    <p:sldId id="287" r:id="rId200"/>
    <p:sldId id="298" r:id="rId201"/>
    <p:sldId id="299" r:id="rId202"/>
    <p:sldId id="302" r:id="rId203"/>
    <p:sldId id="303" r:id="rId204"/>
    <p:sldId id="300" r:id="rId205"/>
    <p:sldId id="301" r:id="rId206"/>
    <p:sldId id="305" r:id="rId207"/>
    <p:sldId id="306" r:id="rId208"/>
    <p:sldId id="315" r:id="rId209"/>
    <p:sldId id="319" r:id="rId210"/>
    <p:sldId id="499" r:id="rId211"/>
    <p:sldId id="587" r:id="rId212"/>
    <p:sldId id="588" r:id="rId213"/>
    <p:sldId id="304" r:id="rId214"/>
    <p:sldId id="328" r:id="rId215"/>
    <p:sldId id="332" r:id="rId216"/>
    <p:sldId id="324" r:id="rId217"/>
    <p:sldId id="327" r:id="rId218"/>
    <p:sldId id="600" r:id="rId219"/>
    <p:sldId id="601" r:id="rId220"/>
    <p:sldId id="333" r:id="rId221"/>
    <p:sldId id="335" r:id="rId2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valie este conteúdo (Professor)" id="{C419C695-B7A8-4498-BC7B-BBA617EFEAED}">
          <p14:sldIdLst>
            <p14:sldId id="728"/>
          </p14:sldIdLst>
        </p14:section>
        <p14:section name="capa disciplina" id="{C6DE0C41-112F-4289-92CA-3F81FAD1B2A9}">
          <p14:sldIdLst>
            <p14:sldId id="602"/>
          </p14:sldIdLst>
        </p14:section>
        <p14:section name="Tema 1 - Fundamentos de Software  e Gerenciamento de Projetos" id="{180DAB21-147F-4C51-A7C0-422B3519D4BF}">
          <p14:sldIdLst>
            <p14:sldId id="606"/>
            <p14:sldId id="729"/>
            <p14:sldId id="730"/>
            <p14:sldId id="731"/>
            <p14:sldId id="732"/>
            <p14:sldId id="733"/>
            <p14:sldId id="734"/>
            <p14:sldId id="735"/>
            <p14:sldId id="736"/>
            <p14:sldId id="748"/>
            <p14:sldId id="750"/>
            <p14:sldId id="751"/>
            <p14:sldId id="752"/>
            <p14:sldId id="753"/>
            <p14:sldId id="754"/>
            <p14:sldId id="755"/>
            <p14:sldId id="756"/>
            <p14:sldId id="758"/>
            <p14:sldId id="759"/>
            <p14:sldId id="760"/>
            <p14:sldId id="761"/>
            <p14:sldId id="762"/>
            <p14:sldId id="764"/>
            <p14:sldId id="765"/>
            <p14:sldId id="767"/>
            <p14:sldId id="768"/>
            <p14:sldId id="769"/>
            <p14:sldId id="770"/>
            <p14:sldId id="771"/>
            <p14:sldId id="772"/>
            <p14:sldId id="773"/>
            <p14:sldId id="774"/>
            <p14:sldId id="775"/>
          </p14:sldIdLst>
        </p14:section>
        <p14:section name="Tema 2 - Fases do Desenvolvimento de Software" id="{A96F9A74-0079-484B-83CD-ED8F4FA550CE}">
          <p14:sldIdLst>
            <p14:sldId id="776"/>
            <p14:sldId id="778"/>
            <p14:sldId id="777"/>
            <p14:sldId id="779"/>
            <p14:sldId id="780"/>
            <p14:sldId id="781"/>
            <p14:sldId id="782"/>
            <p14:sldId id="783"/>
            <p14:sldId id="784"/>
            <p14:sldId id="785"/>
            <p14:sldId id="786"/>
            <p14:sldId id="787"/>
            <p14:sldId id="789"/>
            <p14:sldId id="790"/>
            <p14:sldId id="791"/>
            <p14:sldId id="792"/>
            <p14:sldId id="793"/>
            <p14:sldId id="794"/>
            <p14:sldId id="795"/>
            <p14:sldId id="796"/>
            <p14:sldId id="797"/>
            <p14:sldId id="798"/>
            <p14:sldId id="800"/>
            <p14:sldId id="801"/>
            <p14:sldId id="802"/>
            <p14:sldId id="803"/>
            <p14:sldId id="804"/>
            <p14:sldId id="805"/>
            <p14:sldId id="807"/>
            <p14:sldId id="808"/>
            <p14:sldId id="811"/>
            <p14:sldId id="810"/>
            <p14:sldId id="812"/>
            <p14:sldId id="813"/>
            <p14:sldId id="814"/>
            <p14:sldId id="815"/>
          </p14:sldIdLst>
        </p14:section>
        <p14:section name="Tema 3 - Modelos de Processos de Desenvolvimento de Software" id="{5FFBF305-3612-42D3-A549-45AD0AB3C513}">
          <p14:sldIdLst>
            <p14:sldId id="816"/>
            <p14:sldId id="818"/>
            <p14:sldId id="817"/>
            <p14:sldId id="819"/>
            <p14:sldId id="820"/>
            <p14:sldId id="821"/>
            <p14:sldId id="822"/>
            <p14:sldId id="823"/>
            <p14:sldId id="824"/>
            <p14:sldId id="825"/>
            <p14:sldId id="826"/>
            <p14:sldId id="837"/>
            <p14:sldId id="829"/>
            <p14:sldId id="830"/>
            <p14:sldId id="831"/>
            <p14:sldId id="832"/>
            <p14:sldId id="833"/>
            <p14:sldId id="834"/>
            <p14:sldId id="835"/>
            <p14:sldId id="828"/>
            <p14:sldId id="838"/>
            <p14:sldId id="839"/>
            <p14:sldId id="840"/>
            <p14:sldId id="841"/>
            <p14:sldId id="842"/>
            <p14:sldId id="844"/>
            <p14:sldId id="845"/>
            <p14:sldId id="848"/>
            <p14:sldId id="940"/>
            <p14:sldId id="849"/>
            <p14:sldId id="850"/>
            <p14:sldId id="851"/>
            <p14:sldId id="852"/>
            <p14:sldId id="853"/>
          </p14:sldIdLst>
        </p14:section>
        <p14:section name="Tema 4 - Qualidade de Software" id="{CF6AE669-F6EB-4213-B9EF-905568AACCD0}">
          <p14:sldIdLst>
            <p14:sldId id="854"/>
            <p14:sldId id="856"/>
            <p14:sldId id="858"/>
            <p14:sldId id="859"/>
            <p14:sldId id="860"/>
            <p14:sldId id="861"/>
            <p14:sldId id="862"/>
            <p14:sldId id="863"/>
            <p14:sldId id="864"/>
            <p14:sldId id="868"/>
            <p14:sldId id="869"/>
            <p14:sldId id="871"/>
            <p14:sldId id="872"/>
            <p14:sldId id="873"/>
            <p14:sldId id="874"/>
            <p14:sldId id="875"/>
            <p14:sldId id="876"/>
            <p14:sldId id="877"/>
            <p14:sldId id="878"/>
            <p14:sldId id="879"/>
            <p14:sldId id="880"/>
            <p14:sldId id="882"/>
            <p14:sldId id="884"/>
            <p14:sldId id="885"/>
            <p14:sldId id="886"/>
            <p14:sldId id="887"/>
            <p14:sldId id="888"/>
            <p14:sldId id="889"/>
            <p14:sldId id="893"/>
            <p14:sldId id="894"/>
            <p14:sldId id="895"/>
            <p14:sldId id="897"/>
            <p14:sldId id="898"/>
            <p14:sldId id="899"/>
            <p14:sldId id="900"/>
            <p14:sldId id="901"/>
            <p14:sldId id="902"/>
          </p14:sldIdLst>
        </p14:section>
        <p14:section name="Tema 5 - Gerenciamento de Configurações" id="{0F5DCC25-9F0B-4FA5-8001-C7A44D71388F}">
          <p14:sldIdLst>
            <p14:sldId id="903"/>
            <p14:sldId id="904"/>
            <p14:sldId id="905"/>
            <p14:sldId id="941"/>
            <p14:sldId id="906"/>
            <p14:sldId id="908"/>
            <p14:sldId id="910"/>
            <p14:sldId id="911"/>
            <p14:sldId id="912"/>
            <p14:sldId id="913"/>
            <p14:sldId id="942"/>
            <p14:sldId id="914"/>
            <p14:sldId id="915"/>
            <p14:sldId id="916"/>
            <p14:sldId id="917"/>
            <p14:sldId id="918"/>
            <p14:sldId id="919"/>
            <p14:sldId id="922"/>
            <p14:sldId id="923"/>
            <p14:sldId id="924"/>
            <p14:sldId id="925"/>
            <p14:sldId id="926"/>
            <p14:sldId id="927"/>
            <p14:sldId id="928"/>
            <p14:sldId id="929"/>
            <p14:sldId id="930"/>
            <p14:sldId id="932"/>
            <p14:sldId id="933"/>
            <p14:sldId id="934"/>
            <p14:sldId id="935"/>
            <p14:sldId id="937"/>
            <p14:sldId id="938"/>
            <p14:sldId id="939"/>
          </p14:sldIdLst>
        </p14:section>
        <p14:section name="Componentes" id="{256529E2-E094-4290-881A-5B1BA66E562E}">
          <p14:sldIdLst>
            <p14:sldId id="264"/>
            <p14:sldId id="442"/>
            <p14:sldId id="343"/>
            <p14:sldId id="258"/>
            <p14:sldId id="590"/>
            <p14:sldId id="591"/>
            <p14:sldId id="592"/>
            <p14:sldId id="593"/>
            <p14:sldId id="594"/>
            <p14:sldId id="346"/>
            <p14:sldId id="598"/>
            <p14:sldId id="348"/>
            <p14:sldId id="599"/>
            <p14:sldId id="596"/>
            <p14:sldId id="597"/>
            <p14:sldId id="481"/>
            <p14:sldId id="482"/>
            <p14:sldId id="283"/>
            <p14:sldId id="285"/>
            <p14:sldId id="284"/>
            <p14:sldId id="287"/>
            <p14:sldId id="298"/>
            <p14:sldId id="299"/>
            <p14:sldId id="302"/>
            <p14:sldId id="303"/>
            <p14:sldId id="300"/>
            <p14:sldId id="301"/>
            <p14:sldId id="305"/>
            <p14:sldId id="306"/>
            <p14:sldId id="315"/>
            <p14:sldId id="319"/>
            <p14:sldId id="499"/>
            <p14:sldId id="587"/>
            <p14:sldId id="588"/>
            <p14:sldId id="304"/>
            <p14:sldId id="328"/>
            <p14:sldId id="332"/>
            <p14:sldId id="324"/>
            <p14:sldId id="327"/>
            <p14:sldId id="600"/>
            <p14:sldId id="601"/>
            <p14:sldId id="333"/>
            <p14:sldId id="3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CB3"/>
    <a:srgbClr val="E3EFF1"/>
    <a:srgbClr val="00397B"/>
    <a:srgbClr val="1C8BBB"/>
    <a:srgbClr val="198ABA"/>
    <a:srgbClr val="0A6640"/>
    <a:srgbClr val="6D7D9B"/>
    <a:srgbClr val="F5F8FA"/>
    <a:srgbClr val="E3EA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BEA77-5704-4236-AE2A-062A1E20AE58}" v="21" dt="2023-10-02T16:02:37.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01" autoAdjust="0"/>
    <p:restoredTop sz="94660"/>
  </p:normalViewPr>
  <p:slideViewPr>
    <p:cSldViewPr snapToGrid="0">
      <p:cViewPr varScale="1">
        <p:scale>
          <a:sx n="84" d="100"/>
          <a:sy n="84" d="100"/>
        </p:scale>
        <p:origin x="96" y="106"/>
      </p:cViewPr>
      <p:guideLst/>
    </p:cSldViewPr>
  </p:slideViewPr>
  <p:notesTextViewPr>
    <p:cViewPr>
      <p:scale>
        <a:sx n="1" d="1"/>
        <a:sy n="1" d="1"/>
      </p:scale>
      <p:origin x="0" y="0"/>
    </p:cViewPr>
  </p:notesTextViewPr>
  <p:notesViewPr>
    <p:cSldViewPr snapToGrid="0">
      <p:cViewPr>
        <p:scale>
          <a:sx n="1" d="2"/>
          <a:sy n="1" d="2"/>
        </p:scale>
        <p:origin x="2886" y="11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theme" Target="theme/theme1.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notesMaster" Target="notesMasters/notesMaster1.xml"/><Relationship Id="rId228"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9"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224" Type="http://schemas.openxmlformats.org/officeDocument/2006/relationships/handoutMaster" Target="handoutMasters/handoutMaster1.xml"/><Relationship Id="rId240" Type="http://schemas.microsoft.com/office/2015/10/relationships/revisionInfo" Target="revisionInfo.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y Domingos Oliveira" userId="d853cf37-1e89-4fc0-9969-2529fffa99bd" providerId="ADAL" clId="{65CE35E9-414A-47A2-A92E-73A0CFE10E8A}"/>
    <pc:docChg chg="custSel addSld delSld modSld modMainMaster modSection">
      <pc:chgData name="Ramany Domingos Oliveira" userId="d853cf37-1e89-4fc0-9969-2529fffa99bd" providerId="ADAL" clId="{65CE35E9-414A-47A2-A92E-73A0CFE10E8A}" dt="2023-09-29T19:50:59.740" v="10" actId="17846"/>
      <pc:docMkLst>
        <pc:docMk/>
      </pc:docMkLst>
      <pc:sldChg chg="addSp delSp modSp del mod modClrScheme chgLayout">
        <pc:chgData name="Ramany Domingos Oliveira" userId="d853cf37-1e89-4fc0-9969-2529fffa99bd" providerId="ADAL" clId="{65CE35E9-414A-47A2-A92E-73A0CFE10E8A}" dt="2023-09-29T17:32:06.433" v="3" actId="47"/>
        <pc:sldMkLst>
          <pc:docMk/>
          <pc:sldMk cId="248192781" sldId="560"/>
        </pc:sldMkLst>
        <pc:spChg chg="add mod ord">
          <ac:chgData name="Ramany Domingos Oliveira" userId="d853cf37-1e89-4fc0-9969-2529fffa99bd" providerId="ADAL" clId="{65CE35E9-414A-47A2-A92E-73A0CFE10E8A}" dt="2023-09-29T17:31:55.469" v="1" actId="700"/>
          <ac:spMkLst>
            <pc:docMk/>
            <pc:sldMk cId="248192781" sldId="560"/>
            <ac:spMk id="2" creationId="{2A4AE003-A7A3-3CB5-80B0-49852916CBD2}"/>
          </ac:spMkLst>
        </pc:spChg>
        <pc:spChg chg="add mod ord">
          <ac:chgData name="Ramany Domingos Oliveira" userId="d853cf37-1e89-4fc0-9969-2529fffa99bd" providerId="ADAL" clId="{65CE35E9-414A-47A2-A92E-73A0CFE10E8A}" dt="2023-09-29T17:31:55.469" v="1" actId="700"/>
          <ac:spMkLst>
            <pc:docMk/>
            <pc:sldMk cId="248192781" sldId="560"/>
            <ac:spMk id="3" creationId="{E7CCEFFA-3742-1EB6-3090-1764894D1ECE}"/>
          </ac:spMkLst>
        </pc:spChg>
        <pc:spChg chg="del mod ord">
          <ac:chgData name="Ramany Domingos Oliveira" userId="d853cf37-1e89-4fc0-9969-2529fffa99bd" providerId="ADAL" clId="{65CE35E9-414A-47A2-A92E-73A0CFE10E8A}" dt="2023-09-29T17:31:55.469" v="1" actId="700"/>
          <ac:spMkLst>
            <pc:docMk/>
            <pc:sldMk cId="248192781" sldId="560"/>
            <ac:spMk id="19" creationId="{8580BB5D-E450-EBFA-B634-206D6D1C0375}"/>
          </ac:spMkLst>
        </pc:spChg>
        <pc:spChg chg="del mod ord">
          <ac:chgData name="Ramany Domingos Oliveira" userId="d853cf37-1e89-4fc0-9969-2529fffa99bd" providerId="ADAL" clId="{65CE35E9-414A-47A2-A92E-73A0CFE10E8A}" dt="2023-09-29T17:31:55.469" v="1" actId="700"/>
          <ac:spMkLst>
            <pc:docMk/>
            <pc:sldMk cId="248192781" sldId="560"/>
            <ac:spMk id="20" creationId="{47CFA008-36B2-D45C-57B2-2CAA20C6C9C3}"/>
          </ac:spMkLst>
        </pc:spChg>
        <pc:spChg chg="del">
          <ac:chgData name="Ramany Domingos Oliveira" userId="d853cf37-1e89-4fc0-9969-2529fffa99bd" providerId="ADAL" clId="{65CE35E9-414A-47A2-A92E-73A0CFE10E8A}" dt="2023-09-29T17:31:55.469" v="1" actId="700"/>
          <ac:spMkLst>
            <pc:docMk/>
            <pc:sldMk cId="248192781" sldId="560"/>
            <ac:spMk id="21" creationId="{EB9A0A67-F009-241D-63C8-983E27C1B7F4}"/>
          </ac:spMkLst>
        </pc:spChg>
        <pc:spChg chg="del">
          <ac:chgData name="Ramany Domingos Oliveira" userId="d853cf37-1e89-4fc0-9969-2529fffa99bd" providerId="ADAL" clId="{65CE35E9-414A-47A2-A92E-73A0CFE10E8A}" dt="2023-09-29T17:31:55.469" v="1" actId="700"/>
          <ac:spMkLst>
            <pc:docMk/>
            <pc:sldMk cId="248192781" sldId="560"/>
            <ac:spMk id="22" creationId="{110A9DCD-9DB5-316C-8969-B508076ACCF7}"/>
          </ac:spMkLst>
        </pc:spChg>
        <pc:spChg chg="del">
          <ac:chgData name="Ramany Domingos Oliveira" userId="d853cf37-1e89-4fc0-9969-2529fffa99bd" providerId="ADAL" clId="{65CE35E9-414A-47A2-A92E-73A0CFE10E8A}" dt="2023-09-29T17:31:55.469" v="1" actId="700"/>
          <ac:spMkLst>
            <pc:docMk/>
            <pc:sldMk cId="248192781" sldId="560"/>
            <ac:spMk id="23" creationId="{02CBEA47-C206-7A49-1DB7-70595A9667EC}"/>
          </ac:spMkLst>
        </pc:spChg>
      </pc:sldChg>
      <pc:sldChg chg="addSp delSp modSp mod modClrScheme chgLayout">
        <pc:chgData name="Ramany Domingos Oliveira" userId="d853cf37-1e89-4fc0-9969-2529fffa99bd" providerId="ADAL" clId="{65CE35E9-414A-47A2-A92E-73A0CFE10E8A}" dt="2023-09-29T17:32:00.593" v="2" actId="700"/>
        <pc:sldMkLst>
          <pc:docMk/>
          <pc:sldMk cId="3345318242" sldId="589"/>
        </pc:sldMkLst>
        <pc:spChg chg="add mod ord">
          <ac:chgData name="Ramany Domingos Oliveira" userId="d853cf37-1e89-4fc0-9969-2529fffa99bd" providerId="ADAL" clId="{65CE35E9-414A-47A2-A92E-73A0CFE10E8A}" dt="2023-09-29T17:32:00.593" v="2" actId="700"/>
          <ac:spMkLst>
            <pc:docMk/>
            <pc:sldMk cId="3345318242" sldId="589"/>
            <ac:spMk id="2" creationId="{B46D4630-6337-DD64-E801-576125155289}"/>
          </ac:spMkLst>
        </pc:spChg>
        <pc:spChg chg="add mod ord">
          <ac:chgData name="Ramany Domingos Oliveira" userId="d853cf37-1e89-4fc0-9969-2529fffa99bd" providerId="ADAL" clId="{65CE35E9-414A-47A2-A92E-73A0CFE10E8A}" dt="2023-09-29T17:32:00.593" v="2" actId="700"/>
          <ac:spMkLst>
            <pc:docMk/>
            <pc:sldMk cId="3345318242" sldId="589"/>
            <ac:spMk id="3" creationId="{DFF64D82-EA9A-5288-8D2C-7CCD08DE3A54}"/>
          </ac:spMkLst>
        </pc:spChg>
        <pc:spChg chg="del mod ord">
          <ac:chgData name="Ramany Domingos Oliveira" userId="d853cf37-1e89-4fc0-9969-2529fffa99bd" providerId="ADAL" clId="{65CE35E9-414A-47A2-A92E-73A0CFE10E8A}" dt="2023-09-29T17:32:00.593" v="2" actId="700"/>
          <ac:spMkLst>
            <pc:docMk/>
            <pc:sldMk cId="3345318242" sldId="589"/>
            <ac:spMk id="7" creationId="{FF1A87D5-C937-C0F8-43B3-D1C91F9BBE91}"/>
          </ac:spMkLst>
        </pc:spChg>
        <pc:spChg chg="del mod ord">
          <ac:chgData name="Ramany Domingos Oliveira" userId="d853cf37-1e89-4fc0-9969-2529fffa99bd" providerId="ADAL" clId="{65CE35E9-414A-47A2-A92E-73A0CFE10E8A}" dt="2023-09-29T17:32:00.593" v="2" actId="700"/>
          <ac:spMkLst>
            <pc:docMk/>
            <pc:sldMk cId="3345318242" sldId="589"/>
            <ac:spMk id="8" creationId="{BB09048D-55DB-8F0D-3CA8-D99338FCC9E2}"/>
          </ac:spMkLst>
        </pc:spChg>
        <pc:spChg chg="del">
          <ac:chgData name="Ramany Domingos Oliveira" userId="d853cf37-1e89-4fc0-9969-2529fffa99bd" providerId="ADAL" clId="{65CE35E9-414A-47A2-A92E-73A0CFE10E8A}" dt="2023-09-29T17:32:00.593" v="2" actId="700"/>
          <ac:spMkLst>
            <pc:docMk/>
            <pc:sldMk cId="3345318242" sldId="589"/>
            <ac:spMk id="9" creationId="{A3B428DF-21D1-88CE-C329-85E5895542A8}"/>
          </ac:spMkLst>
        </pc:spChg>
        <pc:spChg chg="del">
          <ac:chgData name="Ramany Domingos Oliveira" userId="d853cf37-1e89-4fc0-9969-2529fffa99bd" providerId="ADAL" clId="{65CE35E9-414A-47A2-A92E-73A0CFE10E8A}" dt="2023-09-29T17:32:00.593" v="2" actId="700"/>
          <ac:spMkLst>
            <pc:docMk/>
            <pc:sldMk cId="3345318242" sldId="589"/>
            <ac:spMk id="10" creationId="{1702489A-F277-CAFB-E22E-ED815BD6E319}"/>
          </ac:spMkLst>
        </pc:spChg>
        <pc:spChg chg="del">
          <ac:chgData name="Ramany Domingos Oliveira" userId="d853cf37-1e89-4fc0-9969-2529fffa99bd" providerId="ADAL" clId="{65CE35E9-414A-47A2-A92E-73A0CFE10E8A}" dt="2023-09-29T17:32:00.593" v="2" actId="700"/>
          <ac:spMkLst>
            <pc:docMk/>
            <pc:sldMk cId="3345318242" sldId="589"/>
            <ac:spMk id="11" creationId="{2A9B3795-0084-FE31-4371-EA7A7B1D8AE6}"/>
          </ac:spMkLst>
        </pc:spChg>
      </pc:sldChg>
      <pc:sldChg chg="add">
        <pc:chgData name="Ramany Domingos Oliveira" userId="d853cf37-1e89-4fc0-9969-2529fffa99bd" providerId="ADAL" clId="{65CE35E9-414A-47A2-A92E-73A0CFE10E8A}" dt="2023-09-29T17:38:48.747" v="4"/>
        <pc:sldMkLst>
          <pc:docMk/>
          <pc:sldMk cId="3452495168" sldId="728"/>
        </pc:sldMkLst>
      </pc:sldChg>
      <pc:sldMasterChg chg="delSldLayout modSldLayout sldLayoutOrd">
        <pc:chgData name="Ramany Domingos Oliveira" userId="d853cf37-1e89-4fc0-9969-2529fffa99bd" providerId="ADAL" clId="{65CE35E9-414A-47A2-A92E-73A0CFE10E8A}" dt="2023-09-29T17:39:48.052" v="8" actId="6014"/>
        <pc:sldMasterMkLst>
          <pc:docMk/>
          <pc:sldMasterMk cId="2299267104" sldId="2147483648"/>
        </pc:sldMasterMkLst>
        <pc:sldLayoutChg chg="delSp del mod">
          <pc:chgData name="Ramany Domingos Oliveira" userId="d853cf37-1e89-4fc0-9969-2529fffa99bd" providerId="ADAL" clId="{65CE35E9-414A-47A2-A92E-73A0CFE10E8A}" dt="2023-09-29T17:39:21.921" v="7" actId="2696"/>
          <pc:sldLayoutMkLst>
            <pc:docMk/>
            <pc:sldMasterMk cId="2299267104" sldId="2147483648"/>
            <pc:sldLayoutMk cId="1603840652" sldId="2147483668"/>
          </pc:sldLayoutMkLst>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2" creationId="{9239FDFF-1950-62EB-24FD-245772D030D6}"/>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3" creationId="{E428F379-6ECB-5BB3-6D4F-611178BA1B96}"/>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4" creationId="{D0460753-88DE-BBB1-5A34-4115A7DF4745}"/>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6" creationId="{12F41A50-56E3-3B09-295D-C9D3ED9D8F56}"/>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7" creationId="{A692BB38-74DB-6073-8F7B-2CCA251996AE}"/>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8" creationId="{E179D19E-E754-F297-FCB3-6053425C0487}"/>
            </ac:spMkLst>
          </pc:spChg>
          <pc:spChg chg="del">
            <ac:chgData name="Ramany Domingos Oliveira" userId="d853cf37-1e89-4fc0-9969-2529fffa99bd" providerId="ADAL" clId="{65CE35E9-414A-47A2-A92E-73A0CFE10E8A}" dt="2023-09-29T17:31:38.820" v="0" actId="478"/>
            <ac:spMkLst>
              <pc:docMk/>
              <pc:sldMasterMk cId="2299267104" sldId="2147483648"/>
              <pc:sldLayoutMk cId="1603840652" sldId="2147483668"/>
              <ac:spMk id="10" creationId="{065316E9-F260-9C76-5F73-FF85181C2C49}"/>
            </ac:spMkLst>
          </pc:spChg>
        </pc:sldLayoutChg>
        <pc:sldLayoutChg chg="mod ord">
          <pc:chgData name="Ramany Domingos Oliveira" userId="d853cf37-1e89-4fc0-9969-2529fffa99bd" providerId="ADAL" clId="{65CE35E9-414A-47A2-A92E-73A0CFE10E8A}" dt="2023-09-29T17:39:48.052" v="8" actId="6014"/>
          <pc:sldLayoutMkLst>
            <pc:docMk/>
            <pc:sldMasterMk cId="2299267104" sldId="2147483648"/>
            <pc:sldLayoutMk cId="3232904968" sldId="2147483681"/>
          </pc:sldLayoutMkLst>
        </pc:sldLayoutChg>
      </pc:sldMasterChg>
    </pc:docChg>
  </pc:docChgLst>
  <pc:docChgLst>
    <pc:chgData name="Rafael D'orsi de Moraes" userId="d7b099da-a3ae-4387-97b4-a7b93d9a9182" providerId="ADAL" clId="{A3FBEA77-5704-4236-AE2A-062A1E20AE58}"/>
    <pc:docChg chg="undo redo custSel delSld modSld modMainMaster modSection">
      <pc:chgData name="Rafael D'orsi de Moraes" userId="d7b099da-a3ae-4387-97b4-a7b93d9a9182" providerId="ADAL" clId="{A3FBEA77-5704-4236-AE2A-062A1E20AE58}" dt="2023-10-02T16:03:29.701" v="21" actId="2696"/>
      <pc:docMkLst>
        <pc:docMk/>
      </pc:docMkLst>
      <pc:sldChg chg="addSp delSp modSp mod modClrScheme chgLayout">
        <pc:chgData name="Rafael D'orsi de Moraes" userId="d7b099da-a3ae-4387-97b4-a7b93d9a9182" providerId="ADAL" clId="{A3FBEA77-5704-4236-AE2A-062A1E20AE58}" dt="2023-10-02T16:03:17.052" v="18" actId="700"/>
        <pc:sldMkLst>
          <pc:docMk/>
          <pc:sldMk cId="603711204" sldId="602"/>
        </pc:sldMkLst>
        <pc:spChg chg="del mod ord">
          <ac:chgData name="Rafael D'orsi de Moraes" userId="d7b099da-a3ae-4387-97b4-a7b93d9a9182" providerId="ADAL" clId="{A3FBEA77-5704-4236-AE2A-062A1E20AE58}" dt="2023-10-02T16:03:17.052" v="18" actId="700"/>
          <ac:spMkLst>
            <pc:docMk/>
            <pc:sldMk cId="603711204" sldId="602"/>
            <ac:spMk id="2" creationId="{6A0E974B-49D7-1D18-7A8F-41D5F150A856}"/>
          </ac:spMkLst>
        </pc:spChg>
        <pc:spChg chg="add mod ord">
          <ac:chgData name="Rafael D'orsi de Moraes" userId="d7b099da-a3ae-4387-97b4-a7b93d9a9182" providerId="ADAL" clId="{A3FBEA77-5704-4236-AE2A-062A1E20AE58}" dt="2023-10-02T16:03:17.052" v="18" actId="700"/>
          <ac:spMkLst>
            <pc:docMk/>
            <pc:sldMk cId="603711204" sldId="602"/>
            <ac:spMk id="3" creationId="{B468708E-BD75-245D-BFE6-FCA8DE7A9D8E}"/>
          </ac:spMkLst>
        </pc:spChg>
      </pc:sldChg>
      <pc:sldChg chg="del">
        <pc:chgData name="Rafael D'orsi de Moraes" userId="d7b099da-a3ae-4387-97b4-a7b93d9a9182" providerId="ADAL" clId="{A3FBEA77-5704-4236-AE2A-062A1E20AE58}" dt="2023-10-02T14:17:25.360" v="0" actId="47"/>
        <pc:sldMkLst>
          <pc:docMk/>
          <pc:sldMk cId="1608821253" sldId="605"/>
        </pc:sldMkLst>
      </pc:sldChg>
      <pc:sldMasterChg chg="delSldLayout modSldLayout">
        <pc:chgData name="Rafael D'orsi de Moraes" userId="d7b099da-a3ae-4387-97b4-a7b93d9a9182" providerId="ADAL" clId="{A3FBEA77-5704-4236-AE2A-062A1E20AE58}" dt="2023-10-02T16:03:29.701" v="21" actId="2696"/>
        <pc:sldMasterMkLst>
          <pc:docMk/>
          <pc:sldMasterMk cId="2299267104" sldId="2147483648"/>
        </pc:sldMasterMkLst>
        <pc:sldLayoutChg chg="modSp del mod">
          <pc:chgData name="Rafael D'orsi de Moraes" userId="d7b099da-a3ae-4387-97b4-a7b93d9a9182" providerId="ADAL" clId="{A3FBEA77-5704-4236-AE2A-062A1E20AE58}" dt="2023-10-02T16:03:28.561" v="19" actId="2696"/>
          <pc:sldLayoutMkLst>
            <pc:docMk/>
            <pc:sldMasterMk cId="2299267104" sldId="2147483648"/>
            <pc:sldLayoutMk cId="3995593317" sldId="2147483651"/>
          </pc:sldLayoutMkLst>
          <pc:picChg chg="mod modCrop">
            <ac:chgData name="Rafael D'orsi de Moraes" userId="d7b099da-a3ae-4387-97b4-a7b93d9a9182" providerId="ADAL" clId="{A3FBEA77-5704-4236-AE2A-062A1E20AE58}" dt="2023-10-02T15:10:06.848" v="11" actId="18131"/>
            <ac:picMkLst>
              <pc:docMk/>
              <pc:sldMasterMk cId="2299267104" sldId="2147483648"/>
              <pc:sldLayoutMk cId="3995593317" sldId="2147483651"/>
              <ac:picMk id="6" creationId="{ECB326D6-B9F7-7414-2EFF-89C89E192077}"/>
            </ac:picMkLst>
          </pc:picChg>
        </pc:sldLayoutChg>
        <pc:sldLayoutChg chg="del">
          <pc:chgData name="Rafael D'orsi de Moraes" userId="d7b099da-a3ae-4387-97b4-a7b93d9a9182" providerId="ADAL" clId="{A3FBEA77-5704-4236-AE2A-062A1E20AE58}" dt="2023-10-02T14:17:37" v="1" actId="2696"/>
          <pc:sldLayoutMkLst>
            <pc:docMk/>
            <pc:sldMasterMk cId="2299267104" sldId="2147483648"/>
            <pc:sldLayoutMk cId="3091123527" sldId="2147483679"/>
          </pc:sldLayoutMkLst>
        </pc:sldLayoutChg>
        <pc:sldLayoutChg chg="modSp del">
          <pc:chgData name="Rafael D'orsi de Moraes" userId="d7b099da-a3ae-4387-97b4-a7b93d9a9182" providerId="ADAL" clId="{A3FBEA77-5704-4236-AE2A-062A1E20AE58}" dt="2023-10-02T16:03:29.084" v="20" actId="2696"/>
          <pc:sldLayoutMkLst>
            <pc:docMk/>
            <pc:sldMasterMk cId="2299267104" sldId="2147483648"/>
            <pc:sldLayoutMk cId="2214811106" sldId="2147483682"/>
          </pc:sldLayoutMkLst>
          <pc:picChg chg="mod">
            <ac:chgData name="Rafael D'orsi de Moraes" userId="d7b099da-a3ae-4387-97b4-a7b93d9a9182" providerId="ADAL" clId="{A3FBEA77-5704-4236-AE2A-062A1E20AE58}" dt="2023-10-02T15:10:41.643" v="12" actId="14826"/>
            <ac:picMkLst>
              <pc:docMk/>
              <pc:sldMasterMk cId="2299267104" sldId="2147483648"/>
              <pc:sldLayoutMk cId="2214811106" sldId="2147483682"/>
              <ac:picMk id="6" creationId="{ECB326D6-B9F7-7414-2EFF-89C89E192077}"/>
            </ac:picMkLst>
          </pc:picChg>
        </pc:sldLayoutChg>
        <pc:sldLayoutChg chg="modSp del">
          <pc:chgData name="Rafael D'orsi de Moraes" userId="d7b099da-a3ae-4387-97b4-a7b93d9a9182" providerId="ADAL" clId="{A3FBEA77-5704-4236-AE2A-062A1E20AE58}" dt="2023-10-02T16:03:29.701" v="21" actId="2696"/>
          <pc:sldLayoutMkLst>
            <pc:docMk/>
            <pc:sldMasterMk cId="2299267104" sldId="2147483648"/>
            <pc:sldLayoutMk cId="3939771756" sldId="2147483683"/>
          </pc:sldLayoutMkLst>
          <pc:picChg chg="mod">
            <ac:chgData name="Rafael D'orsi de Moraes" userId="d7b099da-a3ae-4387-97b4-a7b93d9a9182" providerId="ADAL" clId="{A3FBEA77-5704-4236-AE2A-062A1E20AE58}" dt="2023-10-02T15:15:06.539" v="14" actId="14826"/>
            <ac:picMkLst>
              <pc:docMk/>
              <pc:sldMasterMk cId="2299267104" sldId="2147483648"/>
              <pc:sldLayoutMk cId="3939771756" sldId="2147483683"/>
              <ac:picMk id="6" creationId="{ECB326D6-B9F7-7414-2EFF-89C89E192077}"/>
            </ac:picMkLst>
          </pc:picChg>
        </pc:sldLayoutChg>
        <pc:sldLayoutChg chg="modSp">
          <pc:chgData name="Rafael D'orsi de Moraes" userId="d7b099da-a3ae-4387-97b4-a7b93d9a9182" providerId="ADAL" clId="{A3FBEA77-5704-4236-AE2A-062A1E20AE58}" dt="2023-10-02T16:02:37.278" v="17" actId="14826"/>
          <pc:sldLayoutMkLst>
            <pc:docMk/>
            <pc:sldMasterMk cId="2299267104" sldId="2147483648"/>
            <pc:sldLayoutMk cId="192064962" sldId="2147483684"/>
          </pc:sldLayoutMkLst>
          <pc:picChg chg="mod">
            <ac:chgData name="Rafael D'orsi de Moraes" userId="d7b099da-a3ae-4387-97b4-a7b93d9a9182" providerId="ADAL" clId="{A3FBEA77-5704-4236-AE2A-062A1E20AE58}" dt="2023-10-02T16:02:37.278" v="17" actId="14826"/>
            <ac:picMkLst>
              <pc:docMk/>
              <pc:sldMasterMk cId="2299267104" sldId="2147483648"/>
              <pc:sldLayoutMk cId="192064962" sldId="2147483684"/>
              <ac:picMk id="6" creationId="{ECB326D6-B9F7-7414-2EFF-89C89E19207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11A212-6A12-8F4E-6808-D4F2102078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C73FF2A-1C70-7FA4-A271-9E323F5F89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AA0C11-A484-4AE7-B838-3BA57A26A6BF}" type="datetimeFigureOut">
              <a:rPr lang="pt-BR" smtClean="0"/>
              <a:t>30/10/2023</a:t>
            </a:fld>
            <a:endParaRPr lang="pt-BR"/>
          </a:p>
        </p:txBody>
      </p:sp>
      <p:sp>
        <p:nvSpPr>
          <p:cNvPr id="4" name="Espaço Reservado para Rodapé 3">
            <a:extLst>
              <a:ext uri="{FF2B5EF4-FFF2-40B4-BE49-F238E27FC236}">
                <a16:creationId xmlns:a16="http://schemas.microsoft.com/office/drawing/2014/main" id="{73AFBC9E-D42D-833B-6F78-F44CB4CEF3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8AC13DC-F617-C448-AA01-40021C7D7E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091E9-4D97-4F96-A896-53BB6A17C6BA}" type="slidenum">
              <a:rPr lang="pt-BR" smtClean="0"/>
              <a:t>‹nº›</a:t>
            </a:fld>
            <a:endParaRPr lang="pt-BR"/>
          </a:p>
        </p:txBody>
      </p:sp>
    </p:spTree>
    <p:extLst>
      <p:ext uri="{BB962C8B-B14F-4D97-AF65-F5344CB8AC3E}">
        <p14:creationId xmlns:p14="http://schemas.microsoft.com/office/powerpoint/2010/main" val="329311200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B54A4-FBF8-431B-B853-9AD646FE3EA2}" type="datetimeFigureOut">
              <a:rPr lang="pt-BR" smtClean="0"/>
              <a:t>30/10/2023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02325-DB80-4FED-858E-1F48485D8739}" type="slidenum">
              <a:rPr lang="pt-BR" smtClean="0"/>
              <a:t>‹nº›</a:t>
            </a:fld>
            <a:endParaRPr lang="pt-BR"/>
          </a:p>
        </p:txBody>
      </p:sp>
    </p:spTree>
    <p:extLst>
      <p:ext uri="{BB962C8B-B14F-4D97-AF65-F5344CB8AC3E}">
        <p14:creationId xmlns:p14="http://schemas.microsoft.com/office/powerpoint/2010/main" val="3121052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A302325-DB80-4FED-858E-1F48485D8739}" type="slidenum">
              <a:rPr lang="pt-BR" smtClean="0"/>
              <a:t>62</a:t>
            </a:fld>
            <a:endParaRPr lang="pt-BR"/>
          </a:p>
        </p:txBody>
      </p:sp>
    </p:spTree>
    <p:extLst>
      <p:ext uri="{BB962C8B-B14F-4D97-AF65-F5344CB8AC3E}">
        <p14:creationId xmlns:p14="http://schemas.microsoft.com/office/powerpoint/2010/main" val="3880048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apa_disciplina_enfermagem">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r>
              <a:rPr lang="pt-BR" sz="4800">
                <a:solidFill>
                  <a:schemeClr val="bg1"/>
                </a:solidFill>
              </a:rPr>
              <a:t>Título da disciplina</a:t>
            </a:r>
          </a:p>
        </p:txBody>
      </p:sp>
      <p:pic>
        <p:nvPicPr>
          <p:cNvPr id="6" name="Imagem 5">
            <a:extLst>
              <a:ext uri="{FF2B5EF4-FFF2-40B4-BE49-F238E27FC236}">
                <a16:creationId xmlns:a16="http://schemas.microsoft.com/office/drawing/2014/main" id="{ECB326D6-B9F7-7414-2EFF-89C89E19207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2"/>
            <a:ext cx="12191998" cy="6857998"/>
          </a:xfrm>
          <a:prstGeom prst="rect">
            <a:avLst/>
          </a:prstGeom>
        </p:spPr>
      </p:pic>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11">
            <a:extLst>
              <a:ext uri="{FF2B5EF4-FFF2-40B4-BE49-F238E27FC236}">
                <a16:creationId xmlns:a16="http://schemas.microsoft.com/office/drawing/2014/main" id="{FD6B1108-62E6-B323-6690-074625AE2036}"/>
              </a:ext>
            </a:extLst>
          </p:cNvPr>
          <p:cNvSpPr>
            <a:spLocks noGrp="1"/>
          </p:cNvSpPr>
          <p:nvPr>
            <p:ph type="body" sz="quarter" idx="10" hasCustomPrompt="1"/>
          </p:nvPr>
        </p:nvSpPr>
        <p:spPr>
          <a:xfrm>
            <a:off x="695324" y="2586830"/>
            <a:ext cx="5400676" cy="1684337"/>
          </a:xfrm>
          <a:prstGeom prst="rect">
            <a:avLst/>
          </a:prstGeom>
        </p:spPr>
        <p:txBody>
          <a:bodyPr anchor="ctr"/>
          <a:lstStyle>
            <a:lvl1pPr marL="0" indent="0">
              <a:buNone/>
              <a:defRPr sz="4800">
                <a:solidFill>
                  <a:schemeClr val="bg1"/>
                </a:solidFill>
              </a:defRPr>
            </a:lvl1pPr>
          </a:lstStyle>
          <a:p>
            <a:pPr lvl="0"/>
            <a:r>
              <a:rPr lang="pt-BR"/>
              <a:t>Título da disciplina</a:t>
            </a:r>
          </a:p>
        </p:txBody>
      </p:sp>
    </p:spTree>
    <p:extLst>
      <p:ext uri="{BB962C8B-B14F-4D97-AF65-F5344CB8AC3E}">
        <p14:creationId xmlns:p14="http://schemas.microsoft.com/office/powerpoint/2010/main" val="1920649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valiacao_conteudo">
    <p:spTree>
      <p:nvGrpSpPr>
        <p:cNvPr id="1" name=""/>
        <p:cNvGrpSpPr/>
        <p:nvPr/>
      </p:nvGrpSpPr>
      <p:grpSpPr>
        <a:xfrm>
          <a:off x="0" y="0"/>
          <a:ext cx="0" cy="0"/>
          <a:chOff x="0" y="0"/>
          <a:chExt cx="0" cy="0"/>
        </a:xfrm>
      </p:grpSpPr>
      <p:pic>
        <p:nvPicPr>
          <p:cNvPr id="24" name="Imagem 23" descr="Desenho animado para crianças&#10;&#10;Descrição gerada automaticamente com confiança média">
            <a:extLst>
              <a:ext uri="{FF2B5EF4-FFF2-40B4-BE49-F238E27FC236}">
                <a16:creationId xmlns:a16="http://schemas.microsoft.com/office/drawing/2014/main" id="{CEA15802-63D8-ACFC-D19E-821556D0C4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590" y="1255594"/>
            <a:ext cx="5467410" cy="4052028"/>
          </a:xfrm>
          <a:prstGeom prst="rect">
            <a:avLst/>
          </a:prstGeom>
        </p:spPr>
      </p:pic>
      <p:sp>
        <p:nvSpPr>
          <p:cNvPr id="17" name="Retângulo 16">
            <a:extLst>
              <a:ext uri="{FF2B5EF4-FFF2-40B4-BE49-F238E27FC236}">
                <a16:creationId xmlns:a16="http://schemas.microsoft.com/office/drawing/2014/main" id="{A42E329B-5E17-7CE2-A133-7322895694AB}"/>
              </a:ext>
            </a:extLst>
          </p:cNvPr>
          <p:cNvSpPr/>
          <p:nvPr userDrawn="1"/>
        </p:nvSpPr>
        <p:spPr>
          <a:xfrm>
            <a:off x="0" y="6449734"/>
            <a:ext cx="12192000" cy="395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5BDFB18E-2D88-0594-4DA8-EFF874D095B7}"/>
              </a:ext>
            </a:extLst>
          </p:cNvPr>
          <p:cNvSpPr/>
          <p:nvPr userDrawn="1"/>
        </p:nvSpPr>
        <p:spPr>
          <a:xfrm>
            <a:off x="0" y="0"/>
            <a:ext cx="12192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rgbClr val="6FF1B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rgbClr val="0A664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endParaRPr lang="pt-BR" sz="4800" dirty="0">
              <a:solidFill>
                <a:schemeClr val="bg1"/>
              </a:solidFill>
            </a:endParaRPr>
          </a:p>
        </p:txBody>
      </p:sp>
      <p:sp>
        <p:nvSpPr>
          <p:cNvPr id="2" name="CaixaDeTexto 1">
            <a:extLst>
              <a:ext uri="{FF2B5EF4-FFF2-40B4-BE49-F238E27FC236}">
                <a16:creationId xmlns:a16="http://schemas.microsoft.com/office/drawing/2014/main" id="{3D257C3D-ADAC-14D7-0492-AF5115E8F532}"/>
              </a:ext>
            </a:extLst>
          </p:cNvPr>
          <p:cNvSpPr txBox="1"/>
          <p:nvPr userDrawn="1"/>
        </p:nvSpPr>
        <p:spPr>
          <a:xfrm>
            <a:off x="238124" y="1012367"/>
            <a:ext cx="6384208" cy="877163"/>
          </a:xfrm>
          <a:prstGeom prst="rect">
            <a:avLst/>
          </a:prstGeom>
          <a:noFill/>
        </p:spPr>
        <p:txBody>
          <a:bodyPr wrap="square">
            <a:spAutoFit/>
          </a:bodyPr>
          <a:lstStyle/>
          <a:p>
            <a:pPr algn="l"/>
            <a:r>
              <a:rPr lang="pt-BR" sz="1700" b="0" i="0" dirty="0">
                <a:solidFill>
                  <a:schemeClr val="bg1"/>
                </a:solidFill>
                <a:effectLst/>
                <a:latin typeface="Segoe UI" panose="020B0502040204020203" pitchFamily="34" charset="0"/>
              </a:rPr>
              <a:t>Olá, Professor!</a:t>
            </a:r>
            <a:br>
              <a:rPr lang="pt-BR" sz="1700" b="0" i="0" dirty="0">
                <a:solidFill>
                  <a:schemeClr val="bg1"/>
                </a:solidFill>
                <a:effectLst/>
                <a:latin typeface="Segoe UI" panose="020B0502040204020203" pitchFamily="34" charset="0"/>
              </a:rPr>
            </a:br>
            <a:r>
              <a:rPr lang="pt-BR" sz="1700" b="0" i="0" dirty="0">
                <a:solidFill>
                  <a:schemeClr val="bg1"/>
                </a:solidFill>
                <a:effectLst/>
                <a:latin typeface="Segoe UI" panose="020B0502040204020203" pitchFamily="34" charset="0"/>
              </a:rPr>
              <a:t>Peço que realize a </a:t>
            </a:r>
            <a:r>
              <a:rPr lang="pt-BR" sz="1700" b="1" i="0" dirty="0">
                <a:solidFill>
                  <a:schemeClr val="bg1"/>
                </a:solidFill>
                <a:effectLst/>
                <a:latin typeface="Segoe UI" panose="020B0502040204020203" pitchFamily="34" charset="0"/>
              </a:rPr>
              <a:t>avaliação do conteúdo </a:t>
            </a:r>
            <a:r>
              <a:rPr lang="pt-BR" sz="1700" b="0" i="0" dirty="0">
                <a:solidFill>
                  <a:schemeClr val="bg1"/>
                </a:solidFill>
                <a:effectLst/>
                <a:latin typeface="Segoe UI" panose="020B0502040204020203" pitchFamily="34" charset="0"/>
              </a:rPr>
              <a:t>com o </a:t>
            </a:r>
            <a:br>
              <a:rPr lang="pt-BR" sz="1700" b="0" i="0" dirty="0">
                <a:solidFill>
                  <a:schemeClr val="bg1"/>
                </a:solidFill>
                <a:effectLst/>
                <a:latin typeface="Segoe UI" panose="020B0502040204020203" pitchFamily="34" charset="0"/>
              </a:rPr>
            </a:br>
            <a:r>
              <a:rPr lang="pt-BR" sz="1700" b="0" i="0" dirty="0">
                <a:solidFill>
                  <a:schemeClr val="bg1"/>
                </a:solidFill>
                <a:effectLst/>
                <a:latin typeface="Segoe UI" panose="020B0502040204020203" pitchFamily="34" charset="0"/>
              </a:rPr>
              <a:t>intuito de manter o nosso material sempre atualizado.</a:t>
            </a:r>
          </a:p>
        </p:txBody>
      </p:sp>
      <p:pic>
        <p:nvPicPr>
          <p:cNvPr id="4" name="Imagem 3" descr="Código QR&#10;&#10;Descrição gerada automaticamente">
            <a:extLst>
              <a:ext uri="{FF2B5EF4-FFF2-40B4-BE49-F238E27FC236}">
                <a16:creationId xmlns:a16="http://schemas.microsoft.com/office/drawing/2014/main" id="{39810D02-AA32-BFEE-4C12-0A0044B476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96808" y="2916206"/>
            <a:ext cx="1694095" cy="1694095"/>
          </a:xfrm>
          <a:prstGeom prst="round2DiagRect">
            <a:avLst>
              <a:gd name="adj1" fmla="val 16667"/>
              <a:gd name="adj2" fmla="val 0"/>
            </a:avLst>
          </a:prstGeom>
          <a:ln w="88900" cap="sq">
            <a:solidFill>
              <a:srgbClr val="6FF1BC"/>
            </a:solidFill>
            <a:miter lim="800000"/>
          </a:ln>
          <a:effectLst>
            <a:outerShdw blurRad="254000" algn="tl" rotWithShape="0">
              <a:srgbClr val="000000">
                <a:alpha val="43000"/>
              </a:srgbClr>
            </a:outerShdw>
          </a:effectLst>
        </p:spPr>
      </p:pic>
      <p:sp>
        <p:nvSpPr>
          <p:cNvPr id="12" name="CaixaDeTexto 11">
            <a:extLst>
              <a:ext uri="{FF2B5EF4-FFF2-40B4-BE49-F238E27FC236}">
                <a16:creationId xmlns:a16="http://schemas.microsoft.com/office/drawing/2014/main" id="{2DA5DF4C-1D61-7E9A-D60D-B348914E653C}"/>
              </a:ext>
            </a:extLst>
          </p:cNvPr>
          <p:cNvSpPr txBox="1"/>
          <p:nvPr userDrawn="1"/>
        </p:nvSpPr>
        <p:spPr>
          <a:xfrm>
            <a:off x="552225" y="5359874"/>
            <a:ext cx="4435625" cy="461665"/>
          </a:xfrm>
          <a:prstGeom prst="rect">
            <a:avLst/>
          </a:prstGeom>
          <a:noFill/>
        </p:spPr>
        <p:txBody>
          <a:bodyPr wrap="square">
            <a:spAutoFit/>
          </a:bodyPr>
          <a:lstStyle/>
          <a:p>
            <a:pPr algn="ctr"/>
            <a:r>
              <a:rPr lang="pt-BR" sz="2400" b="1" i="0" u="sng" dirty="0">
                <a:solidFill>
                  <a:schemeClr val="bg1"/>
                </a:solidFill>
                <a:effectLst/>
                <a:latin typeface="Segoe UI" panose="020B0502040204020203" pitchFamily="34" charset="0"/>
              </a:rPr>
              <a:t>https://bit.ly/451BDqS </a:t>
            </a:r>
            <a:endParaRPr lang="pt-BR" sz="2400" b="1" u="sng" dirty="0">
              <a:solidFill>
                <a:schemeClr val="bg1"/>
              </a:solidFill>
            </a:endParaRPr>
          </a:p>
        </p:txBody>
      </p:sp>
      <p:sp>
        <p:nvSpPr>
          <p:cNvPr id="13" name="CaixaDeTexto 12">
            <a:extLst>
              <a:ext uri="{FF2B5EF4-FFF2-40B4-BE49-F238E27FC236}">
                <a16:creationId xmlns:a16="http://schemas.microsoft.com/office/drawing/2014/main" id="{BB40AAF0-0664-C89F-562A-3E78A265E166}"/>
              </a:ext>
            </a:extLst>
          </p:cNvPr>
          <p:cNvSpPr txBox="1"/>
          <p:nvPr userDrawn="1"/>
        </p:nvSpPr>
        <p:spPr>
          <a:xfrm>
            <a:off x="735555" y="3314265"/>
            <a:ext cx="3018744" cy="830997"/>
          </a:xfrm>
          <a:prstGeom prst="rect">
            <a:avLst/>
          </a:prstGeom>
          <a:noFill/>
        </p:spPr>
        <p:txBody>
          <a:bodyPr wrap="square">
            <a:spAutoFit/>
          </a:bodyPr>
          <a:lstStyle/>
          <a:p>
            <a:pPr algn="l"/>
            <a:r>
              <a:rPr lang="pt-BR" sz="2400" b="0" i="0" dirty="0">
                <a:solidFill>
                  <a:schemeClr val="bg1"/>
                </a:solidFill>
                <a:effectLst/>
                <a:latin typeface="Segoe UI" panose="020B0502040204020203" pitchFamily="34" charset="0"/>
              </a:rPr>
              <a:t>Avalie este conteúdo! </a:t>
            </a:r>
            <a:r>
              <a:rPr lang="pt-BR" sz="2400" b="0" i="0" dirty="0">
                <a:solidFill>
                  <a:schemeClr val="bg2">
                    <a:lumMod val="10000"/>
                  </a:schemeClr>
                </a:solidFill>
                <a:effectLst/>
                <a:latin typeface="Segoe UI" panose="020B0502040204020203" pitchFamily="34" charset="0"/>
              </a:rPr>
              <a:t>🚀✨ </a:t>
            </a:r>
          </a:p>
        </p:txBody>
      </p:sp>
      <p:pic>
        <p:nvPicPr>
          <p:cNvPr id="25" name="Gráfico 24" descr="Professor com preenchimento sólido">
            <a:extLst>
              <a:ext uri="{FF2B5EF4-FFF2-40B4-BE49-F238E27FC236}">
                <a16:creationId xmlns:a16="http://schemas.microsoft.com/office/drawing/2014/main" id="{358B141F-071E-7180-89CE-7ADCAF36902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307474" y="441756"/>
            <a:ext cx="687443" cy="687443"/>
          </a:xfrm>
          <a:prstGeom prst="rect">
            <a:avLst/>
          </a:prstGeom>
        </p:spPr>
      </p:pic>
    </p:spTree>
    <p:extLst>
      <p:ext uri="{BB962C8B-B14F-4D97-AF65-F5344CB8AC3E}">
        <p14:creationId xmlns:p14="http://schemas.microsoft.com/office/powerpoint/2010/main" val="3232904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pa_tema">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28F379-6ECB-5BB3-6D4F-611178BA1B96}"/>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D0460753-88DE-BBB1-5A34-4115A7DF4745}"/>
              </a:ext>
            </a:extLst>
          </p:cNvPr>
          <p:cNvSpPr/>
          <p:nvPr userDrawn="1"/>
        </p:nvSpPr>
        <p:spPr>
          <a:xfrm>
            <a:off x="0" y="0"/>
            <a:ext cx="101917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Imagem 5">
            <a:extLst>
              <a:ext uri="{FF2B5EF4-FFF2-40B4-BE49-F238E27FC236}">
                <a16:creationId xmlns:a16="http://schemas.microsoft.com/office/drawing/2014/main" id="{12F41A50-56E3-3B09-295D-C9D3ED9D8F56}"/>
              </a:ext>
            </a:extLst>
          </p:cNvPr>
          <p:cNvSpPr>
            <a:spLocks noGrp="1"/>
          </p:cNvSpPr>
          <p:nvPr>
            <p:ph type="pic" sz="quarter" idx="10" hasCustomPrompt="1"/>
          </p:nvPr>
        </p:nvSpPr>
        <p:spPr>
          <a:xfrm>
            <a:off x="8148638" y="-1"/>
            <a:ext cx="4043362" cy="6857999"/>
          </a:xfrm>
          <a:prstGeom prst="rect">
            <a:avLst/>
          </a:prstGeom>
        </p:spPr>
        <p:txBody>
          <a:bodyPr/>
          <a:lstStyle>
            <a:lvl1pPr marL="0" indent="0">
              <a:buNone/>
              <a:defRPr>
                <a:solidFill>
                  <a:schemeClr val="bg1"/>
                </a:solidFill>
              </a:defRPr>
            </a:lvl1pPr>
          </a:lstStyle>
          <a:p>
            <a:r>
              <a:rPr lang="pt-BR"/>
              <a:t>Clique no ícone para alterar a imagem</a:t>
            </a:r>
          </a:p>
        </p:txBody>
      </p:sp>
      <p:sp>
        <p:nvSpPr>
          <p:cNvPr id="7" name="Espaço Reservado para Texto 5">
            <a:extLst>
              <a:ext uri="{FF2B5EF4-FFF2-40B4-BE49-F238E27FC236}">
                <a16:creationId xmlns:a16="http://schemas.microsoft.com/office/drawing/2014/main" id="{A692BB38-74DB-6073-8F7B-2CCA251996AE}"/>
              </a:ext>
            </a:extLst>
          </p:cNvPr>
          <p:cNvSpPr>
            <a:spLocks noGrp="1"/>
          </p:cNvSpPr>
          <p:nvPr>
            <p:ph type="body" sz="quarter" idx="11" hasCustomPrompt="1"/>
          </p:nvPr>
        </p:nvSpPr>
        <p:spPr>
          <a:xfrm>
            <a:off x="1225856" y="3023391"/>
            <a:ext cx="6243580" cy="811987"/>
          </a:xfrm>
          <a:prstGeom prst="rect">
            <a:avLst/>
          </a:prstGeom>
        </p:spPr>
        <p:txBody>
          <a:bodyPr anchor="ctr"/>
          <a:lstStyle>
            <a:lvl1pPr marL="0" indent="0">
              <a:buNone/>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Título do tema</a:t>
            </a:r>
          </a:p>
        </p:txBody>
      </p:sp>
    </p:spTree>
    <p:extLst>
      <p:ext uri="{BB962C8B-B14F-4D97-AF65-F5344CB8AC3E}">
        <p14:creationId xmlns:p14="http://schemas.microsoft.com/office/powerpoint/2010/main" val="326719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ulo_nc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Espaço Reservado para Texto 6">
            <a:extLst>
              <a:ext uri="{FF2B5EF4-FFF2-40B4-BE49-F238E27FC236}">
                <a16:creationId xmlns:a16="http://schemas.microsoft.com/office/drawing/2014/main" id="{6BE42597-6E97-1421-B321-FD575221CA49}"/>
              </a:ext>
            </a:extLst>
          </p:cNvPr>
          <p:cNvSpPr>
            <a:spLocks noGrp="1"/>
          </p:cNvSpPr>
          <p:nvPr>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Tree>
    <p:extLst>
      <p:ext uri="{BB962C8B-B14F-4D97-AF65-F5344CB8AC3E}">
        <p14:creationId xmlns:p14="http://schemas.microsoft.com/office/powerpoint/2010/main" val="208956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ulo_nc_subtitulo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Espaço Reservado para Texto 6">
            <a:extLst>
              <a:ext uri="{FF2B5EF4-FFF2-40B4-BE49-F238E27FC236}">
                <a16:creationId xmlns:a16="http://schemas.microsoft.com/office/drawing/2014/main" id="{7646759C-129F-8E13-9526-F5863F0AAC6F}"/>
              </a:ext>
            </a:extLst>
          </p:cNvPr>
          <p:cNvSpPr>
            <a:spLocks noGrp="1"/>
          </p:cNvSpPr>
          <p:nvPr userDrawn="1">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
        <p:nvSpPr>
          <p:cNvPr id="7" name="Espaço Reservado para Texto 6">
            <a:extLst>
              <a:ext uri="{FF2B5EF4-FFF2-40B4-BE49-F238E27FC236}">
                <a16:creationId xmlns:a16="http://schemas.microsoft.com/office/drawing/2014/main" id="{72EECE16-EFA0-70C3-D06A-EA37CFBC5EEB}"/>
              </a:ext>
            </a:extLst>
          </p:cNvPr>
          <p:cNvSpPr>
            <a:spLocks noGrp="1"/>
          </p:cNvSpPr>
          <p:nvPr>
            <p:ph type="body" sz="quarter" idx="11" hasCustomPrompt="1"/>
          </p:nvPr>
        </p:nvSpPr>
        <p:spPr>
          <a:xfrm>
            <a:off x="1019175" y="1455738"/>
            <a:ext cx="10153650" cy="857250"/>
          </a:xfrm>
          <a:prstGeom prst="rect">
            <a:avLst/>
          </a:prstGeom>
        </p:spPr>
        <p:txBody>
          <a:bodyPr/>
          <a:lstStyle>
            <a:lvl1pPr marL="0" indent="0">
              <a:buNone/>
              <a:defRPr sz="2800">
                <a:solidFill>
                  <a:schemeClr val="tx1"/>
                </a:solidFill>
              </a:defRPr>
            </a:lvl1pPr>
          </a:lstStyle>
          <a:p>
            <a:pPr lvl="0"/>
            <a:r>
              <a:rPr lang="pt-BR"/>
              <a:t>Subtítulo</a:t>
            </a:r>
          </a:p>
        </p:txBody>
      </p:sp>
    </p:spTree>
    <p:extLst>
      <p:ext uri="{BB962C8B-B14F-4D97-AF65-F5344CB8AC3E}">
        <p14:creationId xmlns:p14="http://schemas.microsoft.com/office/powerpoint/2010/main" val="1164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ndo cla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gunta_resposta">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753871F8-5007-B628-CC9F-1A224D3C4D9F}"/>
              </a:ext>
            </a:extLst>
          </p:cNvPr>
          <p:cNvGrpSpPr/>
          <p:nvPr/>
        </p:nvGrpSpPr>
        <p:grpSpPr>
          <a:xfrm>
            <a:off x="1041187" y="584200"/>
            <a:ext cx="10153650" cy="2461155"/>
            <a:chOff x="1019175" y="179339"/>
            <a:chExt cx="10153650" cy="2461155"/>
          </a:xfrm>
        </p:grpSpPr>
        <p:sp>
          <p:nvSpPr>
            <p:cNvPr id="11" name="Retângulo 10">
              <a:extLst>
                <a:ext uri="{FF2B5EF4-FFF2-40B4-BE49-F238E27FC236}">
                  <a16:creationId xmlns:a16="http://schemas.microsoft.com/office/drawing/2014/main" id="{5C2696D8-49A3-8AD5-6C46-9A65D637E51C}"/>
                </a:ext>
              </a:extLst>
            </p:cNvPr>
            <p:cNvSpPr/>
            <p:nvPr/>
          </p:nvSpPr>
          <p:spPr>
            <a:xfrm>
              <a:off x="1019175" y="584200"/>
              <a:ext cx="10153650" cy="20562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283D80C-0231-33E9-86F1-AE2E8485597F}"/>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20837" y="179339"/>
              <a:ext cx="815878" cy="809721"/>
            </a:xfrm>
            <a:prstGeom prst="ellipse">
              <a:avLst/>
            </a:prstGeom>
          </p:spPr>
        </p:pic>
      </p:grpSp>
      <p:grpSp>
        <p:nvGrpSpPr>
          <p:cNvPr id="19" name="Agrupar 18">
            <a:extLst>
              <a:ext uri="{FF2B5EF4-FFF2-40B4-BE49-F238E27FC236}">
                <a16:creationId xmlns:a16="http://schemas.microsoft.com/office/drawing/2014/main" id="{C956193C-51AA-2928-A135-F23F31229848}"/>
              </a:ext>
            </a:extLst>
          </p:cNvPr>
          <p:cNvGrpSpPr/>
          <p:nvPr userDrawn="1"/>
        </p:nvGrpSpPr>
        <p:grpSpPr>
          <a:xfrm>
            <a:off x="1041187" y="3045355"/>
            <a:ext cx="10153650" cy="2807771"/>
            <a:chOff x="1019175" y="3084018"/>
            <a:chExt cx="10153650" cy="2807771"/>
          </a:xfrm>
        </p:grpSpPr>
        <p:sp>
          <p:nvSpPr>
            <p:cNvPr id="6" name="Retângulo 5">
              <a:extLst>
                <a:ext uri="{FF2B5EF4-FFF2-40B4-BE49-F238E27FC236}">
                  <a16:creationId xmlns:a16="http://schemas.microsoft.com/office/drawing/2014/main" id="{B5CF9565-5850-0DD6-60C4-D61C5C67B08F}"/>
                </a:ext>
              </a:extLst>
            </p:cNvPr>
            <p:cNvSpPr/>
            <p:nvPr/>
          </p:nvSpPr>
          <p:spPr>
            <a:xfrm>
              <a:off x="1019175" y="3084018"/>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3B7B578-333B-E67B-0AB9-FE651089C6BD}"/>
                </a:ext>
              </a:extLst>
            </p:cNvPr>
            <p:cNvSpPr txBox="1"/>
            <p:nvPr/>
          </p:nvSpPr>
          <p:spPr>
            <a:xfrm>
              <a:off x="1420837" y="3549277"/>
              <a:ext cx="2354686" cy="369332"/>
            </a:xfrm>
            <a:prstGeom prst="rect">
              <a:avLst/>
            </a:prstGeom>
            <a:noFill/>
          </p:spPr>
          <p:txBody>
            <a:bodyPr wrap="square" rtlCol="0">
              <a:spAutoFit/>
            </a:bodyPr>
            <a:lstStyle/>
            <a:p>
              <a:r>
                <a:rPr lang="pt-BR" b="1"/>
                <a:t>Resposta</a:t>
              </a:r>
            </a:p>
          </p:txBody>
        </p:sp>
      </p:grpSp>
      <p:sp>
        <p:nvSpPr>
          <p:cNvPr id="16" name="Espaço Reservado para Texto 15">
            <a:extLst>
              <a:ext uri="{FF2B5EF4-FFF2-40B4-BE49-F238E27FC236}">
                <a16:creationId xmlns:a16="http://schemas.microsoft.com/office/drawing/2014/main" id="{B1C5B3B9-78FC-A48F-DA1A-CA12044E5F68}"/>
              </a:ext>
            </a:extLst>
          </p:cNvPr>
          <p:cNvSpPr>
            <a:spLocks noGrp="1"/>
          </p:cNvSpPr>
          <p:nvPr>
            <p:ph type="body" sz="quarter" idx="11" hasCustomPrompt="1"/>
          </p:nvPr>
        </p:nvSpPr>
        <p:spPr>
          <a:xfrm>
            <a:off x="1442849" y="3978805"/>
            <a:ext cx="9380538" cy="1552575"/>
          </a:xfrm>
          <a:prstGeom prst="rect">
            <a:avLst/>
          </a:prstGeom>
        </p:spPr>
        <p:txBody>
          <a:bodyPr/>
          <a:lstStyle>
            <a:lvl1pPr marL="0" indent="0">
              <a:buNone/>
              <a:defRPr sz="1800"/>
            </a:lvl1pPr>
          </a:lstStyle>
          <a:p>
            <a:pPr lvl="0"/>
            <a:r>
              <a:rPr lang="pt-BR"/>
              <a:t>Inserir a resposta</a:t>
            </a:r>
          </a:p>
        </p:txBody>
      </p:sp>
      <p:sp>
        <p:nvSpPr>
          <p:cNvPr id="18" name="Espaço Reservado para Texto 17">
            <a:extLst>
              <a:ext uri="{FF2B5EF4-FFF2-40B4-BE49-F238E27FC236}">
                <a16:creationId xmlns:a16="http://schemas.microsoft.com/office/drawing/2014/main" id="{BC8CD4D3-1F32-C65E-B449-605C996467EF}"/>
              </a:ext>
            </a:extLst>
          </p:cNvPr>
          <p:cNvSpPr>
            <a:spLocks noGrp="1"/>
          </p:cNvSpPr>
          <p:nvPr>
            <p:ph type="body" sz="quarter" idx="12" hasCustomPrompt="1"/>
          </p:nvPr>
        </p:nvSpPr>
        <p:spPr>
          <a:xfrm>
            <a:off x="1446024" y="1633861"/>
            <a:ext cx="9421813" cy="973949"/>
          </a:xfrm>
          <a:prstGeom prst="rect">
            <a:avLst/>
          </a:prstGeom>
        </p:spPr>
        <p:txBody>
          <a:bodyPr/>
          <a:lstStyle>
            <a:lvl1pPr marL="0" indent="0">
              <a:buNone/>
              <a:defRPr sz="1800">
                <a:solidFill>
                  <a:schemeClr val="bg1"/>
                </a:solidFill>
              </a:defRPr>
            </a:lvl1pPr>
          </a:lstStyle>
          <a:p>
            <a:pPr lvl="0"/>
            <a:r>
              <a:rPr lang="pt-BR"/>
              <a:t>Inserir a pergunta</a:t>
            </a:r>
          </a:p>
        </p:txBody>
      </p:sp>
    </p:spTree>
    <p:extLst>
      <p:ext uri="{BB962C8B-B14F-4D97-AF65-F5344CB8AC3E}">
        <p14:creationId xmlns:p14="http://schemas.microsoft.com/office/powerpoint/2010/main" val="128821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tividade - versão 1">
    <p:spTree>
      <p:nvGrpSpPr>
        <p:cNvPr id="1" name=""/>
        <p:cNvGrpSpPr/>
        <p:nvPr/>
      </p:nvGrpSpPr>
      <p:grpSpPr>
        <a:xfrm>
          <a:off x="0" y="0"/>
          <a:ext cx="0" cy="0"/>
          <a:chOff x="0" y="0"/>
          <a:chExt cx="0" cy="0"/>
        </a:xfrm>
      </p:grpSpPr>
      <p:sp>
        <p:nvSpPr>
          <p:cNvPr id="13" name="Espaço Reservado para Texto 12">
            <a:extLst>
              <a:ext uri="{FF2B5EF4-FFF2-40B4-BE49-F238E27FC236}">
                <a16:creationId xmlns:a16="http://schemas.microsoft.com/office/drawing/2014/main" id="{83B497CC-9378-1C00-75F9-34D4246165F3}"/>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15" name="Espaço Reservado para Texto 14">
            <a:extLst>
              <a:ext uri="{FF2B5EF4-FFF2-40B4-BE49-F238E27FC236}">
                <a16:creationId xmlns:a16="http://schemas.microsoft.com/office/drawing/2014/main" id="{984B660C-03D5-A291-E45A-BC7EBFD27372}"/>
              </a:ext>
            </a:extLst>
          </p:cNvPr>
          <p:cNvSpPr>
            <a:spLocks noGrp="1"/>
          </p:cNvSpPr>
          <p:nvPr>
            <p:ph type="body" sz="quarter" idx="11" hasCustomPrompt="1"/>
          </p:nvPr>
        </p:nvSpPr>
        <p:spPr>
          <a:xfrm>
            <a:off x="1019173" y="843927"/>
            <a:ext cx="10153650" cy="2985571"/>
          </a:xfrm>
          <a:prstGeom prst="rect">
            <a:avLst/>
          </a:prstGeom>
        </p:spPr>
        <p:txBody>
          <a:bodyPr/>
          <a:lstStyle>
            <a:lvl1pPr marL="0" indent="0">
              <a:buNone/>
              <a:defRPr sz="1800"/>
            </a:lvl1pPr>
          </a:lstStyle>
          <a:p>
            <a:pPr lvl="0"/>
            <a:r>
              <a:rPr lang="pt-BR"/>
              <a:t>Inserir enunciado da questão</a:t>
            </a:r>
          </a:p>
        </p:txBody>
      </p:sp>
      <p:grpSp>
        <p:nvGrpSpPr>
          <p:cNvPr id="46" name="Agrupar 45">
            <a:extLst>
              <a:ext uri="{FF2B5EF4-FFF2-40B4-BE49-F238E27FC236}">
                <a16:creationId xmlns:a16="http://schemas.microsoft.com/office/drawing/2014/main" id="{CBADEE8F-D176-C6BD-C191-56A9B56E84AD}"/>
              </a:ext>
            </a:extLst>
          </p:cNvPr>
          <p:cNvGrpSpPr/>
          <p:nvPr userDrawn="1"/>
        </p:nvGrpSpPr>
        <p:grpSpPr>
          <a:xfrm>
            <a:off x="1019171" y="4111174"/>
            <a:ext cx="10153650" cy="447215"/>
            <a:chOff x="1019173" y="4224856"/>
            <a:chExt cx="10153650" cy="447215"/>
          </a:xfrm>
        </p:grpSpPr>
        <p:sp>
          <p:nvSpPr>
            <p:cNvPr id="47" name="Retângulo de cantos arredondados 13">
              <a:extLst>
                <a:ext uri="{FF2B5EF4-FFF2-40B4-BE49-F238E27FC236}">
                  <a16:creationId xmlns:a16="http://schemas.microsoft.com/office/drawing/2014/main" id="{9E37F690-4F60-E12D-266D-BD55E86F739E}"/>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48" name="Agrupar 47">
              <a:extLst>
                <a:ext uri="{FF2B5EF4-FFF2-40B4-BE49-F238E27FC236}">
                  <a16:creationId xmlns:a16="http://schemas.microsoft.com/office/drawing/2014/main" id="{DA7E0BE7-D585-5406-4A69-D1647F5969A1}"/>
                </a:ext>
              </a:extLst>
            </p:cNvPr>
            <p:cNvGrpSpPr/>
            <p:nvPr userDrawn="1"/>
          </p:nvGrpSpPr>
          <p:grpSpPr>
            <a:xfrm>
              <a:off x="1019173" y="4230019"/>
              <a:ext cx="474978" cy="442052"/>
              <a:chOff x="1628481" y="2730261"/>
              <a:chExt cx="474978" cy="442052"/>
            </a:xfrm>
          </p:grpSpPr>
          <p:grpSp>
            <p:nvGrpSpPr>
              <p:cNvPr id="49" name="Agrupar 48">
                <a:extLst>
                  <a:ext uri="{FF2B5EF4-FFF2-40B4-BE49-F238E27FC236}">
                    <a16:creationId xmlns:a16="http://schemas.microsoft.com/office/drawing/2014/main" id="{4C2BD092-568C-27FE-9B8D-764D4F49C412}"/>
                  </a:ext>
                </a:extLst>
              </p:cNvPr>
              <p:cNvGrpSpPr/>
              <p:nvPr userDrawn="1"/>
            </p:nvGrpSpPr>
            <p:grpSpPr>
              <a:xfrm>
                <a:off x="1628481" y="2730261"/>
                <a:ext cx="474978" cy="442052"/>
                <a:chOff x="1628481" y="2730261"/>
                <a:chExt cx="474978" cy="442052"/>
              </a:xfrm>
            </p:grpSpPr>
            <p:sp>
              <p:nvSpPr>
                <p:cNvPr id="51" name="Retângulo de cantos arredondados 15">
                  <a:extLst>
                    <a:ext uri="{FF2B5EF4-FFF2-40B4-BE49-F238E27FC236}">
                      <a16:creationId xmlns:a16="http://schemas.microsoft.com/office/drawing/2014/main" id="{DA78C2B1-AA4E-E25C-4C63-921000DFD9A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2" name="Retângulo 51">
                  <a:extLst>
                    <a:ext uri="{FF2B5EF4-FFF2-40B4-BE49-F238E27FC236}">
                      <a16:creationId xmlns:a16="http://schemas.microsoft.com/office/drawing/2014/main" id="{0FA39DCD-DDF5-5EB6-32CE-A5BBF316E96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0" name="CaixaDeTexto 49">
                <a:extLst>
                  <a:ext uri="{FF2B5EF4-FFF2-40B4-BE49-F238E27FC236}">
                    <a16:creationId xmlns:a16="http://schemas.microsoft.com/office/drawing/2014/main" id="{823B33A8-A3C3-FE33-88EB-3780FF352BA4}"/>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53" name="Agrupar 52">
            <a:extLst>
              <a:ext uri="{FF2B5EF4-FFF2-40B4-BE49-F238E27FC236}">
                <a16:creationId xmlns:a16="http://schemas.microsoft.com/office/drawing/2014/main" id="{EDEB5224-F2B9-6741-95F5-3FE155EEACFD}"/>
              </a:ext>
            </a:extLst>
          </p:cNvPr>
          <p:cNvGrpSpPr/>
          <p:nvPr userDrawn="1"/>
        </p:nvGrpSpPr>
        <p:grpSpPr>
          <a:xfrm>
            <a:off x="1019173" y="4605031"/>
            <a:ext cx="10153650" cy="447215"/>
            <a:chOff x="1628481" y="2725098"/>
            <a:chExt cx="10153650" cy="447215"/>
          </a:xfrm>
        </p:grpSpPr>
        <p:sp>
          <p:nvSpPr>
            <p:cNvPr id="54" name="Retângulo de cantos arredondados 13">
              <a:extLst>
                <a:ext uri="{FF2B5EF4-FFF2-40B4-BE49-F238E27FC236}">
                  <a16:creationId xmlns:a16="http://schemas.microsoft.com/office/drawing/2014/main" id="{CC35F686-2916-0195-EBEE-18DAD8862BC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55" name="Agrupar 54">
              <a:extLst>
                <a:ext uri="{FF2B5EF4-FFF2-40B4-BE49-F238E27FC236}">
                  <a16:creationId xmlns:a16="http://schemas.microsoft.com/office/drawing/2014/main" id="{DF05DF7E-8DC5-6C0E-7D6C-1AE4E3310C29}"/>
                </a:ext>
              </a:extLst>
            </p:cNvPr>
            <p:cNvGrpSpPr/>
            <p:nvPr userDrawn="1"/>
          </p:nvGrpSpPr>
          <p:grpSpPr>
            <a:xfrm>
              <a:off x="1628481" y="2730261"/>
              <a:ext cx="474978" cy="442052"/>
              <a:chOff x="1628481" y="2730261"/>
              <a:chExt cx="474978" cy="442052"/>
            </a:xfrm>
          </p:grpSpPr>
          <p:grpSp>
            <p:nvGrpSpPr>
              <p:cNvPr id="56" name="Agrupar 55">
                <a:extLst>
                  <a:ext uri="{FF2B5EF4-FFF2-40B4-BE49-F238E27FC236}">
                    <a16:creationId xmlns:a16="http://schemas.microsoft.com/office/drawing/2014/main" id="{97727E5B-8DA2-B834-D10F-EB7149CB4731}"/>
                  </a:ext>
                </a:extLst>
              </p:cNvPr>
              <p:cNvGrpSpPr/>
              <p:nvPr userDrawn="1"/>
            </p:nvGrpSpPr>
            <p:grpSpPr>
              <a:xfrm>
                <a:off x="1628481" y="2730261"/>
                <a:ext cx="474978" cy="442052"/>
                <a:chOff x="1628481" y="2730261"/>
                <a:chExt cx="474978" cy="442052"/>
              </a:xfrm>
            </p:grpSpPr>
            <p:sp>
              <p:nvSpPr>
                <p:cNvPr id="58" name="Retângulo de cantos arredondados 15">
                  <a:extLst>
                    <a:ext uri="{FF2B5EF4-FFF2-40B4-BE49-F238E27FC236}">
                      <a16:creationId xmlns:a16="http://schemas.microsoft.com/office/drawing/2014/main" id="{5437BE75-133C-6327-2246-253E17EE887E}"/>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9" name="Retângulo 58">
                  <a:extLst>
                    <a:ext uri="{FF2B5EF4-FFF2-40B4-BE49-F238E27FC236}">
                      <a16:creationId xmlns:a16="http://schemas.microsoft.com/office/drawing/2014/main" id="{7908B266-0FCB-DBD7-344C-B731C9BAC779}"/>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7" name="CaixaDeTexto 56">
                <a:extLst>
                  <a:ext uri="{FF2B5EF4-FFF2-40B4-BE49-F238E27FC236}">
                    <a16:creationId xmlns:a16="http://schemas.microsoft.com/office/drawing/2014/main" id="{1DCA0B9B-85D9-0710-F6C7-E51FCAC424A9}"/>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60" name="Agrupar 59">
            <a:extLst>
              <a:ext uri="{FF2B5EF4-FFF2-40B4-BE49-F238E27FC236}">
                <a16:creationId xmlns:a16="http://schemas.microsoft.com/office/drawing/2014/main" id="{5ED4CE3C-9145-E8CF-C524-319FA1F6CFD6}"/>
              </a:ext>
            </a:extLst>
          </p:cNvPr>
          <p:cNvGrpSpPr/>
          <p:nvPr userDrawn="1"/>
        </p:nvGrpSpPr>
        <p:grpSpPr>
          <a:xfrm>
            <a:off x="1019173" y="5098888"/>
            <a:ext cx="10153650" cy="447215"/>
            <a:chOff x="1628481" y="2725098"/>
            <a:chExt cx="10153650" cy="447215"/>
          </a:xfrm>
        </p:grpSpPr>
        <p:sp>
          <p:nvSpPr>
            <p:cNvPr id="61" name="Retângulo de cantos arredondados 13">
              <a:extLst>
                <a:ext uri="{FF2B5EF4-FFF2-40B4-BE49-F238E27FC236}">
                  <a16:creationId xmlns:a16="http://schemas.microsoft.com/office/drawing/2014/main" id="{953FD78B-BE8B-A227-E11C-CD764465EEA2}"/>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2" name="Agrupar 61">
              <a:extLst>
                <a:ext uri="{FF2B5EF4-FFF2-40B4-BE49-F238E27FC236}">
                  <a16:creationId xmlns:a16="http://schemas.microsoft.com/office/drawing/2014/main" id="{55FFA467-3001-C6A1-7786-5BFD11C1E659}"/>
                </a:ext>
              </a:extLst>
            </p:cNvPr>
            <p:cNvGrpSpPr/>
            <p:nvPr userDrawn="1"/>
          </p:nvGrpSpPr>
          <p:grpSpPr>
            <a:xfrm>
              <a:off x="1628481" y="2730261"/>
              <a:ext cx="474978" cy="442052"/>
              <a:chOff x="1628481" y="2730261"/>
              <a:chExt cx="474978" cy="442052"/>
            </a:xfrm>
          </p:grpSpPr>
          <p:grpSp>
            <p:nvGrpSpPr>
              <p:cNvPr id="63" name="Agrupar 62">
                <a:extLst>
                  <a:ext uri="{FF2B5EF4-FFF2-40B4-BE49-F238E27FC236}">
                    <a16:creationId xmlns:a16="http://schemas.microsoft.com/office/drawing/2014/main" id="{4D083777-EFF2-8DBF-B78F-77599AF6F254}"/>
                  </a:ext>
                </a:extLst>
              </p:cNvPr>
              <p:cNvGrpSpPr/>
              <p:nvPr userDrawn="1"/>
            </p:nvGrpSpPr>
            <p:grpSpPr>
              <a:xfrm>
                <a:off x="1628481" y="2730261"/>
                <a:ext cx="474978" cy="442052"/>
                <a:chOff x="1628481" y="2730261"/>
                <a:chExt cx="474978" cy="442052"/>
              </a:xfrm>
            </p:grpSpPr>
            <p:sp>
              <p:nvSpPr>
                <p:cNvPr id="65" name="Retângulo de cantos arredondados 15">
                  <a:extLst>
                    <a:ext uri="{FF2B5EF4-FFF2-40B4-BE49-F238E27FC236}">
                      <a16:creationId xmlns:a16="http://schemas.microsoft.com/office/drawing/2014/main" id="{A342804B-4366-B131-CBA7-E442DD2AA291}"/>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66" name="Retângulo 65">
                  <a:extLst>
                    <a:ext uri="{FF2B5EF4-FFF2-40B4-BE49-F238E27FC236}">
                      <a16:creationId xmlns:a16="http://schemas.microsoft.com/office/drawing/2014/main" id="{E1B9D27E-5EEE-4389-587B-8AE7AFFA87B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64" name="CaixaDeTexto 63">
                <a:extLst>
                  <a:ext uri="{FF2B5EF4-FFF2-40B4-BE49-F238E27FC236}">
                    <a16:creationId xmlns:a16="http://schemas.microsoft.com/office/drawing/2014/main" id="{BB1D00F3-F8A2-0B06-3348-284CCA2A4FD3}"/>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67" name="Agrupar 66">
            <a:extLst>
              <a:ext uri="{FF2B5EF4-FFF2-40B4-BE49-F238E27FC236}">
                <a16:creationId xmlns:a16="http://schemas.microsoft.com/office/drawing/2014/main" id="{70F058CB-17C3-B0B1-645E-E448CD912DDD}"/>
              </a:ext>
            </a:extLst>
          </p:cNvPr>
          <p:cNvGrpSpPr/>
          <p:nvPr userDrawn="1"/>
        </p:nvGrpSpPr>
        <p:grpSpPr>
          <a:xfrm>
            <a:off x="1019173" y="5592745"/>
            <a:ext cx="10153650" cy="447215"/>
            <a:chOff x="1628481" y="2725098"/>
            <a:chExt cx="10153650" cy="447215"/>
          </a:xfrm>
        </p:grpSpPr>
        <p:sp>
          <p:nvSpPr>
            <p:cNvPr id="68" name="Retângulo de cantos arredondados 13">
              <a:extLst>
                <a:ext uri="{FF2B5EF4-FFF2-40B4-BE49-F238E27FC236}">
                  <a16:creationId xmlns:a16="http://schemas.microsoft.com/office/drawing/2014/main" id="{A4D365FE-671B-6155-BD2F-7576F690EFC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9" name="Agrupar 68">
              <a:extLst>
                <a:ext uri="{FF2B5EF4-FFF2-40B4-BE49-F238E27FC236}">
                  <a16:creationId xmlns:a16="http://schemas.microsoft.com/office/drawing/2014/main" id="{A736213C-39C8-8DCF-7C9A-E03B96565F77}"/>
                </a:ext>
              </a:extLst>
            </p:cNvPr>
            <p:cNvGrpSpPr/>
            <p:nvPr userDrawn="1"/>
          </p:nvGrpSpPr>
          <p:grpSpPr>
            <a:xfrm>
              <a:off x="1628481" y="2730261"/>
              <a:ext cx="474978" cy="442052"/>
              <a:chOff x="1628481" y="2730261"/>
              <a:chExt cx="474978" cy="442052"/>
            </a:xfrm>
          </p:grpSpPr>
          <p:grpSp>
            <p:nvGrpSpPr>
              <p:cNvPr id="70" name="Agrupar 69">
                <a:extLst>
                  <a:ext uri="{FF2B5EF4-FFF2-40B4-BE49-F238E27FC236}">
                    <a16:creationId xmlns:a16="http://schemas.microsoft.com/office/drawing/2014/main" id="{13045E57-F663-81B9-D6BF-5CEDDE384347}"/>
                  </a:ext>
                </a:extLst>
              </p:cNvPr>
              <p:cNvGrpSpPr/>
              <p:nvPr userDrawn="1"/>
            </p:nvGrpSpPr>
            <p:grpSpPr>
              <a:xfrm>
                <a:off x="1628481" y="2730261"/>
                <a:ext cx="474978" cy="442052"/>
                <a:chOff x="1628481" y="2730261"/>
                <a:chExt cx="474978" cy="442052"/>
              </a:xfrm>
            </p:grpSpPr>
            <p:sp>
              <p:nvSpPr>
                <p:cNvPr id="72" name="Retângulo de cantos arredondados 15">
                  <a:extLst>
                    <a:ext uri="{FF2B5EF4-FFF2-40B4-BE49-F238E27FC236}">
                      <a16:creationId xmlns:a16="http://schemas.microsoft.com/office/drawing/2014/main" id="{DA0562E0-78BC-8395-835C-B5C0A8D5D8E8}"/>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73" name="Retângulo 72">
                  <a:extLst>
                    <a:ext uri="{FF2B5EF4-FFF2-40B4-BE49-F238E27FC236}">
                      <a16:creationId xmlns:a16="http://schemas.microsoft.com/office/drawing/2014/main" id="{27B43141-FDC7-0612-437C-E4D7C18596E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1" name="CaixaDeTexto 70">
                <a:extLst>
                  <a:ext uri="{FF2B5EF4-FFF2-40B4-BE49-F238E27FC236}">
                    <a16:creationId xmlns:a16="http://schemas.microsoft.com/office/drawing/2014/main" id="{7E63F918-2AB5-FC72-4426-7AD7B9CCC14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74" name="Agrupar 73">
            <a:extLst>
              <a:ext uri="{FF2B5EF4-FFF2-40B4-BE49-F238E27FC236}">
                <a16:creationId xmlns:a16="http://schemas.microsoft.com/office/drawing/2014/main" id="{7E14FA5E-45DC-8A36-2F64-F15F01B35DF6}"/>
              </a:ext>
            </a:extLst>
          </p:cNvPr>
          <p:cNvGrpSpPr/>
          <p:nvPr userDrawn="1"/>
        </p:nvGrpSpPr>
        <p:grpSpPr>
          <a:xfrm>
            <a:off x="1019173" y="6086602"/>
            <a:ext cx="10153650" cy="447215"/>
            <a:chOff x="1628481" y="2725098"/>
            <a:chExt cx="10153650" cy="447215"/>
          </a:xfrm>
        </p:grpSpPr>
        <p:sp>
          <p:nvSpPr>
            <p:cNvPr id="75" name="Retângulo de cantos arredondados 13">
              <a:extLst>
                <a:ext uri="{FF2B5EF4-FFF2-40B4-BE49-F238E27FC236}">
                  <a16:creationId xmlns:a16="http://schemas.microsoft.com/office/drawing/2014/main" id="{F21BE6EF-BC46-A69C-7B39-E157229E4A0C}"/>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6" name="Agrupar 75">
              <a:extLst>
                <a:ext uri="{FF2B5EF4-FFF2-40B4-BE49-F238E27FC236}">
                  <a16:creationId xmlns:a16="http://schemas.microsoft.com/office/drawing/2014/main" id="{DC27ED11-8E36-0007-FE86-97E332AF672D}"/>
                </a:ext>
              </a:extLst>
            </p:cNvPr>
            <p:cNvGrpSpPr/>
            <p:nvPr userDrawn="1"/>
          </p:nvGrpSpPr>
          <p:grpSpPr>
            <a:xfrm>
              <a:off x="1628481" y="2730261"/>
              <a:ext cx="474978" cy="442052"/>
              <a:chOff x="1628481" y="2730261"/>
              <a:chExt cx="474978" cy="442052"/>
            </a:xfrm>
          </p:grpSpPr>
          <p:grpSp>
            <p:nvGrpSpPr>
              <p:cNvPr id="77" name="Agrupar 76">
                <a:extLst>
                  <a:ext uri="{FF2B5EF4-FFF2-40B4-BE49-F238E27FC236}">
                    <a16:creationId xmlns:a16="http://schemas.microsoft.com/office/drawing/2014/main" id="{145BFD78-445F-EE7A-44E1-7C1D81526219}"/>
                  </a:ext>
                </a:extLst>
              </p:cNvPr>
              <p:cNvGrpSpPr/>
              <p:nvPr userDrawn="1"/>
            </p:nvGrpSpPr>
            <p:grpSpPr>
              <a:xfrm>
                <a:off x="1628481" y="2730261"/>
                <a:ext cx="474978" cy="442052"/>
                <a:chOff x="1628481" y="2730261"/>
                <a:chExt cx="474978" cy="442052"/>
              </a:xfrm>
            </p:grpSpPr>
            <p:sp>
              <p:nvSpPr>
                <p:cNvPr id="79" name="Retângulo de cantos arredondados 15">
                  <a:extLst>
                    <a:ext uri="{FF2B5EF4-FFF2-40B4-BE49-F238E27FC236}">
                      <a16:creationId xmlns:a16="http://schemas.microsoft.com/office/drawing/2014/main" id="{070C554F-805F-B025-3E5F-45733FD5DB7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80" name="Retângulo 79">
                  <a:extLst>
                    <a:ext uri="{FF2B5EF4-FFF2-40B4-BE49-F238E27FC236}">
                      <a16:creationId xmlns:a16="http://schemas.microsoft.com/office/drawing/2014/main" id="{BD1D8CE8-C1D7-3661-82C2-705186E53A9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8" name="CaixaDeTexto 77">
                <a:extLst>
                  <a:ext uri="{FF2B5EF4-FFF2-40B4-BE49-F238E27FC236}">
                    <a16:creationId xmlns:a16="http://schemas.microsoft.com/office/drawing/2014/main" id="{A483B232-567F-A1B6-B600-BDD867B16596}"/>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86" name="Espaço Reservado para Texto 14">
            <a:extLst>
              <a:ext uri="{FF2B5EF4-FFF2-40B4-BE49-F238E27FC236}">
                <a16:creationId xmlns:a16="http://schemas.microsoft.com/office/drawing/2014/main" id="{519118B2-F10A-9580-6C53-56E8822062ED}"/>
              </a:ext>
            </a:extLst>
          </p:cNvPr>
          <p:cNvSpPr>
            <a:spLocks noGrp="1"/>
          </p:cNvSpPr>
          <p:nvPr>
            <p:ph type="body" sz="quarter" idx="12" hasCustomPrompt="1"/>
          </p:nvPr>
        </p:nvSpPr>
        <p:spPr>
          <a:xfrm>
            <a:off x="1584630" y="419175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7" name="Espaço Reservado para Texto 14">
            <a:extLst>
              <a:ext uri="{FF2B5EF4-FFF2-40B4-BE49-F238E27FC236}">
                <a16:creationId xmlns:a16="http://schemas.microsoft.com/office/drawing/2014/main" id="{359D1B0A-DD7E-E868-EE74-830962D94297}"/>
              </a:ext>
            </a:extLst>
          </p:cNvPr>
          <p:cNvSpPr>
            <a:spLocks noGrp="1"/>
          </p:cNvSpPr>
          <p:nvPr>
            <p:ph type="body" sz="quarter" idx="13" hasCustomPrompt="1"/>
          </p:nvPr>
        </p:nvSpPr>
        <p:spPr>
          <a:xfrm>
            <a:off x="1584630" y="4690449"/>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8" name="Espaço Reservado para Texto 14">
            <a:extLst>
              <a:ext uri="{FF2B5EF4-FFF2-40B4-BE49-F238E27FC236}">
                <a16:creationId xmlns:a16="http://schemas.microsoft.com/office/drawing/2014/main" id="{288EA4B8-ADE9-1C9C-0AA8-690228987366}"/>
              </a:ext>
            </a:extLst>
          </p:cNvPr>
          <p:cNvSpPr>
            <a:spLocks noGrp="1"/>
          </p:cNvSpPr>
          <p:nvPr>
            <p:ph type="body" sz="quarter" idx="14" hasCustomPrompt="1"/>
          </p:nvPr>
        </p:nvSpPr>
        <p:spPr>
          <a:xfrm>
            <a:off x="1584630" y="517546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2" name="Espaço Reservado para Texto 14">
            <a:extLst>
              <a:ext uri="{FF2B5EF4-FFF2-40B4-BE49-F238E27FC236}">
                <a16:creationId xmlns:a16="http://schemas.microsoft.com/office/drawing/2014/main" id="{00B12AC7-38E5-A0E5-D759-4949D3B1FB3F}"/>
              </a:ext>
            </a:extLst>
          </p:cNvPr>
          <p:cNvSpPr>
            <a:spLocks noGrp="1"/>
          </p:cNvSpPr>
          <p:nvPr>
            <p:ph type="body" sz="quarter" idx="15" hasCustomPrompt="1"/>
          </p:nvPr>
        </p:nvSpPr>
        <p:spPr>
          <a:xfrm>
            <a:off x="1584630" y="5678163"/>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2" name="Espaço Reservado para Texto 14">
            <a:extLst>
              <a:ext uri="{FF2B5EF4-FFF2-40B4-BE49-F238E27FC236}">
                <a16:creationId xmlns:a16="http://schemas.microsoft.com/office/drawing/2014/main" id="{10088599-B6D5-ABC4-A9A6-02AC18405B81}"/>
              </a:ext>
            </a:extLst>
          </p:cNvPr>
          <p:cNvSpPr>
            <a:spLocks noGrp="1"/>
          </p:cNvSpPr>
          <p:nvPr>
            <p:ph type="body" sz="quarter" idx="16" hasCustomPrompt="1"/>
          </p:nvPr>
        </p:nvSpPr>
        <p:spPr>
          <a:xfrm>
            <a:off x="1584630" y="6163175"/>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2354445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Espaço Reservado para Texto 12">
            <a:extLst>
              <a:ext uri="{FF2B5EF4-FFF2-40B4-BE49-F238E27FC236}">
                <a16:creationId xmlns:a16="http://schemas.microsoft.com/office/drawing/2014/main" id="{CB9D0CF1-939E-E4E7-1BA0-B7DF50655D12}"/>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4" name="Espaço Reservado para Texto 14">
            <a:extLst>
              <a:ext uri="{FF2B5EF4-FFF2-40B4-BE49-F238E27FC236}">
                <a16:creationId xmlns:a16="http://schemas.microsoft.com/office/drawing/2014/main" id="{5B6EFF45-AA37-0428-4DBE-6391AB722AE7}"/>
              </a:ext>
            </a:extLst>
          </p:cNvPr>
          <p:cNvSpPr>
            <a:spLocks noGrp="1"/>
          </p:cNvSpPr>
          <p:nvPr>
            <p:ph type="body" sz="quarter" idx="11" hasCustomPrompt="1"/>
          </p:nvPr>
        </p:nvSpPr>
        <p:spPr>
          <a:xfrm>
            <a:off x="1019173" y="843928"/>
            <a:ext cx="10153650" cy="1566764"/>
          </a:xfrm>
          <a:prstGeom prst="rect">
            <a:avLst/>
          </a:prstGeom>
        </p:spPr>
        <p:txBody>
          <a:bodyPr/>
          <a:lstStyle>
            <a:lvl1pPr marL="0" indent="0">
              <a:buNone/>
              <a:defRPr sz="1800"/>
            </a:lvl1pPr>
          </a:lstStyle>
          <a:p>
            <a:pPr lvl="0"/>
            <a:r>
              <a:rPr lang="pt-BR"/>
              <a:t>Inserir enunciado da questão</a:t>
            </a:r>
          </a:p>
        </p:txBody>
      </p:sp>
      <p:grpSp>
        <p:nvGrpSpPr>
          <p:cNvPr id="5" name="Agrupar 4">
            <a:extLst>
              <a:ext uri="{FF2B5EF4-FFF2-40B4-BE49-F238E27FC236}">
                <a16:creationId xmlns:a16="http://schemas.microsoft.com/office/drawing/2014/main" id="{2D9A6C46-B701-3A75-50FD-E2CB4D89154F}"/>
              </a:ext>
            </a:extLst>
          </p:cNvPr>
          <p:cNvGrpSpPr/>
          <p:nvPr userDrawn="1"/>
        </p:nvGrpSpPr>
        <p:grpSpPr>
          <a:xfrm>
            <a:off x="1017329" y="2583591"/>
            <a:ext cx="10153650" cy="759991"/>
            <a:chOff x="1019173" y="4224856"/>
            <a:chExt cx="10153650" cy="447215"/>
          </a:xfrm>
        </p:grpSpPr>
        <p:sp>
          <p:nvSpPr>
            <p:cNvPr id="6" name="Retângulo de cantos arredondados 13">
              <a:extLst>
                <a:ext uri="{FF2B5EF4-FFF2-40B4-BE49-F238E27FC236}">
                  <a16:creationId xmlns:a16="http://schemas.microsoft.com/office/drawing/2014/main" id="{A7648317-A452-4321-C4FD-D2D969D4F0B1}"/>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 name="Agrupar 6">
              <a:extLst>
                <a:ext uri="{FF2B5EF4-FFF2-40B4-BE49-F238E27FC236}">
                  <a16:creationId xmlns:a16="http://schemas.microsoft.com/office/drawing/2014/main" id="{94C85FF7-E67B-859B-70EE-D7559EBDCDD4}"/>
                </a:ext>
              </a:extLst>
            </p:cNvPr>
            <p:cNvGrpSpPr/>
            <p:nvPr userDrawn="1"/>
          </p:nvGrpSpPr>
          <p:grpSpPr>
            <a:xfrm>
              <a:off x="1019173" y="4230019"/>
              <a:ext cx="474978" cy="442052"/>
              <a:chOff x="1628481" y="2730261"/>
              <a:chExt cx="474978" cy="442052"/>
            </a:xfrm>
          </p:grpSpPr>
          <p:grpSp>
            <p:nvGrpSpPr>
              <p:cNvPr id="8" name="Agrupar 7">
                <a:extLst>
                  <a:ext uri="{FF2B5EF4-FFF2-40B4-BE49-F238E27FC236}">
                    <a16:creationId xmlns:a16="http://schemas.microsoft.com/office/drawing/2014/main" id="{0A88026D-D665-E196-22A5-BA4875FF89FA}"/>
                  </a:ext>
                </a:extLst>
              </p:cNvPr>
              <p:cNvGrpSpPr/>
              <p:nvPr userDrawn="1"/>
            </p:nvGrpSpPr>
            <p:grpSpPr>
              <a:xfrm>
                <a:off x="1628481" y="2730261"/>
                <a:ext cx="474978" cy="442052"/>
                <a:chOff x="1628481" y="2730261"/>
                <a:chExt cx="474978" cy="442052"/>
              </a:xfrm>
            </p:grpSpPr>
            <p:sp>
              <p:nvSpPr>
                <p:cNvPr id="10" name="Retângulo de cantos arredondados 15">
                  <a:extLst>
                    <a:ext uri="{FF2B5EF4-FFF2-40B4-BE49-F238E27FC236}">
                      <a16:creationId xmlns:a16="http://schemas.microsoft.com/office/drawing/2014/main" id="{C7E27372-4417-307F-8649-5DA62BB1C26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1" name="Retângulo 10">
                  <a:extLst>
                    <a:ext uri="{FF2B5EF4-FFF2-40B4-BE49-F238E27FC236}">
                      <a16:creationId xmlns:a16="http://schemas.microsoft.com/office/drawing/2014/main" id="{E5417D42-5F3A-7046-1751-753B590ABEE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9" name="CaixaDeTexto 8">
                <a:extLst>
                  <a:ext uri="{FF2B5EF4-FFF2-40B4-BE49-F238E27FC236}">
                    <a16:creationId xmlns:a16="http://schemas.microsoft.com/office/drawing/2014/main" id="{0D12BCF5-7B70-2379-A990-4486D6CFBB6E}"/>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12" name="Agrupar 11">
            <a:extLst>
              <a:ext uri="{FF2B5EF4-FFF2-40B4-BE49-F238E27FC236}">
                <a16:creationId xmlns:a16="http://schemas.microsoft.com/office/drawing/2014/main" id="{B786ADC7-4E5B-13E3-DA56-E0AD8EF10979}"/>
              </a:ext>
            </a:extLst>
          </p:cNvPr>
          <p:cNvGrpSpPr/>
          <p:nvPr userDrawn="1"/>
        </p:nvGrpSpPr>
        <p:grpSpPr>
          <a:xfrm>
            <a:off x="1017329" y="3403898"/>
            <a:ext cx="10153650" cy="711110"/>
            <a:chOff x="1628481" y="2725098"/>
            <a:chExt cx="10153650" cy="447215"/>
          </a:xfrm>
        </p:grpSpPr>
        <p:sp>
          <p:nvSpPr>
            <p:cNvPr id="13" name="Retângulo de cantos arredondados 13">
              <a:extLst>
                <a:ext uri="{FF2B5EF4-FFF2-40B4-BE49-F238E27FC236}">
                  <a16:creationId xmlns:a16="http://schemas.microsoft.com/office/drawing/2014/main" id="{B80F30D9-F4FC-AE0E-D672-D88A63A2194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14" name="Agrupar 13">
              <a:extLst>
                <a:ext uri="{FF2B5EF4-FFF2-40B4-BE49-F238E27FC236}">
                  <a16:creationId xmlns:a16="http://schemas.microsoft.com/office/drawing/2014/main" id="{FB9EAAE2-29BE-49A1-ADB5-DACEF00D732D}"/>
                </a:ext>
              </a:extLst>
            </p:cNvPr>
            <p:cNvGrpSpPr/>
            <p:nvPr userDrawn="1"/>
          </p:nvGrpSpPr>
          <p:grpSpPr>
            <a:xfrm>
              <a:off x="1628481" y="2730261"/>
              <a:ext cx="474978" cy="442052"/>
              <a:chOff x="1628481" y="2730261"/>
              <a:chExt cx="474978" cy="442052"/>
            </a:xfrm>
          </p:grpSpPr>
          <p:grpSp>
            <p:nvGrpSpPr>
              <p:cNvPr id="15" name="Agrupar 14">
                <a:extLst>
                  <a:ext uri="{FF2B5EF4-FFF2-40B4-BE49-F238E27FC236}">
                    <a16:creationId xmlns:a16="http://schemas.microsoft.com/office/drawing/2014/main" id="{EEEE910A-C2B4-8CB0-F9FC-C6EA20DF6324}"/>
                  </a:ext>
                </a:extLst>
              </p:cNvPr>
              <p:cNvGrpSpPr/>
              <p:nvPr userDrawn="1"/>
            </p:nvGrpSpPr>
            <p:grpSpPr>
              <a:xfrm>
                <a:off x="1628481" y="2730261"/>
                <a:ext cx="474978" cy="442052"/>
                <a:chOff x="1628481" y="2730261"/>
                <a:chExt cx="474978" cy="442052"/>
              </a:xfrm>
            </p:grpSpPr>
            <p:sp>
              <p:nvSpPr>
                <p:cNvPr id="17" name="Retângulo de cantos arredondados 15">
                  <a:extLst>
                    <a:ext uri="{FF2B5EF4-FFF2-40B4-BE49-F238E27FC236}">
                      <a16:creationId xmlns:a16="http://schemas.microsoft.com/office/drawing/2014/main" id="{CF299796-8A71-0E80-4868-DD7A17B2A8C5}"/>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8" name="Retângulo 17">
                  <a:extLst>
                    <a:ext uri="{FF2B5EF4-FFF2-40B4-BE49-F238E27FC236}">
                      <a16:creationId xmlns:a16="http://schemas.microsoft.com/office/drawing/2014/main" id="{7F1D12A6-0216-BC3D-789B-2FB554DF387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16" name="CaixaDeTexto 15">
                <a:extLst>
                  <a:ext uri="{FF2B5EF4-FFF2-40B4-BE49-F238E27FC236}">
                    <a16:creationId xmlns:a16="http://schemas.microsoft.com/office/drawing/2014/main" id="{62723E5F-4DC7-5485-CCF3-775C7BEAE5CD}"/>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19" name="Agrupar 18">
            <a:extLst>
              <a:ext uri="{FF2B5EF4-FFF2-40B4-BE49-F238E27FC236}">
                <a16:creationId xmlns:a16="http://schemas.microsoft.com/office/drawing/2014/main" id="{8BFC1031-B38B-B5B7-4352-EC4BD6A7B14A}"/>
              </a:ext>
            </a:extLst>
          </p:cNvPr>
          <p:cNvGrpSpPr/>
          <p:nvPr userDrawn="1"/>
        </p:nvGrpSpPr>
        <p:grpSpPr>
          <a:xfrm>
            <a:off x="1017329" y="4175324"/>
            <a:ext cx="10153650" cy="702900"/>
            <a:chOff x="1628481" y="2725098"/>
            <a:chExt cx="10153650" cy="447215"/>
          </a:xfrm>
        </p:grpSpPr>
        <p:sp>
          <p:nvSpPr>
            <p:cNvPr id="20" name="Retângulo de cantos arredondados 13">
              <a:extLst>
                <a:ext uri="{FF2B5EF4-FFF2-40B4-BE49-F238E27FC236}">
                  <a16:creationId xmlns:a16="http://schemas.microsoft.com/office/drawing/2014/main" id="{018BBDD2-FFC2-17B0-E089-2A7E80C23C5F}"/>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1" name="Agrupar 20">
              <a:extLst>
                <a:ext uri="{FF2B5EF4-FFF2-40B4-BE49-F238E27FC236}">
                  <a16:creationId xmlns:a16="http://schemas.microsoft.com/office/drawing/2014/main" id="{FF3AA71B-CC14-4CB0-E196-3AAE42E7577B}"/>
                </a:ext>
              </a:extLst>
            </p:cNvPr>
            <p:cNvGrpSpPr/>
            <p:nvPr userDrawn="1"/>
          </p:nvGrpSpPr>
          <p:grpSpPr>
            <a:xfrm>
              <a:off x="1628481" y="2730261"/>
              <a:ext cx="474978" cy="442052"/>
              <a:chOff x="1628481" y="2730261"/>
              <a:chExt cx="474978" cy="442052"/>
            </a:xfrm>
          </p:grpSpPr>
          <p:grpSp>
            <p:nvGrpSpPr>
              <p:cNvPr id="22" name="Agrupar 21">
                <a:extLst>
                  <a:ext uri="{FF2B5EF4-FFF2-40B4-BE49-F238E27FC236}">
                    <a16:creationId xmlns:a16="http://schemas.microsoft.com/office/drawing/2014/main" id="{AD4D1465-9CC8-6815-5743-515FE87C28FA}"/>
                  </a:ext>
                </a:extLst>
              </p:cNvPr>
              <p:cNvGrpSpPr/>
              <p:nvPr userDrawn="1"/>
            </p:nvGrpSpPr>
            <p:grpSpPr>
              <a:xfrm>
                <a:off x="1628481" y="2730261"/>
                <a:ext cx="474978" cy="442052"/>
                <a:chOff x="1628481" y="2730261"/>
                <a:chExt cx="474978" cy="442052"/>
              </a:xfrm>
            </p:grpSpPr>
            <p:sp>
              <p:nvSpPr>
                <p:cNvPr id="24" name="Retângulo de cantos arredondados 15">
                  <a:extLst>
                    <a:ext uri="{FF2B5EF4-FFF2-40B4-BE49-F238E27FC236}">
                      <a16:creationId xmlns:a16="http://schemas.microsoft.com/office/drawing/2014/main" id="{FE2EA8F3-16BF-331B-FC93-2FF94815FB9A}"/>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25" name="Retângulo 24">
                  <a:extLst>
                    <a:ext uri="{FF2B5EF4-FFF2-40B4-BE49-F238E27FC236}">
                      <a16:creationId xmlns:a16="http://schemas.microsoft.com/office/drawing/2014/main" id="{9C5AA948-103A-B618-1BAC-278241285BA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23" name="CaixaDeTexto 22">
                <a:extLst>
                  <a:ext uri="{FF2B5EF4-FFF2-40B4-BE49-F238E27FC236}">
                    <a16:creationId xmlns:a16="http://schemas.microsoft.com/office/drawing/2014/main" id="{83906479-2C50-06E3-0237-F1784A2CC872}"/>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26" name="Agrupar 25">
            <a:extLst>
              <a:ext uri="{FF2B5EF4-FFF2-40B4-BE49-F238E27FC236}">
                <a16:creationId xmlns:a16="http://schemas.microsoft.com/office/drawing/2014/main" id="{A083BEC5-3D7D-D4DC-750F-480790CF4327}"/>
              </a:ext>
            </a:extLst>
          </p:cNvPr>
          <p:cNvGrpSpPr/>
          <p:nvPr userDrawn="1"/>
        </p:nvGrpSpPr>
        <p:grpSpPr>
          <a:xfrm>
            <a:off x="1017329" y="4938540"/>
            <a:ext cx="10153650" cy="725259"/>
            <a:chOff x="1628481" y="2725098"/>
            <a:chExt cx="10153650" cy="447215"/>
          </a:xfrm>
        </p:grpSpPr>
        <p:sp>
          <p:nvSpPr>
            <p:cNvPr id="27" name="Retângulo de cantos arredondados 13">
              <a:extLst>
                <a:ext uri="{FF2B5EF4-FFF2-40B4-BE49-F238E27FC236}">
                  <a16:creationId xmlns:a16="http://schemas.microsoft.com/office/drawing/2014/main" id="{4835CEC4-10DA-A6DE-3112-A21EB771AFA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8" name="Agrupar 27">
              <a:extLst>
                <a:ext uri="{FF2B5EF4-FFF2-40B4-BE49-F238E27FC236}">
                  <a16:creationId xmlns:a16="http://schemas.microsoft.com/office/drawing/2014/main" id="{8D0EBADD-7636-D463-E589-538961271526}"/>
                </a:ext>
              </a:extLst>
            </p:cNvPr>
            <p:cNvGrpSpPr/>
            <p:nvPr userDrawn="1"/>
          </p:nvGrpSpPr>
          <p:grpSpPr>
            <a:xfrm>
              <a:off x="1628481" y="2730261"/>
              <a:ext cx="474978" cy="442052"/>
              <a:chOff x="1628481" y="2730261"/>
              <a:chExt cx="474978" cy="442052"/>
            </a:xfrm>
          </p:grpSpPr>
          <p:grpSp>
            <p:nvGrpSpPr>
              <p:cNvPr id="29" name="Agrupar 28">
                <a:extLst>
                  <a:ext uri="{FF2B5EF4-FFF2-40B4-BE49-F238E27FC236}">
                    <a16:creationId xmlns:a16="http://schemas.microsoft.com/office/drawing/2014/main" id="{7CCB71ED-E317-6AC5-2014-1892587EFF11}"/>
                  </a:ext>
                </a:extLst>
              </p:cNvPr>
              <p:cNvGrpSpPr/>
              <p:nvPr userDrawn="1"/>
            </p:nvGrpSpPr>
            <p:grpSpPr>
              <a:xfrm>
                <a:off x="1628481" y="2730261"/>
                <a:ext cx="474978" cy="442052"/>
                <a:chOff x="1628481" y="2730261"/>
                <a:chExt cx="474978" cy="442052"/>
              </a:xfrm>
            </p:grpSpPr>
            <p:sp>
              <p:nvSpPr>
                <p:cNvPr id="31" name="Retângulo de cantos arredondados 15">
                  <a:extLst>
                    <a:ext uri="{FF2B5EF4-FFF2-40B4-BE49-F238E27FC236}">
                      <a16:creationId xmlns:a16="http://schemas.microsoft.com/office/drawing/2014/main" id="{8FE2102D-F084-8098-EDA6-A65E2F23FC8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2" name="Retângulo 31">
                  <a:extLst>
                    <a:ext uri="{FF2B5EF4-FFF2-40B4-BE49-F238E27FC236}">
                      <a16:creationId xmlns:a16="http://schemas.microsoft.com/office/drawing/2014/main" id="{F90E6265-99FF-D769-BB79-C20FBF09E78B}"/>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0" name="CaixaDeTexto 29">
                <a:extLst>
                  <a:ext uri="{FF2B5EF4-FFF2-40B4-BE49-F238E27FC236}">
                    <a16:creationId xmlns:a16="http://schemas.microsoft.com/office/drawing/2014/main" id="{8B867103-30FF-911E-D894-2CA519EA628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33" name="Agrupar 32">
            <a:extLst>
              <a:ext uri="{FF2B5EF4-FFF2-40B4-BE49-F238E27FC236}">
                <a16:creationId xmlns:a16="http://schemas.microsoft.com/office/drawing/2014/main" id="{7B49F3AD-40C2-547B-FEE4-2198CEAF27CB}"/>
              </a:ext>
            </a:extLst>
          </p:cNvPr>
          <p:cNvGrpSpPr/>
          <p:nvPr userDrawn="1"/>
        </p:nvGrpSpPr>
        <p:grpSpPr>
          <a:xfrm>
            <a:off x="1017329" y="5724113"/>
            <a:ext cx="10153650" cy="693958"/>
            <a:chOff x="1628481" y="2725098"/>
            <a:chExt cx="10153650" cy="447215"/>
          </a:xfrm>
        </p:grpSpPr>
        <p:sp>
          <p:nvSpPr>
            <p:cNvPr id="34" name="Retângulo de cantos arredondados 13">
              <a:extLst>
                <a:ext uri="{FF2B5EF4-FFF2-40B4-BE49-F238E27FC236}">
                  <a16:creationId xmlns:a16="http://schemas.microsoft.com/office/drawing/2014/main" id="{4490BE2E-42D0-3480-3092-F595BC378453}"/>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35" name="Agrupar 34">
              <a:extLst>
                <a:ext uri="{FF2B5EF4-FFF2-40B4-BE49-F238E27FC236}">
                  <a16:creationId xmlns:a16="http://schemas.microsoft.com/office/drawing/2014/main" id="{DA456ADD-65BF-6705-54F0-88F9E3D074DF}"/>
                </a:ext>
              </a:extLst>
            </p:cNvPr>
            <p:cNvGrpSpPr/>
            <p:nvPr userDrawn="1"/>
          </p:nvGrpSpPr>
          <p:grpSpPr>
            <a:xfrm>
              <a:off x="1628481" y="2730261"/>
              <a:ext cx="474978" cy="442052"/>
              <a:chOff x="1628481" y="2730261"/>
              <a:chExt cx="474978" cy="442052"/>
            </a:xfrm>
          </p:grpSpPr>
          <p:grpSp>
            <p:nvGrpSpPr>
              <p:cNvPr id="36" name="Agrupar 35">
                <a:extLst>
                  <a:ext uri="{FF2B5EF4-FFF2-40B4-BE49-F238E27FC236}">
                    <a16:creationId xmlns:a16="http://schemas.microsoft.com/office/drawing/2014/main" id="{959E214E-9E2B-7805-F059-D42EBDBBE86F}"/>
                  </a:ext>
                </a:extLst>
              </p:cNvPr>
              <p:cNvGrpSpPr/>
              <p:nvPr userDrawn="1"/>
            </p:nvGrpSpPr>
            <p:grpSpPr>
              <a:xfrm>
                <a:off x="1628481" y="2730261"/>
                <a:ext cx="474978" cy="442052"/>
                <a:chOff x="1628481" y="2730261"/>
                <a:chExt cx="474978" cy="442052"/>
              </a:xfrm>
            </p:grpSpPr>
            <p:sp>
              <p:nvSpPr>
                <p:cNvPr id="38" name="Retângulo de cantos arredondados 15">
                  <a:extLst>
                    <a:ext uri="{FF2B5EF4-FFF2-40B4-BE49-F238E27FC236}">
                      <a16:creationId xmlns:a16="http://schemas.microsoft.com/office/drawing/2014/main" id="{A087EC61-1769-5252-42BA-3BFE47EC5FD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9" name="Retângulo 38">
                  <a:extLst>
                    <a:ext uri="{FF2B5EF4-FFF2-40B4-BE49-F238E27FC236}">
                      <a16:creationId xmlns:a16="http://schemas.microsoft.com/office/drawing/2014/main" id="{7273725E-B0D2-62CF-2B91-A0EF5C099551}"/>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7" name="CaixaDeTexto 36">
                <a:extLst>
                  <a:ext uri="{FF2B5EF4-FFF2-40B4-BE49-F238E27FC236}">
                    <a16:creationId xmlns:a16="http://schemas.microsoft.com/office/drawing/2014/main" id="{BB8D845D-864A-4B6A-6C35-5500C3BAC53C}"/>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40" name="Espaço Reservado para Texto 14">
            <a:extLst>
              <a:ext uri="{FF2B5EF4-FFF2-40B4-BE49-F238E27FC236}">
                <a16:creationId xmlns:a16="http://schemas.microsoft.com/office/drawing/2014/main" id="{E249BA33-0847-3A49-6C3E-C3E2C194699B}"/>
              </a:ext>
            </a:extLst>
          </p:cNvPr>
          <p:cNvSpPr>
            <a:spLocks noGrp="1"/>
          </p:cNvSpPr>
          <p:nvPr>
            <p:ph type="body" sz="quarter" idx="12" hasCustomPrompt="1"/>
          </p:nvPr>
        </p:nvSpPr>
        <p:spPr>
          <a:xfrm>
            <a:off x="1584634" y="2664167"/>
            <a:ext cx="9497718" cy="608390"/>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1" name="Espaço Reservado para Texto 14">
            <a:extLst>
              <a:ext uri="{FF2B5EF4-FFF2-40B4-BE49-F238E27FC236}">
                <a16:creationId xmlns:a16="http://schemas.microsoft.com/office/drawing/2014/main" id="{819E2D9F-1E12-3E2E-6BAA-5A6D22D274DD}"/>
              </a:ext>
            </a:extLst>
          </p:cNvPr>
          <p:cNvSpPr>
            <a:spLocks noGrp="1"/>
          </p:cNvSpPr>
          <p:nvPr>
            <p:ph type="body" sz="quarter" idx="13" hasCustomPrompt="1"/>
          </p:nvPr>
        </p:nvSpPr>
        <p:spPr>
          <a:xfrm>
            <a:off x="1584482" y="3473754"/>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2" name="Espaço Reservado para Texto 14">
            <a:extLst>
              <a:ext uri="{FF2B5EF4-FFF2-40B4-BE49-F238E27FC236}">
                <a16:creationId xmlns:a16="http://schemas.microsoft.com/office/drawing/2014/main" id="{E846084A-3AB4-9FEA-4DC5-004F97453BF5}"/>
              </a:ext>
            </a:extLst>
          </p:cNvPr>
          <p:cNvSpPr>
            <a:spLocks noGrp="1"/>
          </p:cNvSpPr>
          <p:nvPr>
            <p:ph type="body" sz="quarter" idx="14" hasCustomPrompt="1"/>
          </p:nvPr>
        </p:nvSpPr>
        <p:spPr>
          <a:xfrm>
            <a:off x="1582786" y="4245591"/>
            <a:ext cx="9497718" cy="56268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5" name="Espaço Reservado para Texto 14">
            <a:extLst>
              <a:ext uri="{FF2B5EF4-FFF2-40B4-BE49-F238E27FC236}">
                <a16:creationId xmlns:a16="http://schemas.microsoft.com/office/drawing/2014/main" id="{A19C725B-6B62-09A7-F021-6491BDF777BF}"/>
              </a:ext>
            </a:extLst>
          </p:cNvPr>
          <p:cNvSpPr>
            <a:spLocks noGrp="1"/>
          </p:cNvSpPr>
          <p:nvPr>
            <p:ph type="body" sz="quarter" idx="15" hasCustomPrompt="1"/>
          </p:nvPr>
        </p:nvSpPr>
        <p:spPr>
          <a:xfrm>
            <a:off x="1582786" y="5017677"/>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6" name="Espaço Reservado para Texto 14">
            <a:extLst>
              <a:ext uri="{FF2B5EF4-FFF2-40B4-BE49-F238E27FC236}">
                <a16:creationId xmlns:a16="http://schemas.microsoft.com/office/drawing/2014/main" id="{B1508FCC-B1EA-7B2E-3B18-5AD3EFDEB702}"/>
              </a:ext>
            </a:extLst>
          </p:cNvPr>
          <p:cNvSpPr>
            <a:spLocks noGrp="1"/>
          </p:cNvSpPr>
          <p:nvPr>
            <p:ph type="body" sz="quarter" idx="16" hasCustomPrompt="1"/>
          </p:nvPr>
        </p:nvSpPr>
        <p:spPr>
          <a:xfrm>
            <a:off x="1582784" y="5784379"/>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175648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9D169BB-ECAE-0211-35CA-171B90F5E62B}"/>
              </a:ext>
            </a:extLst>
          </p:cNvPr>
          <p:cNvSpPr/>
          <p:nvPr userDrawn="1"/>
        </p:nvSpPr>
        <p:spPr>
          <a:xfrm>
            <a:off x="11815763" y="6534150"/>
            <a:ext cx="376237" cy="3238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533490D2-3DE7-6998-B88F-8446625D9D7E}"/>
              </a:ext>
            </a:extLst>
          </p:cNvPr>
          <p:cNvSpPr/>
          <p:nvPr userDrawn="1"/>
        </p:nvSpPr>
        <p:spPr>
          <a:xfrm>
            <a:off x="0" y="6534150"/>
            <a:ext cx="9991725" cy="323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8809DE12-9053-1118-218C-7CC6A99D4E57}"/>
              </a:ext>
            </a:extLst>
          </p:cNvPr>
          <p:cNvSpPr/>
          <p:nvPr userDrawn="1"/>
        </p:nvSpPr>
        <p:spPr>
          <a:xfrm>
            <a:off x="9991725" y="6534150"/>
            <a:ext cx="2116455" cy="3238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66F9201F-774D-412F-8C62-BD8DFDF10B8B}"/>
              </a:ext>
            </a:extLst>
          </p:cNvPr>
          <p:cNvSpPr/>
          <p:nvPr userDrawn="1"/>
        </p:nvSpPr>
        <p:spPr>
          <a:xfrm>
            <a:off x="0" y="0"/>
            <a:ext cx="12192000" cy="251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4"/>
              </a:solidFill>
            </a:endParaRPr>
          </a:p>
        </p:txBody>
      </p:sp>
    </p:spTree>
    <p:extLst>
      <p:ext uri="{BB962C8B-B14F-4D97-AF65-F5344CB8AC3E}">
        <p14:creationId xmlns:p14="http://schemas.microsoft.com/office/powerpoint/2010/main" val="2299267104"/>
      </p:ext>
    </p:extLst>
  </p:cSld>
  <p:clrMap bg1="lt1" tx1="dk1" bg2="lt2" tx2="dk2" accent1="accent1" accent2="accent2" accent3="accent3" accent4="accent4" accent5="accent5" accent6="accent6" hlink="hlink" folHlink="folHlink"/>
  <p:sldLayoutIdLst>
    <p:sldLayoutId id="2147483684" r:id="rId1"/>
    <p:sldLayoutId id="2147483681" r:id="rId2"/>
    <p:sldLayoutId id="2147483680" r:id="rId3"/>
    <p:sldLayoutId id="2147483676" r:id="rId4"/>
    <p:sldLayoutId id="2147483678" r:id="rId5"/>
    <p:sldLayoutId id="2147483662" r:id="rId6"/>
    <p:sldLayoutId id="2147483675" r:id="rId7"/>
    <p:sldLayoutId id="2147483669" r:id="rId8"/>
    <p:sldLayoutId id="2147483674" r:id="rId9"/>
  </p:sldLayoutIdLst>
  <p:txStyles>
    <p:titleStyle>
      <a:lvl1pPr algn="l" defTabSz="914400" rtl="0" eaLnBrk="1" latinLnBrk="0" hangingPunct="1">
        <a:lnSpc>
          <a:spcPct val="90000"/>
        </a:lnSpc>
        <a:spcBef>
          <a:spcPct val="0"/>
        </a:spcBef>
        <a:buNone/>
        <a:defRPr sz="9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0">
          <p15:clr>
            <a:srgbClr val="F26B43"/>
          </p15:clr>
        </p15:guide>
        <p15:guide id="2" orient="horz" pos="1457">
          <p15:clr>
            <a:srgbClr val="F26B43"/>
          </p15:clr>
        </p15:guide>
        <p15:guide id="3" pos="5133">
          <p15:clr>
            <a:srgbClr val="F26B43"/>
          </p15:clr>
        </p15:guide>
        <p15:guide id="4" orient="horz" pos="2886">
          <p15:clr>
            <a:srgbClr val="F26B43"/>
          </p15:clr>
        </p15:guide>
        <p15:guide id="5" pos="642">
          <p15:clr>
            <a:srgbClr val="9FCC3B"/>
          </p15:clr>
        </p15:guide>
        <p15:guide id="6" orient="horz" pos="368">
          <p15:clr>
            <a:srgbClr val="9FCC3B"/>
          </p15:clr>
        </p15:guide>
        <p15:guide id="7" pos="7038">
          <p15:clr>
            <a:srgbClr val="9FCC3B"/>
          </p15:clr>
        </p15:guide>
        <p15:guide id="8" orient="horz" pos="395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 Id="rId5" Type="http://schemas.openxmlformats.org/officeDocument/2006/relationships/image" Target="../media/image78.jpeg"/><Relationship Id="rId4" Type="http://schemas.openxmlformats.org/officeDocument/2006/relationships/image" Target="../media/image7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9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Software</a:t>
            </a:r>
          </a:p>
        </p:txBody>
      </p:sp>
      <p:sp>
        <p:nvSpPr>
          <p:cNvPr id="20" name="Retângulo: Cantos Arredondados 19">
            <a:extLst>
              <a:ext uri="{FF2B5EF4-FFF2-40B4-BE49-F238E27FC236}">
                <a16:creationId xmlns:a16="http://schemas.microsoft.com/office/drawing/2014/main" id="{954ADD31-2B0E-5784-637F-37400EF5745B}"/>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2A35965-1133-A8C5-8B5A-5196ACC6D787}"/>
              </a:ext>
            </a:extLst>
          </p:cNvPr>
          <p:cNvSpPr txBox="1"/>
          <p:nvPr/>
        </p:nvSpPr>
        <p:spPr>
          <a:xfrm>
            <a:off x="431927" y="2785385"/>
            <a:ext cx="2567305" cy="923330"/>
          </a:xfrm>
          <a:prstGeom prst="rect">
            <a:avLst/>
          </a:prstGeom>
          <a:noFill/>
        </p:spPr>
        <p:txBody>
          <a:bodyPr wrap="square">
            <a:spAutoFit/>
          </a:bodyPr>
          <a:lstStyle/>
          <a:p>
            <a:pPr algn="ctr"/>
            <a:r>
              <a:rPr lang="pt-BR" b="1" dirty="0"/>
              <a:t>Controle e acompanhamento de projeto</a:t>
            </a:r>
          </a:p>
        </p:txBody>
      </p:sp>
      <p:sp>
        <p:nvSpPr>
          <p:cNvPr id="26" name="Espaço Reservado para Texto 7">
            <a:extLst>
              <a:ext uri="{FF2B5EF4-FFF2-40B4-BE49-F238E27FC236}">
                <a16:creationId xmlns:a16="http://schemas.microsoft.com/office/drawing/2014/main" id="{16768502-4396-8ED4-E104-89A8164B3061}"/>
              </a:ext>
            </a:extLst>
          </p:cNvPr>
          <p:cNvSpPr>
            <a:spLocks noGrp="1"/>
          </p:cNvSpPr>
          <p:nvPr>
            <p:ph type="body" sz="quarter" idx="11"/>
          </p:nvPr>
        </p:nvSpPr>
        <p:spPr>
          <a:xfrm>
            <a:off x="1019175" y="1455738"/>
            <a:ext cx="9075801" cy="857250"/>
          </a:xfrm>
        </p:spPr>
        <p:txBody>
          <a:bodyPr/>
          <a:lstStyle/>
          <a:p>
            <a:r>
              <a:rPr lang="pt-BR" sz="1800" dirty="0">
                <a:solidFill>
                  <a:schemeClr val="bg2">
                    <a:lumMod val="25000"/>
                  </a:schemeClr>
                </a:solidFill>
              </a:rPr>
              <a:t>Atividades de apoio:</a:t>
            </a:r>
          </a:p>
        </p:txBody>
      </p:sp>
      <p:sp>
        <p:nvSpPr>
          <p:cNvPr id="27" name="Retângulo: Cantos Arredondados 26">
            <a:extLst>
              <a:ext uri="{FF2B5EF4-FFF2-40B4-BE49-F238E27FC236}">
                <a16:creationId xmlns:a16="http://schemas.microsoft.com/office/drawing/2014/main" id="{BD6B9B70-AF66-C3D1-898B-72FFB0E55AA7}"/>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9C62AEC-C66C-17D9-5EF8-5426017D5151}"/>
              </a:ext>
            </a:extLst>
          </p:cNvPr>
          <p:cNvSpPr txBox="1"/>
          <p:nvPr/>
        </p:nvSpPr>
        <p:spPr>
          <a:xfrm>
            <a:off x="3304405" y="3062384"/>
            <a:ext cx="2632210" cy="369332"/>
          </a:xfrm>
          <a:prstGeom prst="rect">
            <a:avLst/>
          </a:prstGeom>
          <a:noFill/>
        </p:spPr>
        <p:txBody>
          <a:bodyPr wrap="square">
            <a:spAutoFit/>
          </a:bodyPr>
          <a:lstStyle/>
          <a:p>
            <a:pPr algn="ctr"/>
            <a:r>
              <a:rPr lang="pt-BR" b="1" dirty="0"/>
              <a:t>Administração de riscos</a:t>
            </a:r>
          </a:p>
        </p:txBody>
      </p:sp>
      <p:sp>
        <p:nvSpPr>
          <p:cNvPr id="29" name="Retângulo: Cantos Arredondados 28">
            <a:extLst>
              <a:ext uri="{FF2B5EF4-FFF2-40B4-BE49-F238E27FC236}">
                <a16:creationId xmlns:a16="http://schemas.microsoft.com/office/drawing/2014/main" id="{E8CF5EEF-BD2C-D4A3-913B-7B44CF9DB79F}"/>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729A67DC-8E56-825E-A84C-01E24B23CC68}"/>
              </a:ext>
            </a:extLst>
          </p:cNvPr>
          <p:cNvSpPr txBox="1"/>
          <p:nvPr/>
        </p:nvSpPr>
        <p:spPr>
          <a:xfrm>
            <a:off x="6176883" y="2967864"/>
            <a:ext cx="2632210" cy="646331"/>
          </a:xfrm>
          <a:prstGeom prst="rect">
            <a:avLst/>
          </a:prstGeom>
          <a:noFill/>
        </p:spPr>
        <p:txBody>
          <a:bodyPr wrap="square">
            <a:spAutoFit/>
          </a:bodyPr>
          <a:lstStyle/>
          <a:p>
            <a:pPr algn="ctr"/>
            <a:r>
              <a:rPr lang="pt-BR" b="1" dirty="0"/>
              <a:t>Garantia de qualidade de software</a:t>
            </a:r>
          </a:p>
        </p:txBody>
      </p:sp>
      <p:sp>
        <p:nvSpPr>
          <p:cNvPr id="31" name="Retângulo: Cantos Arredondados 30">
            <a:extLst>
              <a:ext uri="{FF2B5EF4-FFF2-40B4-BE49-F238E27FC236}">
                <a16:creationId xmlns:a16="http://schemas.microsoft.com/office/drawing/2014/main" id="{E01815CB-37A1-3F39-68B2-1FCF777574FD}"/>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EA6FECE8-D7D0-04D7-F20E-1F57748B0D3D}"/>
              </a:ext>
            </a:extLst>
          </p:cNvPr>
          <p:cNvSpPr txBox="1"/>
          <p:nvPr/>
        </p:nvSpPr>
        <p:spPr>
          <a:xfrm>
            <a:off x="9049361" y="3062384"/>
            <a:ext cx="2632210" cy="369332"/>
          </a:xfrm>
          <a:prstGeom prst="rect">
            <a:avLst/>
          </a:prstGeom>
          <a:noFill/>
        </p:spPr>
        <p:txBody>
          <a:bodyPr wrap="square">
            <a:spAutoFit/>
          </a:bodyPr>
          <a:lstStyle/>
          <a:p>
            <a:pPr algn="ctr"/>
            <a:r>
              <a:rPr lang="pt-BR" b="1" dirty="0"/>
              <a:t>Revisões técnicas</a:t>
            </a:r>
          </a:p>
        </p:txBody>
      </p:sp>
      <p:sp>
        <p:nvSpPr>
          <p:cNvPr id="2" name="Retângulo: Cantos Arredondados 1">
            <a:extLst>
              <a:ext uri="{FF2B5EF4-FFF2-40B4-BE49-F238E27FC236}">
                <a16:creationId xmlns:a16="http://schemas.microsoft.com/office/drawing/2014/main" id="{5F23E9FE-EAF3-8B7C-EB4B-F4B88C3D3030}"/>
              </a:ext>
            </a:extLst>
          </p:cNvPr>
          <p:cNvSpPr/>
          <p:nvPr/>
        </p:nvSpPr>
        <p:spPr>
          <a:xfrm>
            <a:off x="431927" y="4467924"/>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D37B226-5002-E261-480E-C5EC27B99873}"/>
              </a:ext>
            </a:extLst>
          </p:cNvPr>
          <p:cNvSpPr txBox="1"/>
          <p:nvPr/>
        </p:nvSpPr>
        <p:spPr>
          <a:xfrm>
            <a:off x="431927" y="4705256"/>
            <a:ext cx="2632210" cy="369332"/>
          </a:xfrm>
          <a:prstGeom prst="rect">
            <a:avLst/>
          </a:prstGeom>
          <a:noFill/>
        </p:spPr>
        <p:txBody>
          <a:bodyPr wrap="square">
            <a:spAutoFit/>
          </a:bodyPr>
          <a:lstStyle/>
          <a:p>
            <a:pPr algn="ctr"/>
            <a:r>
              <a:rPr lang="pt-BR" b="1" dirty="0"/>
              <a:t>Medição</a:t>
            </a:r>
          </a:p>
        </p:txBody>
      </p:sp>
      <p:sp>
        <p:nvSpPr>
          <p:cNvPr id="4" name="Retângulo: Cantos Arredondados 3">
            <a:extLst>
              <a:ext uri="{FF2B5EF4-FFF2-40B4-BE49-F238E27FC236}">
                <a16:creationId xmlns:a16="http://schemas.microsoft.com/office/drawing/2014/main" id="{A823EC1D-A5AA-3F1C-2C17-92BB04BA2F7D}"/>
              </a:ext>
            </a:extLst>
          </p:cNvPr>
          <p:cNvSpPr/>
          <p:nvPr/>
        </p:nvSpPr>
        <p:spPr>
          <a:xfrm>
            <a:off x="3304405" y="4467924"/>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9E480ECD-F55F-783A-A980-B4D598635C47}"/>
              </a:ext>
            </a:extLst>
          </p:cNvPr>
          <p:cNvSpPr txBox="1"/>
          <p:nvPr/>
        </p:nvSpPr>
        <p:spPr>
          <a:xfrm>
            <a:off x="3304405" y="4597688"/>
            <a:ext cx="2632210" cy="646331"/>
          </a:xfrm>
          <a:prstGeom prst="rect">
            <a:avLst/>
          </a:prstGeom>
          <a:noFill/>
        </p:spPr>
        <p:txBody>
          <a:bodyPr wrap="square">
            <a:spAutoFit/>
          </a:bodyPr>
          <a:lstStyle/>
          <a:p>
            <a:pPr algn="ctr"/>
            <a:r>
              <a:rPr lang="pt-BR" b="1" dirty="0"/>
              <a:t>Gerenciamento da configuração de software</a:t>
            </a:r>
          </a:p>
        </p:txBody>
      </p:sp>
      <p:sp>
        <p:nvSpPr>
          <p:cNvPr id="6" name="Retângulo: Cantos Arredondados 5">
            <a:extLst>
              <a:ext uri="{FF2B5EF4-FFF2-40B4-BE49-F238E27FC236}">
                <a16:creationId xmlns:a16="http://schemas.microsoft.com/office/drawing/2014/main" id="{376C81AA-DDCB-8CDE-735B-EDE69033AB01}"/>
              </a:ext>
            </a:extLst>
          </p:cNvPr>
          <p:cNvSpPr/>
          <p:nvPr/>
        </p:nvSpPr>
        <p:spPr>
          <a:xfrm>
            <a:off x="6176883" y="4467924"/>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5F33AB5-9702-669A-A590-B3062603B0BB}"/>
              </a:ext>
            </a:extLst>
          </p:cNvPr>
          <p:cNvSpPr txBox="1"/>
          <p:nvPr/>
        </p:nvSpPr>
        <p:spPr>
          <a:xfrm>
            <a:off x="6176883" y="4458900"/>
            <a:ext cx="2632210" cy="923330"/>
          </a:xfrm>
          <a:prstGeom prst="rect">
            <a:avLst/>
          </a:prstGeom>
          <a:noFill/>
        </p:spPr>
        <p:txBody>
          <a:bodyPr wrap="square">
            <a:spAutoFit/>
          </a:bodyPr>
          <a:lstStyle/>
          <a:p>
            <a:pPr algn="ctr"/>
            <a:r>
              <a:rPr lang="pt-BR" b="1" dirty="0"/>
              <a:t>Gerenciamento da capacidade de reutilização</a:t>
            </a:r>
          </a:p>
        </p:txBody>
      </p:sp>
      <p:sp>
        <p:nvSpPr>
          <p:cNvPr id="9" name="Retângulo: Cantos Arredondados 8">
            <a:extLst>
              <a:ext uri="{FF2B5EF4-FFF2-40B4-BE49-F238E27FC236}">
                <a16:creationId xmlns:a16="http://schemas.microsoft.com/office/drawing/2014/main" id="{7B8F5425-4013-1A36-A457-BE18A75E1A80}"/>
              </a:ext>
            </a:extLst>
          </p:cNvPr>
          <p:cNvSpPr/>
          <p:nvPr/>
        </p:nvSpPr>
        <p:spPr>
          <a:xfrm>
            <a:off x="9049361" y="4467924"/>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F5434B05-6AD4-5C7D-7FFF-53EFEDA4BD24}"/>
              </a:ext>
            </a:extLst>
          </p:cNvPr>
          <p:cNvSpPr txBox="1"/>
          <p:nvPr/>
        </p:nvSpPr>
        <p:spPr>
          <a:xfrm>
            <a:off x="9049361" y="4597688"/>
            <a:ext cx="2632210" cy="646331"/>
          </a:xfrm>
          <a:prstGeom prst="rect">
            <a:avLst/>
          </a:prstGeom>
          <a:noFill/>
        </p:spPr>
        <p:txBody>
          <a:bodyPr wrap="square">
            <a:spAutoFit/>
          </a:bodyPr>
          <a:lstStyle/>
          <a:p>
            <a:pPr algn="ctr"/>
            <a:r>
              <a:rPr lang="pt-BR" b="1" dirty="0"/>
              <a:t>Preparo e produção de artefatos de software</a:t>
            </a:r>
          </a:p>
        </p:txBody>
      </p:sp>
    </p:spTree>
    <p:extLst>
      <p:ext uri="{BB962C8B-B14F-4D97-AF65-F5344CB8AC3E}">
        <p14:creationId xmlns:p14="http://schemas.microsoft.com/office/powerpoint/2010/main" val="22885669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Eventos Scrum</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92281"/>
            <a:ext cx="10153650" cy="646331"/>
          </a:xfrm>
          <a:prstGeom prst="rect">
            <a:avLst/>
          </a:prstGeom>
          <a:noFill/>
        </p:spPr>
        <p:txBody>
          <a:bodyPr wrap="square" anchor="ctr">
            <a:spAutoFit/>
          </a:bodyPr>
          <a:lstStyle/>
          <a:p>
            <a:pPr algn="just"/>
            <a:r>
              <a:rPr lang="pt-BR" dirty="0">
                <a:solidFill>
                  <a:schemeClr val="bg2">
                    <a:lumMod val="25000"/>
                  </a:schemeClr>
                </a:solidFill>
                <a:effectLst/>
              </a:rPr>
              <a:t>Os eventos no Scrum melhoras a deficiência das inspeções e iterações, evitando reuniões extras, graças a um tempo definido </a:t>
            </a:r>
            <a:r>
              <a:rPr lang="pt-BR" i="1" dirty="0">
                <a:solidFill>
                  <a:schemeClr val="bg2">
                    <a:lumMod val="25000"/>
                  </a:schemeClr>
                </a:solidFill>
                <a:effectLst/>
              </a:rPr>
              <a:t>(</a:t>
            </a:r>
            <a:r>
              <a:rPr lang="pt-BR" i="1" dirty="0" err="1">
                <a:solidFill>
                  <a:schemeClr val="bg2">
                    <a:lumMod val="25000"/>
                  </a:schemeClr>
                </a:solidFill>
                <a:effectLst/>
              </a:rPr>
              <a:t>timebox</a:t>
            </a:r>
            <a:r>
              <a:rPr lang="pt-BR" i="1" dirty="0">
                <a:solidFill>
                  <a:schemeClr val="bg2">
                    <a:lumMod val="25000"/>
                  </a:schemeClr>
                </a:solidFill>
                <a:effectLst/>
              </a:rPr>
              <a:t>) </a:t>
            </a:r>
            <a:r>
              <a:rPr lang="pt-BR" dirty="0">
                <a:solidFill>
                  <a:schemeClr val="bg2">
                    <a:lumMod val="25000"/>
                  </a:schemeClr>
                </a:solidFill>
                <a:effectLst/>
              </a:rPr>
              <a:t>para um planejamento eficaz.</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7519883" y="4730059"/>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Cantos Arredondados 2">
            <a:extLst>
              <a:ext uri="{FF2B5EF4-FFF2-40B4-BE49-F238E27FC236}">
                <a16:creationId xmlns:a16="http://schemas.microsoft.com/office/drawing/2014/main" id="{A8003684-9453-3147-B98A-0BA9D689B2CB}"/>
              </a:ext>
            </a:extLst>
          </p:cNvPr>
          <p:cNvSpPr/>
          <p:nvPr/>
        </p:nvSpPr>
        <p:spPr>
          <a:xfrm>
            <a:off x="3324514" y="4608469"/>
            <a:ext cx="2320417"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562942E-48CF-FB79-2D51-EB63A70CDBE8}"/>
              </a:ext>
            </a:extLst>
          </p:cNvPr>
          <p:cNvSpPr txBox="1"/>
          <p:nvPr/>
        </p:nvSpPr>
        <p:spPr>
          <a:xfrm>
            <a:off x="3295907" y="4862368"/>
            <a:ext cx="2320416" cy="369332"/>
          </a:xfrm>
          <a:prstGeom prst="rect">
            <a:avLst/>
          </a:prstGeom>
          <a:noFill/>
        </p:spPr>
        <p:txBody>
          <a:bodyPr wrap="square">
            <a:spAutoFit/>
          </a:bodyPr>
          <a:lstStyle/>
          <a:p>
            <a:pPr algn="ctr"/>
            <a:r>
              <a:rPr lang="pt-BR" b="1" dirty="0"/>
              <a:t>Revisão do Sprint</a:t>
            </a:r>
          </a:p>
        </p:txBody>
      </p:sp>
      <p:sp>
        <p:nvSpPr>
          <p:cNvPr id="14" name="Retângulo: Cantos Arredondados 13">
            <a:extLst>
              <a:ext uri="{FF2B5EF4-FFF2-40B4-BE49-F238E27FC236}">
                <a16:creationId xmlns:a16="http://schemas.microsoft.com/office/drawing/2014/main" id="{B2A4A533-AD06-38C4-519F-C4626AE83F75}"/>
              </a:ext>
            </a:extLst>
          </p:cNvPr>
          <p:cNvSpPr/>
          <p:nvPr/>
        </p:nvSpPr>
        <p:spPr>
          <a:xfrm>
            <a:off x="6361584" y="4608469"/>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8DBC6EC4-9BE7-69EB-A0C8-A29F375C3155}"/>
              </a:ext>
            </a:extLst>
          </p:cNvPr>
          <p:cNvSpPr txBox="1"/>
          <p:nvPr/>
        </p:nvSpPr>
        <p:spPr>
          <a:xfrm>
            <a:off x="6359674" y="4748040"/>
            <a:ext cx="2320417" cy="646331"/>
          </a:xfrm>
          <a:prstGeom prst="rect">
            <a:avLst/>
          </a:prstGeom>
          <a:noFill/>
        </p:spPr>
        <p:txBody>
          <a:bodyPr wrap="square">
            <a:spAutoFit/>
          </a:bodyPr>
          <a:lstStyle/>
          <a:p>
            <a:pPr algn="ctr"/>
            <a:r>
              <a:rPr lang="pt-BR" b="1" dirty="0"/>
              <a:t>Retrospectiva do Sprint</a:t>
            </a:r>
          </a:p>
        </p:txBody>
      </p:sp>
      <p:sp>
        <p:nvSpPr>
          <p:cNvPr id="18" name="Retângulo: Cantos Arredondados 17">
            <a:extLst>
              <a:ext uri="{FF2B5EF4-FFF2-40B4-BE49-F238E27FC236}">
                <a16:creationId xmlns:a16="http://schemas.microsoft.com/office/drawing/2014/main" id="{2E7059A8-5812-7B09-6E03-66336A60BFDE}"/>
              </a:ext>
            </a:extLst>
          </p:cNvPr>
          <p:cNvSpPr/>
          <p:nvPr/>
        </p:nvSpPr>
        <p:spPr>
          <a:xfrm>
            <a:off x="1797590" y="3066529"/>
            <a:ext cx="2320417"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B5B1F382-32E5-B410-5A80-36A9506C4FB7}"/>
              </a:ext>
            </a:extLst>
          </p:cNvPr>
          <p:cNvSpPr txBox="1"/>
          <p:nvPr/>
        </p:nvSpPr>
        <p:spPr>
          <a:xfrm>
            <a:off x="1768983" y="3320428"/>
            <a:ext cx="2320416" cy="369332"/>
          </a:xfrm>
          <a:prstGeom prst="rect">
            <a:avLst/>
          </a:prstGeom>
          <a:noFill/>
        </p:spPr>
        <p:txBody>
          <a:bodyPr wrap="square">
            <a:spAutoFit/>
          </a:bodyPr>
          <a:lstStyle/>
          <a:p>
            <a:pPr algn="ctr"/>
            <a:r>
              <a:rPr lang="pt-BR" b="1" dirty="0"/>
              <a:t>Sprint</a:t>
            </a:r>
          </a:p>
        </p:txBody>
      </p:sp>
      <p:sp>
        <p:nvSpPr>
          <p:cNvPr id="20" name="Retângulo: Cantos Arredondados 19">
            <a:extLst>
              <a:ext uri="{FF2B5EF4-FFF2-40B4-BE49-F238E27FC236}">
                <a16:creationId xmlns:a16="http://schemas.microsoft.com/office/drawing/2014/main" id="{B98CEDDD-9A43-AAD5-14F1-9482E930F982}"/>
              </a:ext>
            </a:extLst>
          </p:cNvPr>
          <p:cNvSpPr/>
          <p:nvPr/>
        </p:nvSpPr>
        <p:spPr>
          <a:xfrm>
            <a:off x="4834660" y="3066529"/>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E2F32DF1-62C4-CFAF-0EBF-10EE30B3554B}"/>
              </a:ext>
            </a:extLst>
          </p:cNvPr>
          <p:cNvSpPr txBox="1"/>
          <p:nvPr/>
        </p:nvSpPr>
        <p:spPr>
          <a:xfrm>
            <a:off x="4780874" y="3137877"/>
            <a:ext cx="2427988" cy="646331"/>
          </a:xfrm>
          <a:prstGeom prst="rect">
            <a:avLst/>
          </a:prstGeom>
          <a:noFill/>
        </p:spPr>
        <p:txBody>
          <a:bodyPr wrap="square">
            <a:spAutoFit/>
          </a:bodyPr>
          <a:lstStyle/>
          <a:p>
            <a:pPr algn="ctr"/>
            <a:r>
              <a:rPr lang="pt-BR" b="1" dirty="0"/>
              <a:t>Reunião do Planejamento do Sprint</a:t>
            </a:r>
          </a:p>
        </p:txBody>
      </p:sp>
      <p:sp>
        <p:nvSpPr>
          <p:cNvPr id="22" name="Retângulo: Cantos Arredondados 21">
            <a:extLst>
              <a:ext uri="{FF2B5EF4-FFF2-40B4-BE49-F238E27FC236}">
                <a16:creationId xmlns:a16="http://schemas.microsoft.com/office/drawing/2014/main" id="{A942AF5C-CA4D-C284-C221-C5947BE61AB9}"/>
              </a:ext>
            </a:extLst>
          </p:cNvPr>
          <p:cNvSpPr/>
          <p:nvPr/>
        </p:nvSpPr>
        <p:spPr>
          <a:xfrm>
            <a:off x="7871730" y="3066529"/>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5F8AA4F3-67E1-9B31-56E5-6E0BB916CB48}"/>
              </a:ext>
            </a:extLst>
          </p:cNvPr>
          <p:cNvSpPr txBox="1"/>
          <p:nvPr/>
        </p:nvSpPr>
        <p:spPr>
          <a:xfrm>
            <a:off x="7817945" y="3171988"/>
            <a:ext cx="2320417" cy="646331"/>
          </a:xfrm>
          <a:prstGeom prst="rect">
            <a:avLst/>
          </a:prstGeom>
          <a:noFill/>
        </p:spPr>
        <p:txBody>
          <a:bodyPr wrap="square">
            <a:spAutoFit/>
          </a:bodyPr>
          <a:lstStyle/>
          <a:p>
            <a:pPr algn="ctr"/>
            <a:r>
              <a:rPr lang="pt-BR" b="1" dirty="0"/>
              <a:t>Reunião Diária do Sprint (Daily Scrum</a:t>
            </a:r>
          </a:p>
        </p:txBody>
      </p:sp>
    </p:spTree>
    <p:extLst>
      <p:ext uri="{BB962C8B-B14F-4D97-AF65-F5344CB8AC3E}">
        <p14:creationId xmlns:p14="http://schemas.microsoft.com/office/powerpoint/2010/main" val="36251298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Fluxo de Processo do Scrum</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5842" name="Picture 2">
            <a:extLst>
              <a:ext uri="{FF2B5EF4-FFF2-40B4-BE49-F238E27FC236}">
                <a16:creationId xmlns:a16="http://schemas.microsoft.com/office/drawing/2014/main" id="{FA29E51E-79FA-80A7-A83A-8E79207157F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102001" y="1366090"/>
            <a:ext cx="9724702" cy="4288537"/>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910A51A9-A369-F35B-A7BA-3C362D8FB713}"/>
              </a:ext>
            </a:extLst>
          </p:cNvPr>
          <p:cNvSpPr txBox="1"/>
          <p:nvPr/>
        </p:nvSpPr>
        <p:spPr>
          <a:xfrm>
            <a:off x="2739478" y="5966023"/>
            <a:ext cx="6248579" cy="307777"/>
          </a:xfrm>
          <a:prstGeom prst="rect">
            <a:avLst/>
          </a:prstGeom>
          <a:noFill/>
        </p:spPr>
        <p:txBody>
          <a:bodyPr wrap="square" rtlCol="0">
            <a:spAutoFit/>
          </a:bodyPr>
          <a:lstStyle/>
          <a:p>
            <a:pPr algn="ctr"/>
            <a:r>
              <a:rPr lang="pt-BR" sz="1400" dirty="0"/>
              <a:t>Fluxo de Processo Scrum.</a:t>
            </a:r>
          </a:p>
        </p:txBody>
      </p:sp>
    </p:spTree>
    <p:extLst>
      <p:ext uri="{BB962C8B-B14F-4D97-AF65-F5344CB8AC3E}">
        <p14:creationId xmlns:p14="http://schemas.microsoft.com/office/powerpoint/2010/main" val="2914540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 Processo de Desenvolvimento Ágil Scrum</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6" y="5468219"/>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F4992E04-EB64-C9E4-937C-EB5184C71CA8}"/>
              </a:ext>
            </a:extLst>
          </p:cNvPr>
          <p:cNvSpPr txBox="1"/>
          <p:nvPr/>
        </p:nvSpPr>
        <p:spPr>
          <a:xfrm>
            <a:off x="980394" y="1294092"/>
            <a:ext cx="10153650" cy="646331"/>
          </a:xfrm>
          <a:prstGeom prst="rect">
            <a:avLst/>
          </a:prstGeom>
          <a:noFill/>
        </p:spPr>
        <p:txBody>
          <a:bodyPr wrap="square" anchor="ctr">
            <a:spAutoFit/>
          </a:bodyPr>
          <a:lstStyle/>
          <a:p>
            <a:pPr algn="just"/>
            <a:r>
              <a:rPr lang="pt-BR" dirty="0">
                <a:solidFill>
                  <a:schemeClr val="bg2">
                    <a:lumMod val="25000"/>
                  </a:schemeClr>
                </a:solidFill>
                <a:effectLst/>
              </a:rPr>
              <a:t>Os requisitos que definem as funcionalidades a serem entregues são agrupadas pelo </a:t>
            </a:r>
            <a:r>
              <a:rPr lang="pt-BR" dirty="0" err="1">
                <a:solidFill>
                  <a:schemeClr val="bg2">
                    <a:lumMod val="25000"/>
                  </a:schemeClr>
                </a:solidFill>
                <a:effectLst/>
              </a:rPr>
              <a:t>product</a:t>
            </a:r>
            <a:r>
              <a:rPr lang="pt-BR" dirty="0">
                <a:solidFill>
                  <a:schemeClr val="bg2">
                    <a:lumMod val="25000"/>
                  </a:schemeClr>
                </a:solidFill>
                <a:effectLst/>
              </a:rPr>
              <a:t> </a:t>
            </a:r>
            <a:r>
              <a:rPr lang="pt-BR" dirty="0" err="1">
                <a:solidFill>
                  <a:schemeClr val="bg2">
                    <a:lumMod val="25000"/>
                  </a:schemeClr>
                </a:solidFill>
                <a:effectLst/>
              </a:rPr>
              <a:t>owner</a:t>
            </a:r>
            <a:r>
              <a:rPr lang="pt-BR" dirty="0">
                <a:solidFill>
                  <a:schemeClr val="bg2">
                    <a:lumMod val="25000"/>
                  </a:schemeClr>
                </a:solidFill>
                <a:effectLst/>
              </a:rPr>
              <a:t> no </a:t>
            </a:r>
            <a:r>
              <a:rPr lang="pt-BR" dirty="0" err="1">
                <a:solidFill>
                  <a:schemeClr val="bg2">
                    <a:lumMod val="25000"/>
                  </a:schemeClr>
                </a:solidFill>
                <a:effectLst/>
              </a:rPr>
              <a:t>product</a:t>
            </a:r>
            <a:r>
              <a:rPr lang="pt-BR" dirty="0">
                <a:solidFill>
                  <a:schemeClr val="bg2">
                    <a:lumMod val="25000"/>
                  </a:schemeClr>
                </a:solidFill>
                <a:effectLst/>
              </a:rPr>
              <a:t> backlog.</a:t>
            </a:r>
          </a:p>
        </p:txBody>
      </p:sp>
      <p:sp>
        <p:nvSpPr>
          <p:cNvPr id="3" name="Retângulo: Cantos Arredondados 2">
            <a:extLst>
              <a:ext uri="{FF2B5EF4-FFF2-40B4-BE49-F238E27FC236}">
                <a16:creationId xmlns:a16="http://schemas.microsoft.com/office/drawing/2014/main" id="{0874511E-3C8C-263D-8728-B7A5DB49869B}"/>
              </a:ext>
            </a:extLst>
          </p:cNvPr>
          <p:cNvSpPr/>
          <p:nvPr/>
        </p:nvSpPr>
        <p:spPr>
          <a:xfrm>
            <a:off x="1019179" y="2791387"/>
            <a:ext cx="2464689" cy="23348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1D0D81C5-E211-3EC6-10C2-99929F2220B6}"/>
              </a:ext>
            </a:extLst>
          </p:cNvPr>
          <p:cNvSpPr txBox="1"/>
          <p:nvPr/>
        </p:nvSpPr>
        <p:spPr>
          <a:xfrm>
            <a:off x="1019178" y="2979517"/>
            <a:ext cx="2464687" cy="646331"/>
          </a:xfrm>
          <a:prstGeom prst="rect">
            <a:avLst/>
          </a:prstGeom>
          <a:noFill/>
        </p:spPr>
        <p:txBody>
          <a:bodyPr wrap="square">
            <a:spAutoFit/>
          </a:bodyPr>
          <a:lstStyle/>
          <a:p>
            <a:r>
              <a:rPr lang="pt-BR" b="1" dirty="0"/>
              <a:t>Reunião de Planejamento de Sprint</a:t>
            </a:r>
          </a:p>
        </p:txBody>
      </p:sp>
      <p:sp>
        <p:nvSpPr>
          <p:cNvPr id="5" name="CaixaDeTexto 4">
            <a:extLst>
              <a:ext uri="{FF2B5EF4-FFF2-40B4-BE49-F238E27FC236}">
                <a16:creationId xmlns:a16="http://schemas.microsoft.com/office/drawing/2014/main" id="{62A63302-1143-F8EF-ABD8-7C36E44831D3}"/>
              </a:ext>
            </a:extLst>
          </p:cNvPr>
          <p:cNvSpPr txBox="1"/>
          <p:nvPr/>
        </p:nvSpPr>
        <p:spPr>
          <a:xfrm>
            <a:off x="1019175" y="3699259"/>
            <a:ext cx="2464688" cy="1077218"/>
          </a:xfrm>
          <a:prstGeom prst="rect">
            <a:avLst/>
          </a:prstGeom>
          <a:noFill/>
        </p:spPr>
        <p:txBody>
          <a:bodyPr wrap="square">
            <a:spAutoFit/>
          </a:bodyPr>
          <a:lstStyle/>
          <a:p>
            <a:r>
              <a:rPr lang="pt-BR" sz="1600" dirty="0">
                <a:solidFill>
                  <a:schemeClr val="bg2">
                    <a:lumMod val="25000"/>
                  </a:schemeClr>
                </a:solidFill>
              </a:rPr>
              <a:t>No início da sprint, ocorre uma reunião de planejamento para definir o sprint backlog.</a:t>
            </a:r>
          </a:p>
        </p:txBody>
      </p:sp>
      <p:sp>
        <p:nvSpPr>
          <p:cNvPr id="6" name="Retângulo: Cantos Arredondados 5">
            <a:extLst>
              <a:ext uri="{FF2B5EF4-FFF2-40B4-BE49-F238E27FC236}">
                <a16:creationId xmlns:a16="http://schemas.microsoft.com/office/drawing/2014/main" id="{74DC0165-491B-21FD-D3A4-E922D9E90740}"/>
              </a:ext>
            </a:extLst>
          </p:cNvPr>
          <p:cNvSpPr/>
          <p:nvPr/>
        </p:nvSpPr>
        <p:spPr>
          <a:xfrm>
            <a:off x="3631315" y="2791387"/>
            <a:ext cx="2464689" cy="23348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5F81585-773B-06B7-5CC2-558A46999BB8}"/>
              </a:ext>
            </a:extLst>
          </p:cNvPr>
          <p:cNvSpPr txBox="1"/>
          <p:nvPr/>
        </p:nvSpPr>
        <p:spPr>
          <a:xfrm>
            <a:off x="3631315" y="2979517"/>
            <a:ext cx="2237258" cy="646331"/>
          </a:xfrm>
          <a:prstGeom prst="rect">
            <a:avLst/>
          </a:prstGeom>
          <a:noFill/>
        </p:spPr>
        <p:txBody>
          <a:bodyPr wrap="square">
            <a:spAutoFit/>
          </a:bodyPr>
          <a:lstStyle/>
          <a:p>
            <a:r>
              <a:rPr lang="pt-BR" b="1" dirty="0">
                <a:effectLst/>
              </a:rPr>
              <a:t>Desenvolvimento do Sprint</a:t>
            </a:r>
            <a:endParaRPr lang="pt-BR" b="1" dirty="0"/>
          </a:p>
        </p:txBody>
      </p:sp>
      <p:sp>
        <p:nvSpPr>
          <p:cNvPr id="9" name="CaixaDeTexto 8">
            <a:extLst>
              <a:ext uri="{FF2B5EF4-FFF2-40B4-BE49-F238E27FC236}">
                <a16:creationId xmlns:a16="http://schemas.microsoft.com/office/drawing/2014/main" id="{1782B2D5-6B35-EE1F-5B4C-066F24A55846}"/>
              </a:ext>
            </a:extLst>
          </p:cNvPr>
          <p:cNvSpPr txBox="1"/>
          <p:nvPr/>
        </p:nvSpPr>
        <p:spPr>
          <a:xfrm>
            <a:off x="3631316" y="3695591"/>
            <a:ext cx="2464688" cy="1323439"/>
          </a:xfrm>
          <a:prstGeom prst="rect">
            <a:avLst/>
          </a:prstGeom>
          <a:noFill/>
        </p:spPr>
        <p:txBody>
          <a:bodyPr wrap="square">
            <a:spAutoFit/>
          </a:bodyPr>
          <a:lstStyle/>
          <a:p>
            <a:r>
              <a:rPr lang="pt-BR" sz="1600" dirty="0">
                <a:solidFill>
                  <a:schemeClr val="bg2">
                    <a:lumMod val="25000"/>
                  </a:schemeClr>
                </a:solidFill>
              </a:rPr>
              <a:t>A equipe inicia o desenvolvimento do sprint e realiza reuniões diárias </a:t>
            </a:r>
            <a:r>
              <a:rPr lang="pt-BR" sz="1600" dirty="0" err="1">
                <a:solidFill>
                  <a:schemeClr val="bg2">
                    <a:lumMod val="25000"/>
                  </a:schemeClr>
                </a:solidFill>
              </a:rPr>
              <a:t>scrum</a:t>
            </a:r>
            <a:r>
              <a:rPr lang="pt-BR" sz="1600" dirty="0">
                <a:solidFill>
                  <a:schemeClr val="bg2">
                    <a:lumMod val="25000"/>
                  </a:schemeClr>
                </a:solidFill>
              </a:rPr>
              <a:t> para acompanhar o progresso e prioridades.</a:t>
            </a:r>
          </a:p>
        </p:txBody>
      </p:sp>
      <p:sp>
        <p:nvSpPr>
          <p:cNvPr id="11" name="Retângulo: Cantos Arredondados 10">
            <a:extLst>
              <a:ext uri="{FF2B5EF4-FFF2-40B4-BE49-F238E27FC236}">
                <a16:creationId xmlns:a16="http://schemas.microsoft.com/office/drawing/2014/main" id="{776D04E1-C7E1-AE55-3199-597D508CD105}"/>
              </a:ext>
            </a:extLst>
          </p:cNvPr>
          <p:cNvSpPr/>
          <p:nvPr/>
        </p:nvSpPr>
        <p:spPr>
          <a:xfrm>
            <a:off x="6243451" y="2791387"/>
            <a:ext cx="2464689" cy="23348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952C38AC-AF7D-5FC8-AF1E-EE01A930E1FB}"/>
              </a:ext>
            </a:extLst>
          </p:cNvPr>
          <p:cNvSpPr txBox="1"/>
          <p:nvPr/>
        </p:nvSpPr>
        <p:spPr>
          <a:xfrm>
            <a:off x="6243450" y="2979517"/>
            <a:ext cx="2464687" cy="646331"/>
          </a:xfrm>
          <a:prstGeom prst="rect">
            <a:avLst/>
          </a:prstGeom>
          <a:noFill/>
        </p:spPr>
        <p:txBody>
          <a:bodyPr wrap="square">
            <a:spAutoFit/>
          </a:bodyPr>
          <a:lstStyle/>
          <a:p>
            <a:r>
              <a:rPr lang="pt-BR" b="1" dirty="0">
                <a:effectLst/>
              </a:rPr>
              <a:t>Reunião de Revisão de Sprint</a:t>
            </a:r>
            <a:endParaRPr lang="pt-BR" b="1" dirty="0"/>
          </a:p>
        </p:txBody>
      </p:sp>
      <p:sp>
        <p:nvSpPr>
          <p:cNvPr id="13" name="CaixaDeTexto 12">
            <a:extLst>
              <a:ext uri="{FF2B5EF4-FFF2-40B4-BE49-F238E27FC236}">
                <a16:creationId xmlns:a16="http://schemas.microsoft.com/office/drawing/2014/main" id="{D87A9088-A61A-B4D7-2347-FD3448F91495}"/>
              </a:ext>
            </a:extLst>
          </p:cNvPr>
          <p:cNvSpPr txBox="1"/>
          <p:nvPr/>
        </p:nvSpPr>
        <p:spPr>
          <a:xfrm>
            <a:off x="6243449" y="3695591"/>
            <a:ext cx="2464688" cy="1077218"/>
          </a:xfrm>
          <a:prstGeom prst="rect">
            <a:avLst/>
          </a:prstGeom>
          <a:noFill/>
        </p:spPr>
        <p:txBody>
          <a:bodyPr wrap="square">
            <a:spAutoFit/>
          </a:bodyPr>
          <a:lstStyle/>
          <a:p>
            <a:r>
              <a:rPr lang="pt-BR" sz="1600" dirty="0">
                <a:solidFill>
                  <a:schemeClr val="bg2">
                    <a:lumMod val="25000"/>
                  </a:schemeClr>
                </a:solidFill>
              </a:rPr>
              <a:t>A revisão de sprint ajusta o backlog com a equipe </a:t>
            </a:r>
            <a:r>
              <a:rPr lang="pt-BR" sz="1600" dirty="0" err="1">
                <a:solidFill>
                  <a:schemeClr val="bg2">
                    <a:lumMod val="25000"/>
                  </a:schemeClr>
                </a:solidFill>
              </a:rPr>
              <a:t>scrum</a:t>
            </a:r>
            <a:r>
              <a:rPr lang="pt-BR" sz="1600" dirty="0">
                <a:solidFill>
                  <a:schemeClr val="bg2">
                    <a:lumMod val="25000"/>
                  </a:schemeClr>
                </a:solidFill>
              </a:rPr>
              <a:t>, </a:t>
            </a:r>
            <a:r>
              <a:rPr lang="pt-BR" sz="1600" dirty="0" err="1">
                <a:solidFill>
                  <a:schemeClr val="bg2">
                    <a:lumMod val="25000"/>
                  </a:schemeClr>
                </a:solidFill>
              </a:rPr>
              <a:t>scrum</a:t>
            </a:r>
            <a:r>
              <a:rPr lang="pt-BR" sz="1600" dirty="0">
                <a:solidFill>
                  <a:schemeClr val="bg2">
                    <a:lumMod val="25000"/>
                  </a:schemeClr>
                </a:solidFill>
              </a:rPr>
              <a:t> master e </a:t>
            </a:r>
            <a:r>
              <a:rPr lang="pt-BR" sz="1600" dirty="0" err="1">
                <a:solidFill>
                  <a:schemeClr val="bg2">
                    <a:lumMod val="25000"/>
                  </a:schemeClr>
                </a:solidFill>
              </a:rPr>
              <a:t>product</a:t>
            </a:r>
            <a:r>
              <a:rPr lang="pt-BR" sz="1600" dirty="0">
                <a:solidFill>
                  <a:schemeClr val="bg2">
                    <a:lumMod val="25000"/>
                  </a:schemeClr>
                </a:solidFill>
              </a:rPr>
              <a:t> </a:t>
            </a:r>
            <a:r>
              <a:rPr lang="pt-BR" sz="1600" dirty="0" err="1">
                <a:solidFill>
                  <a:schemeClr val="bg2">
                    <a:lumMod val="25000"/>
                  </a:schemeClr>
                </a:solidFill>
              </a:rPr>
              <a:t>owner</a:t>
            </a:r>
            <a:r>
              <a:rPr lang="pt-BR" sz="1600" dirty="0">
                <a:solidFill>
                  <a:schemeClr val="bg2">
                    <a:lumMod val="25000"/>
                  </a:schemeClr>
                </a:solidFill>
              </a:rPr>
              <a:t>.</a:t>
            </a:r>
          </a:p>
        </p:txBody>
      </p:sp>
      <p:sp>
        <p:nvSpPr>
          <p:cNvPr id="14" name="Retângulo: Cantos Arredondados 13">
            <a:extLst>
              <a:ext uri="{FF2B5EF4-FFF2-40B4-BE49-F238E27FC236}">
                <a16:creationId xmlns:a16="http://schemas.microsoft.com/office/drawing/2014/main" id="{005DE730-1F28-6F35-DA39-69240BE79B64}"/>
              </a:ext>
            </a:extLst>
          </p:cNvPr>
          <p:cNvSpPr/>
          <p:nvPr/>
        </p:nvSpPr>
        <p:spPr>
          <a:xfrm>
            <a:off x="8855587" y="2791387"/>
            <a:ext cx="2464689" cy="23348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F83CDA5E-18F7-577D-8FB6-425DD8AAFF47}"/>
              </a:ext>
            </a:extLst>
          </p:cNvPr>
          <p:cNvSpPr txBox="1"/>
          <p:nvPr/>
        </p:nvSpPr>
        <p:spPr>
          <a:xfrm>
            <a:off x="8855586" y="2979517"/>
            <a:ext cx="2464687" cy="646331"/>
          </a:xfrm>
          <a:prstGeom prst="rect">
            <a:avLst/>
          </a:prstGeom>
          <a:noFill/>
        </p:spPr>
        <p:txBody>
          <a:bodyPr wrap="square">
            <a:spAutoFit/>
          </a:bodyPr>
          <a:lstStyle/>
          <a:p>
            <a:r>
              <a:rPr lang="pt-BR" b="1" dirty="0"/>
              <a:t>Reunião de Retrospectiva do Sprint</a:t>
            </a:r>
          </a:p>
        </p:txBody>
      </p:sp>
      <p:sp>
        <p:nvSpPr>
          <p:cNvPr id="16" name="CaixaDeTexto 15">
            <a:extLst>
              <a:ext uri="{FF2B5EF4-FFF2-40B4-BE49-F238E27FC236}">
                <a16:creationId xmlns:a16="http://schemas.microsoft.com/office/drawing/2014/main" id="{CFB68E09-EDB1-5D5F-EC34-412F9D493C35}"/>
              </a:ext>
            </a:extLst>
          </p:cNvPr>
          <p:cNvSpPr txBox="1"/>
          <p:nvPr/>
        </p:nvSpPr>
        <p:spPr>
          <a:xfrm>
            <a:off x="8855585" y="3695591"/>
            <a:ext cx="2464688" cy="1323439"/>
          </a:xfrm>
          <a:prstGeom prst="rect">
            <a:avLst/>
          </a:prstGeom>
          <a:noFill/>
        </p:spPr>
        <p:txBody>
          <a:bodyPr wrap="square">
            <a:spAutoFit/>
          </a:bodyPr>
          <a:lstStyle/>
          <a:p>
            <a:r>
              <a:rPr lang="pt-BR" sz="1600" dirty="0">
                <a:solidFill>
                  <a:schemeClr val="bg2">
                    <a:lumMod val="25000"/>
                  </a:schemeClr>
                </a:solidFill>
              </a:rPr>
              <a:t>A reunião de retrospectiva do sprint analisa lições aprendidas, pontos fortes e áreas para melhoria nas próximas iterações.</a:t>
            </a:r>
          </a:p>
        </p:txBody>
      </p:sp>
    </p:spTree>
    <p:extLst>
      <p:ext uri="{BB962C8B-B14F-4D97-AF65-F5344CB8AC3E}">
        <p14:creationId xmlns:p14="http://schemas.microsoft.com/office/powerpoint/2010/main" val="3788030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Unificado Ágil - AUP</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8E534377-C747-1A25-DD7E-671E2A798F2C}"/>
              </a:ext>
            </a:extLst>
          </p:cNvPr>
          <p:cNvSpPr txBox="1"/>
          <p:nvPr/>
        </p:nvSpPr>
        <p:spPr>
          <a:xfrm>
            <a:off x="1019175" y="1527971"/>
            <a:ext cx="10153650" cy="4247317"/>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equipe sabe o que está fazendo. O AUP disponibiliza links de acesso à documentação com muitos detalhes, isso para os que estiverem interessados.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Simplicidade. Tudo é descrito de forma concisa maximizando a simplicidade.</a:t>
            </a:r>
          </a:p>
          <a:p>
            <a:pPr algn="just"/>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Agilidade. O AUP está em conformidade com os valores e princípios da metodologia ágil de desenvolvimento de software.</a:t>
            </a:r>
          </a:p>
          <a:p>
            <a:pPr algn="just"/>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Concentre-se em atividades de alto valor. O foco está nas atividades que realmente agregam valor ao cliente.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Independência de ferramenta. A recomendação é utilizar as ferramentas mais adequadas, que muitas vezes são ferramentas simples.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Customização. O produto AUP é facilmente customizável às necessidades dos seus usuários.</a:t>
            </a:r>
          </a:p>
        </p:txBody>
      </p:sp>
    </p:spTree>
    <p:extLst>
      <p:ext uri="{BB962C8B-B14F-4D97-AF65-F5344CB8AC3E}">
        <p14:creationId xmlns:p14="http://schemas.microsoft.com/office/powerpoint/2010/main" val="2108352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Unificado Ágil - AUP</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F4992E04-EB64-C9E4-937C-EB5184C71CA8}"/>
              </a:ext>
            </a:extLst>
          </p:cNvPr>
          <p:cNvSpPr txBox="1"/>
          <p:nvPr/>
        </p:nvSpPr>
        <p:spPr>
          <a:xfrm>
            <a:off x="980394" y="1505630"/>
            <a:ext cx="10153650" cy="646331"/>
          </a:xfrm>
          <a:prstGeom prst="rect">
            <a:avLst/>
          </a:prstGeom>
          <a:noFill/>
        </p:spPr>
        <p:txBody>
          <a:bodyPr wrap="square" anchor="ctr">
            <a:spAutoFit/>
          </a:bodyPr>
          <a:lstStyle/>
          <a:p>
            <a:pPr algn="just"/>
            <a:r>
              <a:rPr lang="pt-BR" dirty="0">
                <a:solidFill>
                  <a:schemeClr val="bg2">
                    <a:lumMod val="25000"/>
                  </a:schemeClr>
                </a:solidFill>
                <a:effectLst/>
              </a:rPr>
              <a:t>O AUP adota uma natureza serial para o que é amplo, e iterativo para o que é particular. Vejamos a natureza serial do AUP que inclui as mesmas quatro fases adotadas pelo RUP:</a:t>
            </a:r>
          </a:p>
        </p:txBody>
      </p:sp>
      <p:sp>
        <p:nvSpPr>
          <p:cNvPr id="3" name="Retângulo: Cantos Arredondados 2">
            <a:extLst>
              <a:ext uri="{FF2B5EF4-FFF2-40B4-BE49-F238E27FC236}">
                <a16:creationId xmlns:a16="http://schemas.microsoft.com/office/drawing/2014/main" id="{0874511E-3C8C-263D-8728-B7A5DB49869B}"/>
              </a:ext>
            </a:extLst>
          </p:cNvPr>
          <p:cNvSpPr/>
          <p:nvPr/>
        </p:nvSpPr>
        <p:spPr>
          <a:xfrm>
            <a:off x="1019176" y="2883219"/>
            <a:ext cx="2464689" cy="25574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1D0D81C5-E211-3EC6-10C2-99929F2220B6}"/>
              </a:ext>
            </a:extLst>
          </p:cNvPr>
          <p:cNvSpPr txBox="1"/>
          <p:nvPr/>
        </p:nvSpPr>
        <p:spPr>
          <a:xfrm>
            <a:off x="1019175" y="3071350"/>
            <a:ext cx="2464687" cy="369332"/>
          </a:xfrm>
          <a:prstGeom prst="rect">
            <a:avLst/>
          </a:prstGeom>
          <a:noFill/>
        </p:spPr>
        <p:txBody>
          <a:bodyPr wrap="square">
            <a:spAutoFit/>
          </a:bodyPr>
          <a:lstStyle/>
          <a:p>
            <a:r>
              <a:rPr lang="pt-BR" b="1" dirty="0"/>
              <a:t>Concepção</a:t>
            </a:r>
          </a:p>
        </p:txBody>
      </p:sp>
      <p:sp>
        <p:nvSpPr>
          <p:cNvPr id="5" name="CaixaDeTexto 4">
            <a:extLst>
              <a:ext uri="{FF2B5EF4-FFF2-40B4-BE49-F238E27FC236}">
                <a16:creationId xmlns:a16="http://schemas.microsoft.com/office/drawing/2014/main" id="{62A63302-1143-F8EF-ABD8-7C36E44831D3}"/>
              </a:ext>
            </a:extLst>
          </p:cNvPr>
          <p:cNvSpPr txBox="1"/>
          <p:nvPr/>
        </p:nvSpPr>
        <p:spPr>
          <a:xfrm>
            <a:off x="1019175" y="3632481"/>
            <a:ext cx="2464688" cy="1569660"/>
          </a:xfrm>
          <a:prstGeom prst="rect">
            <a:avLst/>
          </a:prstGeom>
          <a:noFill/>
        </p:spPr>
        <p:txBody>
          <a:bodyPr wrap="square">
            <a:spAutoFit/>
          </a:bodyPr>
          <a:lstStyle/>
          <a:p>
            <a:r>
              <a:rPr lang="pt-BR" sz="1600" dirty="0">
                <a:solidFill>
                  <a:schemeClr val="bg2">
                    <a:lumMod val="25000"/>
                  </a:schemeClr>
                </a:solidFill>
              </a:rPr>
              <a:t>Tem como objetivos a identificação do escopo do projeto, de uma arquitetura em potencial para o sistema e a viabilidade do projeto.</a:t>
            </a:r>
          </a:p>
        </p:txBody>
      </p:sp>
      <p:sp>
        <p:nvSpPr>
          <p:cNvPr id="6" name="Retângulo: Cantos Arredondados 5">
            <a:extLst>
              <a:ext uri="{FF2B5EF4-FFF2-40B4-BE49-F238E27FC236}">
                <a16:creationId xmlns:a16="http://schemas.microsoft.com/office/drawing/2014/main" id="{74DC0165-491B-21FD-D3A4-E922D9E90740}"/>
              </a:ext>
            </a:extLst>
          </p:cNvPr>
          <p:cNvSpPr/>
          <p:nvPr/>
        </p:nvSpPr>
        <p:spPr>
          <a:xfrm>
            <a:off x="3631312" y="2883219"/>
            <a:ext cx="2464689" cy="25574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5F81585-773B-06B7-5CC2-558A46999BB8}"/>
              </a:ext>
            </a:extLst>
          </p:cNvPr>
          <p:cNvSpPr txBox="1"/>
          <p:nvPr/>
        </p:nvSpPr>
        <p:spPr>
          <a:xfrm>
            <a:off x="3631312" y="3071350"/>
            <a:ext cx="2237258" cy="369332"/>
          </a:xfrm>
          <a:prstGeom prst="rect">
            <a:avLst/>
          </a:prstGeom>
          <a:noFill/>
        </p:spPr>
        <p:txBody>
          <a:bodyPr wrap="square">
            <a:spAutoFit/>
          </a:bodyPr>
          <a:lstStyle/>
          <a:p>
            <a:r>
              <a:rPr lang="pt-BR" b="1" dirty="0">
                <a:effectLst/>
              </a:rPr>
              <a:t>Elaboração</a:t>
            </a:r>
            <a:endParaRPr lang="pt-BR" b="1" dirty="0"/>
          </a:p>
        </p:txBody>
      </p:sp>
      <p:sp>
        <p:nvSpPr>
          <p:cNvPr id="9" name="CaixaDeTexto 8">
            <a:extLst>
              <a:ext uri="{FF2B5EF4-FFF2-40B4-BE49-F238E27FC236}">
                <a16:creationId xmlns:a16="http://schemas.microsoft.com/office/drawing/2014/main" id="{1782B2D5-6B35-EE1F-5B4C-066F24A55846}"/>
              </a:ext>
            </a:extLst>
          </p:cNvPr>
          <p:cNvSpPr txBox="1"/>
          <p:nvPr/>
        </p:nvSpPr>
        <p:spPr>
          <a:xfrm>
            <a:off x="3631316" y="3628813"/>
            <a:ext cx="2464688" cy="584775"/>
          </a:xfrm>
          <a:prstGeom prst="rect">
            <a:avLst/>
          </a:prstGeom>
          <a:noFill/>
        </p:spPr>
        <p:txBody>
          <a:bodyPr wrap="square">
            <a:spAutoFit/>
          </a:bodyPr>
          <a:lstStyle/>
          <a:p>
            <a:r>
              <a:rPr lang="pt-BR" sz="1600" dirty="0">
                <a:solidFill>
                  <a:schemeClr val="bg2">
                    <a:lumMod val="25000"/>
                  </a:schemeClr>
                </a:solidFill>
              </a:rPr>
              <a:t>Tem foco na comprovação da arquitetura do sistema.</a:t>
            </a:r>
          </a:p>
        </p:txBody>
      </p:sp>
      <p:sp>
        <p:nvSpPr>
          <p:cNvPr id="11" name="Retângulo: Cantos Arredondados 10">
            <a:extLst>
              <a:ext uri="{FF2B5EF4-FFF2-40B4-BE49-F238E27FC236}">
                <a16:creationId xmlns:a16="http://schemas.microsoft.com/office/drawing/2014/main" id="{776D04E1-C7E1-AE55-3199-597D508CD105}"/>
              </a:ext>
            </a:extLst>
          </p:cNvPr>
          <p:cNvSpPr/>
          <p:nvPr/>
        </p:nvSpPr>
        <p:spPr>
          <a:xfrm>
            <a:off x="6243448" y="2883219"/>
            <a:ext cx="2464689" cy="25574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952C38AC-AF7D-5FC8-AF1E-EE01A930E1FB}"/>
              </a:ext>
            </a:extLst>
          </p:cNvPr>
          <p:cNvSpPr txBox="1"/>
          <p:nvPr/>
        </p:nvSpPr>
        <p:spPr>
          <a:xfrm>
            <a:off x="6243447" y="3071350"/>
            <a:ext cx="2464687" cy="369332"/>
          </a:xfrm>
          <a:prstGeom prst="rect">
            <a:avLst/>
          </a:prstGeom>
          <a:noFill/>
        </p:spPr>
        <p:txBody>
          <a:bodyPr wrap="square">
            <a:spAutoFit/>
          </a:bodyPr>
          <a:lstStyle/>
          <a:p>
            <a:r>
              <a:rPr lang="pt-BR" b="1" dirty="0">
                <a:effectLst/>
              </a:rPr>
              <a:t>Construção</a:t>
            </a:r>
            <a:endParaRPr lang="pt-BR" b="1" dirty="0"/>
          </a:p>
        </p:txBody>
      </p:sp>
      <p:sp>
        <p:nvSpPr>
          <p:cNvPr id="13" name="CaixaDeTexto 12">
            <a:extLst>
              <a:ext uri="{FF2B5EF4-FFF2-40B4-BE49-F238E27FC236}">
                <a16:creationId xmlns:a16="http://schemas.microsoft.com/office/drawing/2014/main" id="{D87A9088-A61A-B4D7-2347-FD3448F91495}"/>
              </a:ext>
            </a:extLst>
          </p:cNvPr>
          <p:cNvSpPr txBox="1"/>
          <p:nvPr/>
        </p:nvSpPr>
        <p:spPr>
          <a:xfrm>
            <a:off x="6243449" y="3628813"/>
            <a:ext cx="2464688" cy="1569660"/>
          </a:xfrm>
          <a:prstGeom prst="rect">
            <a:avLst/>
          </a:prstGeom>
          <a:noFill/>
        </p:spPr>
        <p:txBody>
          <a:bodyPr wrap="square">
            <a:spAutoFit/>
          </a:bodyPr>
          <a:lstStyle/>
          <a:p>
            <a:r>
              <a:rPr lang="pt-BR" sz="1600" dirty="0">
                <a:solidFill>
                  <a:schemeClr val="bg2">
                    <a:lumMod val="25000"/>
                  </a:schemeClr>
                </a:solidFill>
              </a:rPr>
              <a:t>Visa a construir um software funcional de forma iterativa e incremental que atenda às necessidades das partes interessadas do projeto.</a:t>
            </a:r>
          </a:p>
        </p:txBody>
      </p:sp>
      <p:sp>
        <p:nvSpPr>
          <p:cNvPr id="14" name="Retângulo: Cantos Arredondados 13">
            <a:extLst>
              <a:ext uri="{FF2B5EF4-FFF2-40B4-BE49-F238E27FC236}">
                <a16:creationId xmlns:a16="http://schemas.microsoft.com/office/drawing/2014/main" id="{005DE730-1F28-6F35-DA39-69240BE79B64}"/>
              </a:ext>
            </a:extLst>
          </p:cNvPr>
          <p:cNvSpPr/>
          <p:nvPr/>
        </p:nvSpPr>
        <p:spPr>
          <a:xfrm>
            <a:off x="8855584" y="2883219"/>
            <a:ext cx="2464689" cy="25574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F83CDA5E-18F7-577D-8FB6-425DD8AAFF47}"/>
              </a:ext>
            </a:extLst>
          </p:cNvPr>
          <p:cNvSpPr txBox="1"/>
          <p:nvPr/>
        </p:nvSpPr>
        <p:spPr>
          <a:xfrm>
            <a:off x="8855583" y="3071350"/>
            <a:ext cx="2464687" cy="369332"/>
          </a:xfrm>
          <a:prstGeom prst="rect">
            <a:avLst/>
          </a:prstGeom>
          <a:noFill/>
        </p:spPr>
        <p:txBody>
          <a:bodyPr wrap="square">
            <a:spAutoFit/>
          </a:bodyPr>
          <a:lstStyle/>
          <a:p>
            <a:r>
              <a:rPr lang="pt-BR" b="1" dirty="0"/>
              <a:t>Transição</a:t>
            </a:r>
          </a:p>
        </p:txBody>
      </p:sp>
      <p:sp>
        <p:nvSpPr>
          <p:cNvPr id="16" name="CaixaDeTexto 15">
            <a:extLst>
              <a:ext uri="{FF2B5EF4-FFF2-40B4-BE49-F238E27FC236}">
                <a16:creationId xmlns:a16="http://schemas.microsoft.com/office/drawing/2014/main" id="{CFB68E09-EDB1-5D5F-EC34-412F9D493C35}"/>
              </a:ext>
            </a:extLst>
          </p:cNvPr>
          <p:cNvSpPr txBox="1"/>
          <p:nvPr/>
        </p:nvSpPr>
        <p:spPr>
          <a:xfrm>
            <a:off x="8855585" y="3628813"/>
            <a:ext cx="2464688" cy="830997"/>
          </a:xfrm>
          <a:prstGeom prst="rect">
            <a:avLst/>
          </a:prstGeom>
          <a:noFill/>
        </p:spPr>
        <p:txBody>
          <a:bodyPr wrap="square">
            <a:spAutoFit/>
          </a:bodyPr>
          <a:lstStyle/>
          <a:p>
            <a:r>
              <a:rPr lang="pt-BR" sz="1600" dirty="0">
                <a:solidFill>
                  <a:schemeClr val="bg2">
                    <a:lumMod val="25000"/>
                  </a:schemeClr>
                </a:solidFill>
              </a:rPr>
              <a:t>Tem como objetivo validar e implantar o sistema em ambiente de produção.</a:t>
            </a:r>
          </a:p>
        </p:txBody>
      </p:sp>
    </p:spTree>
    <p:extLst>
      <p:ext uri="{BB962C8B-B14F-4D97-AF65-F5344CB8AC3E}">
        <p14:creationId xmlns:p14="http://schemas.microsoft.com/office/powerpoint/2010/main" val="4308627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Unificado Ágil - AUP</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F4992E04-EB64-C9E4-937C-EB5184C71CA8}"/>
              </a:ext>
            </a:extLst>
          </p:cNvPr>
          <p:cNvSpPr txBox="1"/>
          <p:nvPr/>
        </p:nvSpPr>
        <p:spPr>
          <a:xfrm>
            <a:off x="980394" y="1505630"/>
            <a:ext cx="10153650" cy="646331"/>
          </a:xfrm>
          <a:prstGeom prst="rect">
            <a:avLst/>
          </a:prstGeom>
          <a:noFill/>
        </p:spPr>
        <p:txBody>
          <a:bodyPr wrap="square" anchor="ctr">
            <a:spAutoFit/>
          </a:bodyPr>
          <a:lstStyle/>
          <a:p>
            <a:pPr algn="just"/>
            <a:r>
              <a:rPr lang="pt-BR" dirty="0">
                <a:solidFill>
                  <a:schemeClr val="bg2">
                    <a:lumMod val="25000"/>
                  </a:schemeClr>
                </a:solidFill>
                <a:effectLst/>
              </a:rPr>
              <a:t>As atividades que são realizadas de forma iterativa pelos membros da equipe de desenvolvimento para construir, validar e entregar software operacional.</a:t>
            </a:r>
          </a:p>
        </p:txBody>
      </p:sp>
      <p:sp>
        <p:nvSpPr>
          <p:cNvPr id="17" name="Retângulo: Cantos Arredondados 16">
            <a:extLst>
              <a:ext uri="{FF2B5EF4-FFF2-40B4-BE49-F238E27FC236}">
                <a16:creationId xmlns:a16="http://schemas.microsoft.com/office/drawing/2014/main" id="{566BD107-AD93-2305-277C-CCF747C0255C}"/>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EF9B2388-9AFE-5EEB-7ACB-C761FA1448E1}"/>
              </a:ext>
            </a:extLst>
          </p:cNvPr>
          <p:cNvSpPr txBox="1"/>
          <p:nvPr/>
        </p:nvSpPr>
        <p:spPr>
          <a:xfrm>
            <a:off x="431927" y="3078032"/>
            <a:ext cx="2632210" cy="369332"/>
          </a:xfrm>
          <a:prstGeom prst="rect">
            <a:avLst/>
          </a:prstGeom>
          <a:noFill/>
        </p:spPr>
        <p:txBody>
          <a:bodyPr wrap="square">
            <a:spAutoFit/>
          </a:bodyPr>
          <a:lstStyle/>
          <a:p>
            <a:pPr algn="ctr"/>
            <a:r>
              <a:rPr lang="pt-BR" b="1" dirty="0"/>
              <a:t>Modelagem</a:t>
            </a:r>
          </a:p>
        </p:txBody>
      </p:sp>
      <p:sp>
        <p:nvSpPr>
          <p:cNvPr id="19" name="Retângulo: Cantos Arredondados 18">
            <a:extLst>
              <a:ext uri="{FF2B5EF4-FFF2-40B4-BE49-F238E27FC236}">
                <a16:creationId xmlns:a16="http://schemas.microsoft.com/office/drawing/2014/main" id="{E81C4095-2F7B-B20A-0F30-B49623909DEC}"/>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8127DE70-749F-47BF-40B1-F9D4B34DB6F7}"/>
              </a:ext>
            </a:extLst>
          </p:cNvPr>
          <p:cNvSpPr txBox="1"/>
          <p:nvPr/>
        </p:nvSpPr>
        <p:spPr>
          <a:xfrm>
            <a:off x="3304405" y="3059668"/>
            <a:ext cx="2632210" cy="369332"/>
          </a:xfrm>
          <a:prstGeom prst="rect">
            <a:avLst/>
          </a:prstGeom>
          <a:noFill/>
        </p:spPr>
        <p:txBody>
          <a:bodyPr wrap="square">
            <a:spAutoFit/>
          </a:bodyPr>
          <a:lstStyle/>
          <a:p>
            <a:pPr algn="ctr"/>
            <a:r>
              <a:rPr lang="pt-BR" b="1" dirty="0"/>
              <a:t>Implementação</a:t>
            </a:r>
          </a:p>
        </p:txBody>
      </p:sp>
      <p:sp>
        <p:nvSpPr>
          <p:cNvPr id="21" name="Retângulo: Cantos Arredondados 20">
            <a:extLst>
              <a:ext uri="{FF2B5EF4-FFF2-40B4-BE49-F238E27FC236}">
                <a16:creationId xmlns:a16="http://schemas.microsoft.com/office/drawing/2014/main" id="{9181E16F-9C18-05B2-C618-2E77F6CC5077}"/>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D97485A3-775B-AF85-A5BC-8DE2A3993701}"/>
              </a:ext>
            </a:extLst>
          </p:cNvPr>
          <p:cNvSpPr txBox="1"/>
          <p:nvPr/>
        </p:nvSpPr>
        <p:spPr>
          <a:xfrm>
            <a:off x="6176883" y="3069011"/>
            <a:ext cx="2632210" cy="369332"/>
          </a:xfrm>
          <a:prstGeom prst="rect">
            <a:avLst/>
          </a:prstGeom>
          <a:noFill/>
        </p:spPr>
        <p:txBody>
          <a:bodyPr wrap="square">
            <a:spAutoFit/>
          </a:bodyPr>
          <a:lstStyle/>
          <a:p>
            <a:pPr algn="ctr"/>
            <a:r>
              <a:rPr lang="pt-BR" b="1" dirty="0"/>
              <a:t>Testes</a:t>
            </a:r>
          </a:p>
        </p:txBody>
      </p:sp>
      <p:sp>
        <p:nvSpPr>
          <p:cNvPr id="23" name="Retângulo: Cantos Arredondados 22">
            <a:extLst>
              <a:ext uri="{FF2B5EF4-FFF2-40B4-BE49-F238E27FC236}">
                <a16:creationId xmlns:a16="http://schemas.microsoft.com/office/drawing/2014/main" id="{0C8D213A-8DFE-5E3F-E5CC-F5D3964BF400}"/>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9D2B25D4-BC69-BC96-2260-88891297BDB8}"/>
              </a:ext>
            </a:extLst>
          </p:cNvPr>
          <p:cNvSpPr txBox="1"/>
          <p:nvPr/>
        </p:nvSpPr>
        <p:spPr>
          <a:xfrm>
            <a:off x="9049361" y="3056780"/>
            <a:ext cx="2632210" cy="369332"/>
          </a:xfrm>
          <a:prstGeom prst="rect">
            <a:avLst/>
          </a:prstGeom>
          <a:noFill/>
        </p:spPr>
        <p:txBody>
          <a:bodyPr wrap="square">
            <a:spAutoFit/>
          </a:bodyPr>
          <a:lstStyle/>
          <a:p>
            <a:pPr algn="ctr"/>
            <a:r>
              <a:rPr lang="pt-BR" b="1" dirty="0"/>
              <a:t>Implantação</a:t>
            </a:r>
          </a:p>
        </p:txBody>
      </p:sp>
      <p:sp>
        <p:nvSpPr>
          <p:cNvPr id="25" name="Retângulo: Cantos Arredondados 24">
            <a:extLst>
              <a:ext uri="{FF2B5EF4-FFF2-40B4-BE49-F238E27FC236}">
                <a16:creationId xmlns:a16="http://schemas.microsoft.com/office/drawing/2014/main" id="{60EA1D2C-D567-99A5-95AF-6D2BCBA16D45}"/>
              </a:ext>
            </a:extLst>
          </p:cNvPr>
          <p:cNvSpPr/>
          <p:nvPr/>
        </p:nvSpPr>
        <p:spPr>
          <a:xfrm>
            <a:off x="1546352" y="448717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1DD7BFD7-8DBA-C44A-7A2F-A53DE091E8A0}"/>
              </a:ext>
            </a:extLst>
          </p:cNvPr>
          <p:cNvSpPr txBox="1"/>
          <p:nvPr/>
        </p:nvSpPr>
        <p:spPr>
          <a:xfrm>
            <a:off x="1546352" y="4616936"/>
            <a:ext cx="2632210" cy="646331"/>
          </a:xfrm>
          <a:prstGeom prst="rect">
            <a:avLst/>
          </a:prstGeom>
          <a:noFill/>
        </p:spPr>
        <p:txBody>
          <a:bodyPr wrap="square">
            <a:spAutoFit/>
          </a:bodyPr>
          <a:lstStyle/>
          <a:p>
            <a:pPr algn="ctr"/>
            <a:r>
              <a:rPr lang="pt-BR" b="1" dirty="0"/>
              <a:t>Gerenciamento de Configuração</a:t>
            </a:r>
          </a:p>
        </p:txBody>
      </p:sp>
      <p:sp>
        <p:nvSpPr>
          <p:cNvPr id="27" name="Retângulo: Cantos Arredondados 26">
            <a:extLst>
              <a:ext uri="{FF2B5EF4-FFF2-40B4-BE49-F238E27FC236}">
                <a16:creationId xmlns:a16="http://schemas.microsoft.com/office/drawing/2014/main" id="{3C334C39-48F1-0515-C332-DE9B1884A435}"/>
              </a:ext>
            </a:extLst>
          </p:cNvPr>
          <p:cNvSpPr/>
          <p:nvPr/>
        </p:nvSpPr>
        <p:spPr>
          <a:xfrm>
            <a:off x="4418830" y="448717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0F7DFDBB-03E6-3F4E-D7E8-D9E4BBB23024}"/>
              </a:ext>
            </a:extLst>
          </p:cNvPr>
          <p:cNvSpPr txBox="1"/>
          <p:nvPr/>
        </p:nvSpPr>
        <p:spPr>
          <a:xfrm>
            <a:off x="4418830" y="4731131"/>
            <a:ext cx="2632210" cy="369332"/>
          </a:xfrm>
          <a:prstGeom prst="rect">
            <a:avLst/>
          </a:prstGeom>
          <a:noFill/>
        </p:spPr>
        <p:txBody>
          <a:bodyPr wrap="square">
            <a:spAutoFit/>
          </a:bodyPr>
          <a:lstStyle/>
          <a:p>
            <a:pPr algn="ctr"/>
            <a:r>
              <a:rPr lang="pt-BR" b="1" dirty="0"/>
              <a:t>Gestão de Projetos</a:t>
            </a:r>
          </a:p>
        </p:txBody>
      </p:sp>
      <p:sp>
        <p:nvSpPr>
          <p:cNvPr id="29" name="Retângulo: Cantos Arredondados 28">
            <a:extLst>
              <a:ext uri="{FF2B5EF4-FFF2-40B4-BE49-F238E27FC236}">
                <a16:creationId xmlns:a16="http://schemas.microsoft.com/office/drawing/2014/main" id="{05ABA84D-E8D6-E93E-5FDF-0DDD7075991C}"/>
              </a:ext>
            </a:extLst>
          </p:cNvPr>
          <p:cNvSpPr/>
          <p:nvPr/>
        </p:nvSpPr>
        <p:spPr>
          <a:xfrm>
            <a:off x="7291308" y="4511188"/>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B6E07110-ECE8-9E29-C65E-BA706648DB98}"/>
              </a:ext>
            </a:extLst>
          </p:cNvPr>
          <p:cNvSpPr txBox="1"/>
          <p:nvPr/>
        </p:nvSpPr>
        <p:spPr>
          <a:xfrm>
            <a:off x="7291308" y="4755147"/>
            <a:ext cx="2632210" cy="369332"/>
          </a:xfrm>
          <a:prstGeom prst="rect">
            <a:avLst/>
          </a:prstGeom>
          <a:noFill/>
        </p:spPr>
        <p:txBody>
          <a:bodyPr wrap="square">
            <a:spAutoFit/>
          </a:bodyPr>
          <a:lstStyle/>
          <a:p>
            <a:pPr algn="ctr"/>
            <a:r>
              <a:rPr lang="pt-BR" b="1" dirty="0"/>
              <a:t>Ambiente</a:t>
            </a:r>
          </a:p>
        </p:txBody>
      </p:sp>
    </p:spTree>
    <p:extLst>
      <p:ext uri="{BB962C8B-B14F-4D97-AF65-F5344CB8AC3E}">
        <p14:creationId xmlns:p14="http://schemas.microsoft.com/office/powerpoint/2010/main" val="33443115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a:xfrm>
            <a:off x="1225856" y="3023391"/>
            <a:ext cx="6922782" cy="811987"/>
          </a:xfrm>
        </p:spPr>
        <p:txBody>
          <a:bodyPr/>
          <a:lstStyle/>
          <a:p>
            <a:r>
              <a:rPr lang="pt-BR" dirty="0"/>
              <a:t>Qualidade de Software</a:t>
            </a:r>
          </a:p>
        </p:txBody>
      </p:sp>
      <p:pic>
        <p:nvPicPr>
          <p:cNvPr id="8" name="Espaço Reservado para Imagem 7">
            <a:extLst>
              <a:ext uri="{FF2B5EF4-FFF2-40B4-BE49-F238E27FC236}">
                <a16:creationId xmlns:a16="http://schemas.microsoft.com/office/drawing/2014/main" id="{031F620F-DC44-1C3B-F634-CD344641224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Tree>
    <p:extLst>
      <p:ext uri="{BB962C8B-B14F-4D97-AF65-F5344CB8AC3E}">
        <p14:creationId xmlns:p14="http://schemas.microsoft.com/office/powerpoint/2010/main" val="1238676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Software versus Qualidade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80394" y="1556593"/>
            <a:ext cx="10153649" cy="369332"/>
          </a:xfrm>
          <a:prstGeom prst="rect">
            <a:avLst/>
          </a:prstGeom>
          <a:noFill/>
        </p:spPr>
        <p:txBody>
          <a:bodyPr wrap="square" anchor="ctr">
            <a:spAutoFit/>
          </a:bodyPr>
          <a:lstStyle/>
          <a:p>
            <a:pPr algn="just"/>
            <a:r>
              <a:rPr lang="pt-BR" dirty="0">
                <a:solidFill>
                  <a:schemeClr val="bg2">
                    <a:lumMod val="25000"/>
                  </a:schemeClr>
                </a:solidFill>
                <a:effectLst/>
              </a:rPr>
              <a:t>A engenharia de software é uma tecnologia em camadas.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6866" name="Picture 2">
            <a:extLst>
              <a:ext uri="{FF2B5EF4-FFF2-40B4-BE49-F238E27FC236}">
                <a16:creationId xmlns:a16="http://schemas.microsoft.com/office/drawing/2014/main" id="{AE0E2E71-746C-D14A-A3A1-49FDE789C54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03491" y="2689060"/>
            <a:ext cx="6493191" cy="282548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148A56C0-56A4-216A-EB2F-3FBFDB911098}"/>
              </a:ext>
            </a:extLst>
          </p:cNvPr>
          <p:cNvSpPr txBox="1"/>
          <p:nvPr/>
        </p:nvSpPr>
        <p:spPr>
          <a:xfrm>
            <a:off x="3025796" y="5833212"/>
            <a:ext cx="6248579" cy="307777"/>
          </a:xfrm>
          <a:prstGeom prst="rect">
            <a:avLst/>
          </a:prstGeom>
          <a:noFill/>
        </p:spPr>
        <p:txBody>
          <a:bodyPr wrap="square" rtlCol="0">
            <a:spAutoFit/>
          </a:bodyPr>
          <a:lstStyle/>
          <a:p>
            <a:pPr algn="ctr"/>
            <a:r>
              <a:rPr lang="pt-BR" sz="1400" dirty="0"/>
              <a:t>Camadas da Engenharia de Software.</a:t>
            </a:r>
          </a:p>
        </p:txBody>
      </p:sp>
    </p:spTree>
    <p:extLst>
      <p:ext uri="{BB962C8B-B14F-4D97-AF65-F5344CB8AC3E}">
        <p14:creationId xmlns:p14="http://schemas.microsoft.com/office/powerpoint/2010/main" val="3782143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41450"/>
            <a:ext cx="10141459" cy="369332"/>
          </a:xfrm>
          <a:prstGeom prst="rect">
            <a:avLst/>
          </a:prstGeom>
          <a:noFill/>
        </p:spPr>
        <p:txBody>
          <a:bodyPr wrap="square" anchor="ctr">
            <a:spAutoFit/>
          </a:bodyPr>
          <a:lstStyle/>
          <a:p>
            <a:pPr algn="just"/>
            <a:r>
              <a:rPr lang="pt-BR" dirty="0">
                <a:solidFill>
                  <a:schemeClr val="bg2">
                    <a:lumMod val="25000"/>
                  </a:schemeClr>
                </a:solidFill>
                <a:effectLst/>
              </a:rPr>
              <a:t>O gerenciamento de qualidade de software usualmente é estruturado em três atividades principais: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938" name="Picture 2">
            <a:extLst>
              <a:ext uri="{FF2B5EF4-FFF2-40B4-BE49-F238E27FC236}">
                <a16:creationId xmlns:a16="http://schemas.microsoft.com/office/drawing/2014/main" id="{7E98625B-8B03-CC00-9D81-7B416CAF5B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7255" y="2368065"/>
            <a:ext cx="8674193" cy="258577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EDC59E1-A4A6-3D63-39FD-AB19317B00DB}"/>
              </a:ext>
            </a:extLst>
          </p:cNvPr>
          <p:cNvSpPr txBox="1"/>
          <p:nvPr/>
        </p:nvSpPr>
        <p:spPr>
          <a:xfrm>
            <a:off x="2840061" y="5357234"/>
            <a:ext cx="6248579" cy="307777"/>
          </a:xfrm>
          <a:prstGeom prst="rect">
            <a:avLst/>
          </a:prstGeom>
          <a:noFill/>
        </p:spPr>
        <p:txBody>
          <a:bodyPr wrap="square" rtlCol="0">
            <a:spAutoFit/>
          </a:bodyPr>
          <a:lstStyle/>
          <a:p>
            <a:pPr algn="ctr"/>
            <a:r>
              <a:rPr lang="pt-BR" sz="1400" dirty="0"/>
              <a:t>Gerenciamento da Qualidade.</a:t>
            </a:r>
          </a:p>
        </p:txBody>
      </p:sp>
    </p:spTree>
    <p:extLst>
      <p:ext uri="{BB962C8B-B14F-4D97-AF65-F5344CB8AC3E}">
        <p14:creationId xmlns:p14="http://schemas.microsoft.com/office/powerpoint/2010/main" val="38896841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4EDC59E1-A4A6-3D63-39FD-AB19317B00DB}"/>
              </a:ext>
            </a:extLst>
          </p:cNvPr>
          <p:cNvSpPr txBox="1"/>
          <p:nvPr/>
        </p:nvSpPr>
        <p:spPr>
          <a:xfrm>
            <a:off x="2932929" y="5688779"/>
            <a:ext cx="6248579" cy="307777"/>
          </a:xfrm>
          <a:prstGeom prst="rect">
            <a:avLst/>
          </a:prstGeom>
          <a:noFill/>
        </p:spPr>
        <p:txBody>
          <a:bodyPr wrap="square" rtlCol="0">
            <a:spAutoFit/>
          </a:bodyPr>
          <a:lstStyle/>
          <a:p>
            <a:pPr algn="ctr"/>
            <a:r>
              <a:rPr lang="pt-BR" sz="1400" dirty="0"/>
              <a:t>Gerenciamento de qualidade versus processo de desenvolvimento.</a:t>
            </a:r>
          </a:p>
        </p:txBody>
      </p:sp>
      <p:pic>
        <p:nvPicPr>
          <p:cNvPr id="40962" name="Picture 2">
            <a:extLst>
              <a:ext uri="{FF2B5EF4-FFF2-40B4-BE49-F238E27FC236}">
                <a16:creationId xmlns:a16="http://schemas.microsoft.com/office/drawing/2014/main" id="{EE7384D7-F2F4-05A0-ABF1-4DC2F83170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80394" y="1844844"/>
            <a:ext cx="10153650" cy="3230229"/>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1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Desenvolvimento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307476"/>
            <a:ext cx="10153650" cy="64633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engenheiro de software deve escolher o processo de desenvolvimento em um projeto de software, como requisito. Primeiro, identifica as atividades necessárias e define seu sequenciamento. </a:t>
            </a:r>
            <a:endParaRPr lang="pt-BR" dirty="0">
              <a:solidFill>
                <a:srgbClr val="FF0000"/>
              </a:solidFill>
            </a:endParaRPr>
          </a:p>
        </p:txBody>
      </p:sp>
      <p:pic>
        <p:nvPicPr>
          <p:cNvPr id="5" name="Imagem 4">
            <a:extLst>
              <a:ext uri="{FF2B5EF4-FFF2-40B4-BE49-F238E27FC236}">
                <a16:creationId xmlns:a16="http://schemas.microsoft.com/office/drawing/2014/main" id="{D93148DF-E88E-C7EA-3E89-E84533682BB5}"/>
              </a:ext>
            </a:extLst>
          </p:cNvPr>
          <p:cNvPicPr>
            <a:picLocks noChangeAspect="1"/>
          </p:cNvPicPr>
          <p:nvPr/>
        </p:nvPicPr>
        <p:blipFill>
          <a:blip r:embed="rId2"/>
          <a:stretch>
            <a:fillRect/>
          </a:stretch>
        </p:blipFill>
        <p:spPr>
          <a:xfrm>
            <a:off x="796652" y="3715552"/>
            <a:ext cx="10598695" cy="1018017"/>
          </a:xfrm>
          <a:prstGeom prst="rect">
            <a:avLst/>
          </a:prstGeom>
        </p:spPr>
      </p:pic>
      <p:sp>
        <p:nvSpPr>
          <p:cNvPr id="6" name="CaixaDeTexto 5">
            <a:extLst>
              <a:ext uri="{FF2B5EF4-FFF2-40B4-BE49-F238E27FC236}">
                <a16:creationId xmlns:a16="http://schemas.microsoft.com/office/drawing/2014/main" id="{2D2B09A4-27F2-5C03-9234-D7D6D1F2BF2F}"/>
              </a:ext>
            </a:extLst>
          </p:cNvPr>
          <p:cNvSpPr txBox="1"/>
          <p:nvPr/>
        </p:nvSpPr>
        <p:spPr>
          <a:xfrm>
            <a:off x="3375659" y="5187537"/>
            <a:ext cx="5440679" cy="307777"/>
          </a:xfrm>
          <a:prstGeom prst="rect">
            <a:avLst/>
          </a:prstGeom>
          <a:noFill/>
        </p:spPr>
        <p:txBody>
          <a:bodyPr wrap="square" rtlCol="0">
            <a:spAutoFit/>
          </a:bodyPr>
          <a:lstStyle/>
          <a:p>
            <a:pPr algn="ctr"/>
            <a:r>
              <a:rPr lang="pt-BR" sz="1400" dirty="0"/>
              <a:t>Atividades típicas de um processo de desenvolvimento de software.</a:t>
            </a:r>
          </a:p>
        </p:txBody>
      </p:sp>
    </p:spTree>
    <p:extLst>
      <p:ext uri="{BB962C8B-B14F-4D97-AF65-F5344CB8AC3E}">
        <p14:creationId xmlns:p14="http://schemas.microsoft.com/office/powerpoint/2010/main" val="5383927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01239A2B-EC49-7923-DCA3-711B826F8769}"/>
              </a:ext>
            </a:extLst>
          </p:cNvPr>
          <p:cNvSpPr txBox="1"/>
          <p:nvPr/>
        </p:nvSpPr>
        <p:spPr>
          <a:xfrm>
            <a:off x="1020488" y="1574498"/>
            <a:ext cx="10153650" cy="369332"/>
          </a:xfrm>
          <a:prstGeom prst="rect">
            <a:avLst/>
          </a:prstGeom>
          <a:noFill/>
        </p:spPr>
        <p:txBody>
          <a:bodyPr wrap="square" anchor="ctr">
            <a:spAutoFit/>
          </a:bodyPr>
          <a:lstStyle/>
          <a:p>
            <a:pPr algn="just"/>
            <a:r>
              <a:rPr lang="pt-BR" dirty="0">
                <a:solidFill>
                  <a:schemeClr val="bg2">
                    <a:lumMod val="25000"/>
                  </a:schemeClr>
                </a:solidFill>
                <a:effectLst/>
              </a:rPr>
              <a:t>Podemos visualizar a qualidade de software sob duas dimensões:</a:t>
            </a:r>
          </a:p>
        </p:txBody>
      </p:sp>
      <p:sp>
        <p:nvSpPr>
          <p:cNvPr id="4" name="Retângulo: Cantos Arredondados 3">
            <a:extLst>
              <a:ext uri="{FF2B5EF4-FFF2-40B4-BE49-F238E27FC236}">
                <a16:creationId xmlns:a16="http://schemas.microsoft.com/office/drawing/2014/main" id="{00775A94-ADB3-242B-3458-C83AD6C9B6F6}"/>
              </a:ext>
            </a:extLst>
          </p:cNvPr>
          <p:cNvSpPr/>
          <p:nvPr/>
        </p:nvSpPr>
        <p:spPr>
          <a:xfrm>
            <a:off x="1019171" y="2951685"/>
            <a:ext cx="4724400" cy="19008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778295D-5936-749B-D04B-6FE1E482CC3D}"/>
              </a:ext>
            </a:extLst>
          </p:cNvPr>
          <p:cNvSpPr txBox="1"/>
          <p:nvPr/>
        </p:nvSpPr>
        <p:spPr>
          <a:xfrm>
            <a:off x="1228316" y="3189018"/>
            <a:ext cx="4091231" cy="369332"/>
          </a:xfrm>
          <a:prstGeom prst="rect">
            <a:avLst/>
          </a:prstGeom>
          <a:noFill/>
        </p:spPr>
        <p:txBody>
          <a:bodyPr wrap="square">
            <a:spAutoFit/>
          </a:bodyPr>
          <a:lstStyle/>
          <a:p>
            <a:r>
              <a:rPr lang="pt-BR" b="1" dirty="0">
                <a:effectLst/>
              </a:rPr>
              <a:t>Processo</a:t>
            </a:r>
            <a:endParaRPr lang="pt-BR" b="1" dirty="0"/>
          </a:p>
        </p:txBody>
      </p:sp>
      <p:sp>
        <p:nvSpPr>
          <p:cNvPr id="8" name="CaixaDeTexto 7">
            <a:extLst>
              <a:ext uri="{FF2B5EF4-FFF2-40B4-BE49-F238E27FC236}">
                <a16:creationId xmlns:a16="http://schemas.microsoft.com/office/drawing/2014/main" id="{9BE6E14C-25B2-20C7-7F8F-4277FCB09282}"/>
              </a:ext>
            </a:extLst>
          </p:cNvPr>
          <p:cNvSpPr txBox="1"/>
          <p:nvPr/>
        </p:nvSpPr>
        <p:spPr>
          <a:xfrm>
            <a:off x="1228314" y="3590424"/>
            <a:ext cx="4305709" cy="830997"/>
          </a:xfrm>
          <a:prstGeom prst="rect">
            <a:avLst/>
          </a:prstGeom>
          <a:noFill/>
        </p:spPr>
        <p:txBody>
          <a:bodyPr wrap="square">
            <a:spAutoFit/>
          </a:bodyPr>
          <a:lstStyle/>
          <a:p>
            <a:r>
              <a:rPr lang="pt-BR" sz="1600" dirty="0">
                <a:solidFill>
                  <a:schemeClr val="bg2">
                    <a:lumMod val="25000"/>
                  </a:schemeClr>
                </a:solidFill>
                <a:effectLst/>
              </a:rPr>
              <a:t>Para garantir software de qualidade, é essencial tomar decisões bem informadas em todas as etapas do desenvolvimento.</a:t>
            </a:r>
            <a:endParaRPr lang="pt-BR" sz="1600" dirty="0">
              <a:solidFill>
                <a:schemeClr val="bg2">
                  <a:lumMod val="25000"/>
                </a:schemeClr>
              </a:solidFill>
            </a:endParaRPr>
          </a:p>
        </p:txBody>
      </p:sp>
      <p:sp>
        <p:nvSpPr>
          <p:cNvPr id="9" name="Retângulo: Cantos Arredondados 8">
            <a:extLst>
              <a:ext uri="{FF2B5EF4-FFF2-40B4-BE49-F238E27FC236}">
                <a16:creationId xmlns:a16="http://schemas.microsoft.com/office/drawing/2014/main" id="{C5FEC5F6-EA5F-CE43-FDA7-0EDD74747FB7}"/>
              </a:ext>
            </a:extLst>
          </p:cNvPr>
          <p:cNvSpPr/>
          <p:nvPr/>
        </p:nvSpPr>
        <p:spPr>
          <a:xfrm>
            <a:off x="6448425" y="2951685"/>
            <a:ext cx="4724400" cy="19008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2D1DDCC4-6696-1F13-6943-1B32F5BA8DCD}"/>
              </a:ext>
            </a:extLst>
          </p:cNvPr>
          <p:cNvSpPr txBox="1"/>
          <p:nvPr/>
        </p:nvSpPr>
        <p:spPr>
          <a:xfrm>
            <a:off x="6657570" y="3189018"/>
            <a:ext cx="4091231" cy="369332"/>
          </a:xfrm>
          <a:prstGeom prst="rect">
            <a:avLst/>
          </a:prstGeom>
          <a:noFill/>
        </p:spPr>
        <p:txBody>
          <a:bodyPr wrap="square">
            <a:spAutoFit/>
          </a:bodyPr>
          <a:lstStyle/>
          <a:p>
            <a:r>
              <a:rPr lang="pt-BR" b="1" dirty="0">
                <a:effectLst/>
              </a:rPr>
              <a:t>Produto</a:t>
            </a:r>
            <a:endParaRPr lang="pt-BR" b="1" dirty="0"/>
          </a:p>
        </p:txBody>
      </p:sp>
      <p:sp>
        <p:nvSpPr>
          <p:cNvPr id="12" name="CaixaDeTexto 11">
            <a:extLst>
              <a:ext uri="{FF2B5EF4-FFF2-40B4-BE49-F238E27FC236}">
                <a16:creationId xmlns:a16="http://schemas.microsoft.com/office/drawing/2014/main" id="{AEFC6E93-3AA9-9787-081F-C59AF7CD4CD0}"/>
              </a:ext>
            </a:extLst>
          </p:cNvPr>
          <p:cNvSpPr txBox="1"/>
          <p:nvPr/>
        </p:nvSpPr>
        <p:spPr>
          <a:xfrm>
            <a:off x="6657568" y="3590424"/>
            <a:ext cx="4306114" cy="1077218"/>
          </a:xfrm>
          <a:prstGeom prst="rect">
            <a:avLst/>
          </a:prstGeom>
          <a:noFill/>
        </p:spPr>
        <p:txBody>
          <a:bodyPr wrap="square">
            <a:spAutoFit/>
          </a:bodyPr>
          <a:lstStyle/>
          <a:p>
            <a:r>
              <a:rPr lang="pt-BR" sz="1600" dirty="0">
                <a:solidFill>
                  <a:schemeClr val="bg2">
                    <a:lumMod val="25000"/>
                  </a:schemeClr>
                </a:solidFill>
                <a:effectLst/>
              </a:rPr>
              <a:t>Softwares mal testados prejudicam empresas com erros que impactam tomadas de decisão, produtividade e eficiência. A qualidade das informações é crucial.</a:t>
            </a:r>
          </a:p>
        </p:txBody>
      </p:sp>
    </p:spTree>
    <p:extLst>
      <p:ext uri="{BB962C8B-B14F-4D97-AF65-F5344CB8AC3E}">
        <p14:creationId xmlns:p14="http://schemas.microsoft.com/office/powerpoint/2010/main" val="9437984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do Processo</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01239A2B-EC49-7923-DCA3-711B826F8769}"/>
              </a:ext>
            </a:extLst>
          </p:cNvPr>
          <p:cNvSpPr txBox="1"/>
          <p:nvPr/>
        </p:nvSpPr>
        <p:spPr>
          <a:xfrm>
            <a:off x="1019175" y="1458062"/>
            <a:ext cx="10153650" cy="369332"/>
          </a:xfrm>
          <a:prstGeom prst="rect">
            <a:avLst/>
          </a:prstGeom>
          <a:noFill/>
        </p:spPr>
        <p:txBody>
          <a:bodyPr wrap="square" anchor="ctr">
            <a:spAutoFit/>
          </a:bodyPr>
          <a:lstStyle/>
          <a:p>
            <a:pPr algn="just"/>
            <a:r>
              <a:rPr lang="pt-BR" dirty="0">
                <a:solidFill>
                  <a:schemeClr val="bg2">
                    <a:lumMod val="25000"/>
                  </a:schemeClr>
                </a:solidFill>
                <a:effectLst/>
              </a:rPr>
              <a:t>Processo é uma sequência de etapas que permitem a geração de um produto, no nosso caso, o software.</a:t>
            </a:r>
          </a:p>
        </p:txBody>
      </p:sp>
      <p:grpSp>
        <p:nvGrpSpPr>
          <p:cNvPr id="14" name="Agrupar 13">
            <a:extLst>
              <a:ext uri="{FF2B5EF4-FFF2-40B4-BE49-F238E27FC236}">
                <a16:creationId xmlns:a16="http://schemas.microsoft.com/office/drawing/2014/main" id="{E74D5216-83F2-FBDC-6AAF-E2442D02461B}"/>
              </a:ext>
            </a:extLst>
          </p:cNvPr>
          <p:cNvGrpSpPr/>
          <p:nvPr/>
        </p:nvGrpSpPr>
        <p:grpSpPr>
          <a:xfrm>
            <a:off x="1019175" y="2700822"/>
            <a:ext cx="10153650" cy="2877018"/>
            <a:chOff x="1025525" y="248637"/>
            <a:chExt cx="10153650" cy="2877018"/>
          </a:xfrm>
        </p:grpSpPr>
        <p:sp>
          <p:nvSpPr>
            <p:cNvPr id="15" name="Retângulo 14">
              <a:extLst>
                <a:ext uri="{FF2B5EF4-FFF2-40B4-BE49-F238E27FC236}">
                  <a16:creationId xmlns:a16="http://schemas.microsoft.com/office/drawing/2014/main" id="{6181E801-8D32-8297-F1CE-2EF97A37166F}"/>
                </a:ext>
              </a:extLst>
            </p:cNvPr>
            <p:cNvSpPr/>
            <p:nvPr/>
          </p:nvSpPr>
          <p:spPr>
            <a:xfrm>
              <a:off x="1025525" y="491178"/>
              <a:ext cx="10153650" cy="263447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CaixaDeTexto 15">
              <a:extLst>
                <a:ext uri="{FF2B5EF4-FFF2-40B4-BE49-F238E27FC236}">
                  <a16:creationId xmlns:a16="http://schemas.microsoft.com/office/drawing/2014/main" id="{61F9480B-C5C5-AA1B-7201-24EB4FE463F6}"/>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7" name="CaixaDeTexto 16">
              <a:extLst>
                <a:ext uri="{FF2B5EF4-FFF2-40B4-BE49-F238E27FC236}">
                  <a16:creationId xmlns:a16="http://schemas.microsoft.com/office/drawing/2014/main" id="{F05EDE4B-52F0-A8F0-5BBF-0F97492D284B}"/>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O processo permite uma melhor tratativa em relação à complexidade de obtenção de um determinado produto, pois na maioria das vezes é um trabalho multidisciplinar realizado por analistas, programadores, gerentes de projeto, gerentes de teste e outros.</a:t>
              </a:r>
              <a:endParaRPr lang="pt-BR" dirty="0">
                <a:solidFill>
                  <a:schemeClr val="bg1"/>
                </a:solidFill>
              </a:endParaRPr>
            </a:p>
          </p:txBody>
        </p:sp>
        <p:pic>
          <p:nvPicPr>
            <p:cNvPr id="18" name="Imagem 17">
              <a:extLst>
                <a:ext uri="{FF2B5EF4-FFF2-40B4-BE49-F238E27FC236}">
                  <a16:creationId xmlns:a16="http://schemas.microsoft.com/office/drawing/2014/main" id="{497822DD-4CF8-0C70-D514-0F293DF30434}"/>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19988830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do Processo</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01239A2B-EC49-7923-DCA3-711B826F8769}"/>
              </a:ext>
            </a:extLst>
          </p:cNvPr>
          <p:cNvSpPr txBox="1"/>
          <p:nvPr/>
        </p:nvSpPr>
        <p:spPr>
          <a:xfrm>
            <a:off x="1019175" y="1458062"/>
            <a:ext cx="10153650" cy="369332"/>
          </a:xfrm>
          <a:prstGeom prst="rect">
            <a:avLst/>
          </a:prstGeom>
          <a:noFill/>
        </p:spPr>
        <p:txBody>
          <a:bodyPr wrap="square" anchor="ctr">
            <a:spAutoFit/>
          </a:bodyPr>
          <a:lstStyle/>
          <a:p>
            <a:pPr algn="just"/>
            <a:r>
              <a:rPr lang="pt-BR" dirty="0">
                <a:solidFill>
                  <a:schemeClr val="bg2">
                    <a:lumMod val="25000"/>
                  </a:schemeClr>
                </a:solidFill>
                <a:effectLst/>
              </a:rPr>
              <a:t>Uma metodologia de processo genérica, segundo Pressman (2016), compreende cinco atividades:</a:t>
            </a:r>
          </a:p>
        </p:txBody>
      </p:sp>
      <p:sp>
        <p:nvSpPr>
          <p:cNvPr id="3" name="Retângulo: Cantos Arredondados 2">
            <a:extLst>
              <a:ext uri="{FF2B5EF4-FFF2-40B4-BE49-F238E27FC236}">
                <a16:creationId xmlns:a16="http://schemas.microsoft.com/office/drawing/2014/main" id="{3A1084FB-E3D3-84BB-4027-41553FE07224}"/>
              </a:ext>
            </a:extLst>
          </p:cNvPr>
          <p:cNvSpPr/>
          <p:nvPr/>
        </p:nvSpPr>
        <p:spPr>
          <a:xfrm>
            <a:off x="1139868" y="2701784"/>
            <a:ext cx="1788033" cy="232952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8F98E3C2-1506-0F16-A161-E99C0AC7F3BE}"/>
              </a:ext>
            </a:extLst>
          </p:cNvPr>
          <p:cNvSpPr txBox="1"/>
          <p:nvPr/>
        </p:nvSpPr>
        <p:spPr>
          <a:xfrm>
            <a:off x="1139868" y="2889914"/>
            <a:ext cx="1788034" cy="369332"/>
          </a:xfrm>
          <a:prstGeom prst="rect">
            <a:avLst/>
          </a:prstGeom>
          <a:noFill/>
        </p:spPr>
        <p:txBody>
          <a:bodyPr wrap="square">
            <a:spAutoFit/>
          </a:bodyPr>
          <a:lstStyle/>
          <a:p>
            <a:r>
              <a:rPr lang="pt-BR" b="1" dirty="0">
                <a:effectLst/>
              </a:rPr>
              <a:t>Comunicação</a:t>
            </a:r>
            <a:endParaRPr lang="pt-BR" b="1" dirty="0"/>
          </a:p>
        </p:txBody>
      </p:sp>
      <p:sp>
        <p:nvSpPr>
          <p:cNvPr id="5" name="CaixaDeTexto 4">
            <a:extLst>
              <a:ext uri="{FF2B5EF4-FFF2-40B4-BE49-F238E27FC236}">
                <a16:creationId xmlns:a16="http://schemas.microsoft.com/office/drawing/2014/main" id="{02EB1396-0937-2887-D30C-9AA099AA817F}"/>
              </a:ext>
            </a:extLst>
          </p:cNvPr>
          <p:cNvSpPr txBox="1"/>
          <p:nvPr/>
        </p:nvSpPr>
        <p:spPr>
          <a:xfrm>
            <a:off x="1229338" y="3363436"/>
            <a:ext cx="1698564" cy="1569660"/>
          </a:xfrm>
          <a:prstGeom prst="rect">
            <a:avLst/>
          </a:prstGeom>
          <a:noFill/>
        </p:spPr>
        <p:txBody>
          <a:bodyPr wrap="square">
            <a:spAutoFit/>
          </a:bodyPr>
          <a:lstStyle/>
          <a:p>
            <a:r>
              <a:rPr lang="pt-BR" sz="1600" dirty="0">
                <a:solidFill>
                  <a:schemeClr val="bg2">
                    <a:lumMod val="25000"/>
                  </a:schemeClr>
                </a:solidFill>
              </a:rPr>
              <a:t>Facilita a compreensão do problema, objetivos e requisitos do projeto.</a:t>
            </a:r>
          </a:p>
        </p:txBody>
      </p:sp>
      <p:sp>
        <p:nvSpPr>
          <p:cNvPr id="8" name="Retângulo: Cantos Arredondados 7">
            <a:extLst>
              <a:ext uri="{FF2B5EF4-FFF2-40B4-BE49-F238E27FC236}">
                <a16:creationId xmlns:a16="http://schemas.microsoft.com/office/drawing/2014/main" id="{F4B320FF-7879-C562-C3CE-8F83A8006DD0}"/>
              </a:ext>
            </a:extLst>
          </p:cNvPr>
          <p:cNvSpPr/>
          <p:nvPr/>
        </p:nvSpPr>
        <p:spPr>
          <a:xfrm>
            <a:off x="3102095" y="2699227"/>
            <a:ext cx="1788032" cy="233138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17B0A99-65EF-53C7-B87C-457164B7F66E}"/>
              </a:ext>
            </a:extLst>
          </p:cNvPr>
          <p:cNvSpPr txBox="1"/>
          <p:nvPr/>
        </p:nvSpPr>
        <p:spPr>
          <a:xfrm>
            <a:off x="3102094" y="2887358"/>
            <a:ext cx="1788034" cy="369332"/>
          </a:xfrm>
          <a:prstGeom prst="rect">
            <a:avLst/>
          </a:prstGeom>
          <a:noFill/>
        </p:spPr>
        <p:txBody>
          <a:bodyPr wrap="square">
            <a:spAutoFit/>
          </a:bodyPr>
          <a:lstStyle/>
          <a:p>
            <a:r>
              <a:rPr lang="pt-BR" b="1" dirty="0">
                <a:effectLst/>
              </a:rPr>
              <a:t>Planejamento</a:t>
            </a:r>
            <a:endParaRPr lang="pt-BR" b="1" dirty="0"/>
          </a:p>
        </p:txBody>
      </p:sp>
      <p:sp>
        <p:nvSpPr>
          <p:cNvPr id="11" name="CaixaDeTexto 10">
            <a:extLst>
              <a:ext uri="{FF2B5EF4-FFF2-40B4-BE49-F238E27FC236}">
                <a16:creationId xmlns:a16="http://schemas.microsoft.com/office/drawing/2014/main" id="{C060B2FE-58C2-0F88-C834-15BA3E94937E}"/>
              </a:ext>
            </a:extLst>
          </p:cNvPr>
          <p:cNvSpPr txBox="1"/>
          <p:nvPr/>
        </p:nvSpPr>
        <p:spPr>
          <a:xfrm>
            <a:off x="3185438" y="3368506"/>
            <a:ext cx="1704688" cy="830997"/>
          </a:xfrm>
          <a:prstGeom prst="rect">
            <a:avLst/>
          </a:prstGeom>
          <a:noFill/>
        </p:spPr>
        <p:txBody>
          <a:bodyPr wrap="square">
            <a:spAutoFit/>
          </a:bodyPr>
          <a:lstStyle/>
          <a:p>
            <a:r>
              <a:rPr lang="pt-BR" sz="1600" dirty="0">
                <a:solidFill>
                  <a:schemeClr val="bg2">
                    <a:lumMod val="25000"/>
                  </a:schemeClr>
                </a:solidFill>
                <a:effectLst/>
              </a:rPr>
              <a:t>Inclui o gerenciamento de projeto.</a:t>
            </a:r>
            <a:endParaRPr lang="pt-BR" sz="1600" dirty="0">
              <a:solidFill>
                <a:schemeClr val="bg2">
                  <a:lumMod val="25000"/>
                </a:schemeClr>
              </a:solidFill>
            </a:endParaRPr>
          </a:p>
        </p:txBody>
      </p:sp>
      <p:sp>
        <p:nvSpPr>
          <p:cNvPr id="12" name="Retângulo: Cantos Arredondados 11">
            <a:extLst>
              <a:ext uri="{FF2B5EF4-FFF2-40B4-BE49-F238E27FC236}">
                <a16:creationId xmlns:a16="http://schemas.microsoft.com/office/drawing/2014/main" id="{744D2ABC-C755-9A66-D75D-F33DDACB52B4}"/>
              </a:ext>
            </a:extLst>
          </p:cNvPr>
          <p:cNvSpPr/>
          <p:nvPr/>
        </p:nvSpPr>
        <p:spPr>
          <a:xfrm>
            <a:off x="5070334" y="2696671"/>
            <a:ext cx="1788033" cy="233323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C0295221-AFC8-E47F-9003-E217D7672311}"/>
              </a:ext>
            </a:extLst>
          </p:cNvPr>
          <p:cNvSpPr txBox="1"/>
          <p:nvPr/>
        </p:nvSpPr>
        <p:spPr>
          <a:xfrm>
            <a:off x="5070334" y="2884733"/>
            <a:ext cx="1788034" cy="369332"/>
          </a:xfrm>
          <a:prstGeom prst="rect">
            <a:avLst/>
          </a:prstGeom>
          <a:noFill/>
        </p:spPr>
        <p:txBody>
          <a:bodyPr wrap="square">
            <a:spAutoFit/>
          </a:bodyPr>
          <a:lstStyle/>
          <a:p>
            <a:r>
              <a:rPr lang="pt-BR" b="1" dirty="0">
                <a:effectLst/>
              </a:rPr>
              <a:t>Modelagem</a:t>
            </a:r>
            <a:endParaRPr lang="pt-BR" b="1" dirty="0"/>
          </a:p>
        </p:txBody>
      </p:sp>
      <p:sp>
        <p:nvSpPr>
          <p:cNvPr id="19" name="CaixaDeTexto 18">
            <a:extLst>
              <a:ext uri="{FF2B5EF4-FFF2-40B4-BE49-F238E27FC236}">
                <a16:creationId xmlns:a16="http://schemas.microsoft.com/office/drawing/2014/main" id="{1A4AE473-E2B3-513C-A704-F66D0F9578D4}"/>
              </a:ext>
            </a:extLst>
          </p:cNvPr>
          <p:cNvSpPr txBox="1"/>
          <p:nvPr/>
        </p:nvSpPr>
        <p:spPr>
          <a:xfrm>
            <a:off x="5200370" y="3345879"/>
            <a:ext cx="1611868" cy="1323439"/>
          </a:xfrm>
          <a:prstGeom prst="rect">
            <a:avLst/>
          </a:prstGeom>
          <a:noFill/>
        </p:spPr>
        <p:txBody>
          <a:bodyPr wrap="square">
            <a:spAutoFit/>
          </a:bodyPr>
          <a:lstStyle/>
          <a:p>
            <a:r>
              <a:rPr lang="pt-BR" sz="1600" dirty="0">
                <a:solidFill>
                  <a:schemeClr val="bg2">
                    <a:lumMod val="25000"/>
                  </a:schemeClr>
                </a:solidFill>
              </a:rPr>
              <a:t>Abrange a geração de modelos, tal como o modelo de casos de uso.</a:t>
            </a:r>
          </a:p>
        </p:txBody>
      </p:sp>
      <p:sp>
        <p:nvSpPr>
          <p:cNvPr id="20" name="Retângulo: Cantos Arredondados 19">
            <a:extLst>
              <a:ext uri="{FF2B5EF4-FFF2-40B4-BE49-F238E27FC236}">
                <a16:creationId xmlns:a16="http://schemas.microsoft.com/office/drawing/2014/main" id="{1EB149B3-EAA4-7964-C2C3-EF6AE0EAD1B4}"/>
              </a:ext>
            </a:extLst>
          </p:cNvPr>
          <p:cNvSpPr/>
          <p:nvPr/>
        </p:nvSpPr>
        <p:spPr>
          <a:xfrm>
            <a:off x="7032559" y="2696671"/>
            <a:ext cx="1788033" cy="233323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3D238B86-8B56-89E5-EC1D-45B54098BA96}"/>
              </a:ext>
            </a:extLst>
          </p:cNvPr>
          <p:cNvSpPr txBox="1"/>
          <p:nvPr/>
        </p:nvSpPr>
        <p:spPr>
          <a:xfrm>
            <a:off x="7032559" y="2884733"/>
            <a:ext cx="1788034" cy="369332"/>
          </a:xfrm>
          <a:prstGeom prst="rect">
            <a:avLst/>
          </a:prstGeom>
          <a:noFill/>
        </p:spPr>
        <p:txBody>
          <a:bodyPr wrap="square">
            <a:spAutoFit/>
          </a:bodyPr>
          <a:lstStyle/>
          <a:p>
            <a:r>
              <a:rPr lang="pt-BR" b="1" dirty="0">
                <a:effectLst/>
              </a:rPr>
              <a:t>Construção</a:t>
            </a:r>
            <a:endParaRPr lang="pt-BR" b="1" dirty="0"/>
          </a:p>
        </p:txBody>
      </p:sp>
      <p:sp>
        <p:nvSpPr>
          <p:cNvPr id="22" name="CaixaDeTexto 21">
            <a:extLst>
              <a:ext uri="{FF2B5EF4-FFF2-40B4-BE49-F238E27FC236}">
                <a16:creationId xmlns:a16="http://schemas.microsoft.com/office/drawing/2014/main" id="{51EAA913-5DE4-14E8-65EE-0DA4E20BEE33}"/>
              </a:ext>
            </a:extLst>
          </p:cNvPr>
          <p:cNvSpPr txBox="1"/>
          <p:nvPr/>
        </p:nvSpPr>
        <p:spPr>
          <a:xfrm>
            <a:off x="7156470" y="3360881"/>
            <a:ext cx="1664123" cy="1323439"/>
          </a:xfrm>
          <a:prstGeom prst="rect">
            <a:avLst/>
          </a:prstGeom>
          <a:noFill/>
        </p:spPr>
        <p:txBody>
          <a:bodyPr wrap="square">
            <a:spAutoFit/>
          </a:bodyPr>
          <a:lstStyle/>
          <a:p>
            <a:r>
              <a:rPr lang="pt-BR" sz="1600" dirty="0">
                <a:solidFill>
                  <a:schemeClr val="bg2">
                    <a:lumMod val="25000"/>
                  </a:schemeClr>
                </a:solidFill>
              </a:rPr>
              <a:t>Inclui, codificação e testes baseados em modelos gerados e no planejamento.</a:t>
            </a:r>
          </a:p>
        </p:txBody>
      </p:sp>
      <p:sp>
        <p:nvSpPr>
          <p:cNvPr id="23" name="Retângulo: Cantos Arredondados 22">
            <a:extLst>
              <a:ext uri="{FF2B5EF4-FFF2-40B4-BE49-F238E27FC236}">
                <a16:creationId xmlns:a16="http://schemas.microsoft.com/office/drawing/2014/main" id="{F4040D95-A38E-DBA4-850D-9C5BB86459DD}"/>
              </a:ext>
            </a:extLst>
          </p:cNvPr>
          <p:cNvSpPr/>
          <p:nvPr/>
        </p:nvSpPr>
        <p:spPr>
          <a:xfrm>
            <a:off x="8994783" y="2696671"/>
            <a:ext cx="1788033" cy="233323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6513DF1E-E506-A664-72A7-93AE8F953C7D}"/>
              </a:ext>
            </a:extLst>
          </p:cNvPr>
          <p:cNvSpPr txBox="1"/>
          <p:nvPr/>
        </p:nvSpPr>
        <p:spPr>
          <a:xfrm>
            <a:off x="8994783" y="2884733"/>
            <a:ext cx="1788034" cy="369332"/>
          </a:xfrm>
          <a:prstGeom prst="rect">
            <a:avLst/>
          </a:prstGeom>
          <a:noFill/>
        </p:spPr>
        <p:txBody>
          <a:bodyPr wrap="square">
            <a:spAutoFit/>
          </a:bodyPr>
          <a:lstStyle/>
          <a:p>
            <a:r>
              <a:rPr lang="pt-BR" b="1" dirty="0">
                <a:effectLst/>
              </a:rPr>
              <a:t>Entrega</a:t>
            </a:r>
            <a:endParaRPr lang="pt-BR" b="1" dirty="0"/>
          </a:p>
        </p:txBody>
      </p:sp>
      <p:sp>
        <p:nvSpPr>
          <p:cNvPr id="25" name="CaixaDeTexto 24">
            <a:extLst>
              <a:ext uri="{FF2B5EF4-FFF2-40B4-BE49-F238E27FC236}">
                <a16:creationId xmlns:a16="http://schemas.microsoft.com/office/drawing/2014/main" id="{E7F83697-5CDD-A760-7E2D-77C3C55A78B5}"/>
              </a:ext>
            </a:extLst>
          </p:cNvPr>
          <p:cNvSpPr txBox="1"/>
          <p:nvPr/>
        </p:nvSpPr>
        <p:spPr>
          <a:xfrm>
            <a:off x="9095797" y="3360881"/>
            <a:ext cx="1687020" cy="1323439"/>
          </a:xfrm>
          <a:prstGeom prst="rect">
            <a:avLst/>
          </a:prstGeom>
          <a:noFill/>
        </p:spPr>
        <p:txBody>
          <a:bodyPr wrap="square">
            <a:spAutoFit/>
          </a:bodyPr>
          <a:lstStyle/>
          <a:p>
            <a:r>
              <a:rPr lang="pt-BR" sz="1600" dirty="0">
                <a:solidFill>
                  <a:schemeClr val="bg2">
                    <a:lumMod val="25000"/>
                  </a:schemeClr>
                </a:solidFill>
              </a:rPr>
              <a:t>Disponibiliza o produto em produção de acordo com o planejado.</a:t>
            </a:r>
          </a:p>
        </p:txBody>
      </p:sp>
      <p:sp>
        <p:nvSpPr>
          <p:cNvPr id="26" name="Elipse 25">
            <a:extLst>
              <a:ext uri="{FF2B5EF4-FFF2-40B4-BE49-F238E27FC236}">
                <a16:creationId xmlns:a16="http://schemas.microsoft.com/office/drawing/2014/main" id="{06AA361C-DF04-F39A-46F8-C588A36558A5}"/>
              </a:ext>
            </a:extLst>
          </p:cNvPr>
          <p:cNvSpPr/>
          <p:nvPr/>
        </p:nvSpPr>
        <p:spPr>
          <a:xfrm>
            <a:off x="2813963" y="3764275"/>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1F273A30-9F6D-A012-6258-008DBADB4145}"/>
              </a:ext>
            </a:extLst>
          </p:cNvPr>
          <p:cNvSpPr/>
          <p:nvPr/>
        </p:nvSpPr>
        <p:spPr>
          <a:xfrm>
            <a:off x="2916357" y="3882786"/>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7FD8FF98-5DF1-695E-2C76-FFBA131B2CE8}"/>
              </a:ext>
            </a:extLst>
          </p:cNvPr>
          <p:cNvSpPr/>
          <p:nvPr/>
        </p:nvSpPr>
        <p:spPr>
          <a:xfrm>
            <a:off x="4813100" y="375820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A5A5B1CD-A681-8EA2-5923-FC545FEC7D80}"/>
              </a:ext>
            </a:extLst>
          </p:cNvPr>
          <p:cNvSpPr/>
          <p:nvPr/>
        </p:nvSpPr>
        <p:spPr>
          <a:xfrm>
            <a:off x="4915494" y="387671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Elipse 29">
            <a:extLst>
              <a:ext uri="{FF2B5EF4-FFF2-40B4-BE49-F238E27FC236}">
                <a16:creationId xmlns:a16="http://schemas.microsoft.com/office/drawing/2014/main" id="{E0F73FC0-4CD0-05B9-8511-9D10339DB673}"/>
              </a:ext>
            </a:extLst>
          </p:cNvPr>
          <p:cNvSpPr/>
          <p:nvPr/>
        </p:nvSpPr>
        <p:spPr>
          <a:xfrm>
            <a:off x="6784995" y="3754075"/>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eta: para a Direita 30">
            <a:extLst>
              <a:ext uri="{FF2B5EF4-FFF2-40B4-BE49-F238E27FC236}">
                <a16:creationId xmlns:a16="http://schemas.microsoft.com/office/drawing/2014/main" id="{130B7EE3-9A3F-F7A9-F29B-717370A3EAC4}"/>
              </a:ext>
            </a:extLst>
          </p:cNvPr>
          <p:cNvSpPr/>
          <p:nvPr/>
        </p:nvSpPr>
        <p:spPr>
          <a:xfrm>
            <a:off x="6887389" y="3872586"/>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34055727-021E-D491-1BB0-E3EEBBDF7469}"/>
              </a:ext>
            </a:extLst>
          </p:cNvPr>
          <p:cNvSpPr/>
          <p:nvPr/>
        </p:nvSpPr>
        <p:spPr>
          <a:xfrm>
            <a:off x="8724322" y="375186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ED532990-00CC-475D-1E99-D8994A192CCE}"/>
              </a:ext>
            </a:extLst>
          </p:cNvPr>
          <p:cNvSpPr/>
          <p:nvPr/>
        </p:nvSpPr>
        <p:spPr>
          <a:xfrm>
            <a:off x="8826716" y="387037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0896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do Processo</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01239A2B-EC49-7923-DCA3-711B826F8769}"/>
              </a:ext>
            </a:extLst>
          </p:cNvPr>
          <p:cNvSpPr txBox="1"/>
          <p:nvPr/>
        </p:nvSpPr>
        <p:spPr>
          <a:xfrm>
            <a:off x="1019175" y="1278982"/>
            <a:ext cx="10153650" cy="2031325"/>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Estruturar processos com mecanismos para detectar defeitos em artefatos e evitar propagação de erros.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Os testes podem ser aplicados a todas as tarefas do processo de desenvolvimento, chamados testes de verificação ou testes estáticos.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Os testes visam avaliar artefatos gerados ao longo do processo, como diagramas de classes ou de casos de uso.</a:t>
            </a:r>
          </a:p>
        </p:txBody>
      </p:sp>
      <p:grpSp>
        <p:nvGrpSpPr>
          <p:cNvPr id="3" name="Agrupar 2">
            <a:extLst>
              <a:ext uri="{FF2B5EF4-FFF2-40B4-BE49-F238E27FC236}">
                <a16:creationId xmlns:a16="http://schemas.microsoft.com/office/drawing/2014/main" id="{D954BB80-6845-DB6E-7B91-600920731873}"/>
              </a:ext>
            </a:extLst>
          </p:cNvPr>
          <p:cNvGrpSpPr/>
          <p:nvPr/>
        </p:nvGrpSpPr>
        <p:grpSpPr>
          <a:xfrm>
            <a:off x="1019175" y="3556660"/>
            <a:ext cx="10153650" cy="2606395"/>
            <a:chOff x="1025525" y="248637"/>
            <a:chExt cx="10153650" cy="2606395"/>
          </a:xfrm>
        </p:grpSpPr>
        <p:sp>
          <p:nvSpPr>
            <p:cNvPr id="4" name="Retângulo 3">
              <a:extLst>
                <a:ext uri="{FF2B5EF4-FFF2-40B4-BE49-F238E27FC236}">
                  <a16:creationId xmlns:a16="http://schemas.microsoft.com/office/drawing/2014/main" id="{EEBEFF62-4FC0-45DA-C2FB-31DECDC7C4B6}"/>
                </a:ext>
              </a:extLst>
            </p:cNvPr>
            <p:cNvSpPr/>
            <p:nvPr/>
          </p:nvSpPr>
          <p:spPr>
            <a:xfrm>
              <a:off x="1025525" y="491177"/>
              <a:ext cx="10153650" cy="23638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33448F20-D461-0741-FD10-25179E072BF3}"/>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8" name="CaixaDeTexto 7">
              <a:extLst>
                <a:ext uri="{FF2B5EF4-FFF2-40B4-BE49-F238E27FC236}">
                  <a16:creationId xmlns:a16="http://schemas.microsoft.com/office/drawing/2014/main" id="{79E259F6-712A-FB0A-3219-1E9208355B4B}"/>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A produção de software com qualidade exige o estabelecimento de um processo de desenvolvimento de software, pois não poderemos garantir a qualidade de algo que não existe.</a:t>
              </a:r>
              <a:endParaRPr lang="pt-BR" dirty="0">
                <a:solidFill>
                  <a:schemeClr val="bg1"/>
                </a:solidFill>
              </a:endParaRPr>
            </a:p>
          </p:txBody>
        </p:sp>
        <p:pic>
          <p:nvPicPr>
            <p:cNvPr id="9" name="Imagem 8">
              <a:extLst>
                <a:ext uri="{FF2B5EF4-FFF2-40B4-BE49-F238E27FC236}">
                  <a16:creationId xmlns:a16="http://schemas.microsoft.com/office/drawing/2014/main" id="{53598AE5-B617-D69D-BA60-7A0A9CF5AD2E}"/>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30733076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do Produto</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01239A2B-EC49-7923-DCA3-711B826F8769}"/>
              </a:ext>
            </a:extLst>
          </p:cNvPr>
          <p:cNvSpPr txBox="1"/>
          <p:nvPr/>
        </p:nvSpPr>
        <p:spPr>
          <a:xfrm>
            <a:off x="1019175" y="1441450"/>
            <a:ext cx="10153650" cy="923330"/>
          </a:xfrm>
          <a:prstGeom prst="rect">
            <a:avLst/>
          </a:prstGeom>
          <a:noFill/>
        </p:spPr>
        <p:txBody>
          <a:bodyPr wrap="square" anchor="ctr">
            <a:spAutoFit/>
          </a:bodyPr>
          <a:lstStyle/>
          <a:p>
            <a:pPr algn="just"/>
            <a:r>
              <a:rPr lang="pt-BR" dirty="0">
                <a:solidFill>
                  <a:schemeClr val="bg2">
                    <a:lumMod val="25000"/>
                  </a:schemeClr>
                </a:solidFill>
                <a:effectLst/>
              </a:rPr>
              <a:t>Pressman (2016) descreve os fatores de qualidade do produto software de McCall, sendo uma proposta de categorização dos fatores que afetam a qualidade de software. Esses fatores de qualidade de software focam em três etapas de um produto de software:</a:t>
            </a:r>
          </a:p>
        </p:txBody>
      </p:sp>
      <p:pic>
        <p:nvPicPr>
          <p:cNvPr id="41986" name="Picture 2">
            <a:extLst>
              <a:ext uri="{FF2B5EF4-FFF2-40B4-BE49-F238E27FC236}">
                <a16:creationId xmlns:a16="http://schemas.microsoft.com/office/drawing/2014/main" id="{C9D0C636-039D-525A-C9A1-4DA51651589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24300" y="2541391"/>
            <a:ext cx="4343400" cy="3286405"/>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CD720FDC-D461-C258-4830-1B239EB9C3FC}"/>
              </a:ext>
            </a:extLst>
          </p:cNvPr>
          <p:cNvSpPr txBox="1"/>
          <p:nvPr/>
        </p:nvSpPr>
        <p:spPr>
          <a:xfrm>
            <a:off x="3025797" y="6110885"/>
            <a:ext cx="6248579" cy="307777"/>
          </a:xfrm>
          <a:prstGeom prst="rect">
            <a:avLst/>
          </a:prstGeom>
          <a:noFill/>
        </p:spPr>
        <p:txBody>
          <a:bodyPr wrap="square" rtlCol="0">
            <a:spAutoFit/>
          </a:bodyPr>
          <a:lstStyle/>
          <a:p>
            <a:pPr algn="ctr"/>
            <a:r>
              <a:rPr lang="pt-BR" sz="1400" dirty="0"/>
              <a:t>Fatores de qualidade de software de McCall.</a:t>
            </a:r>
          </a:p>
        </p:txBody>
      </p:sp>
    </p:spTree>
    <p:extLst>
      <p:ext uri="{BB962C8B-B14F-4D97-AF65-F5344CB8AC3E}">
        <p14:creationId xmlns:p14="http://schemas.microsoft.com/office/powerpoint/2010/main" val="2588139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A41D3670-B8FD-3FE6-99EA-BB1015582A75}"/>
              </a:ext>
            </a:extLst>
          </p:cNvPr>
          <p:cNvSpPr/>
          <p:nvPr/>
        </p:nvSpPr>
        <p:spPr>
          <a:xfrm>
            <a:off x="4701640" y="3107162"/>
            <a:ext cx="2600027" cy="20744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do Produto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41450"/>
            <a:ext cx="10153650" cy="646331"/>
          </a:xfrm>
          <a:prstGeom prst="rect">
            <a:avLst/>
          </a:prstGeom>
          <a:noFill/>
        </p:spPr>
        <p:txBody>
          <a:bodyPr wrap="square" anchor="ctr">
            <a:spAutoFit/>
          </a:bodyPr>
          <a:lstStyle/>
          <a:p>
            <a:pPr algn="just"/>
            <a:r>
              <a:rPr lang="pt-BR" dirty="0">
                <a:solidFill>
                  <a:schemeClr val="bg2">
                    <a:lumMod val="25000"/>
                  </a:schemeClr>
                </a:solidFill>
                <a:effectLst/>
              </a:rPr>
              <a:t>A qualidade do produto pode ser garantida por meio de um sistemático plano de testes executado durante a etapa de codificação do processo de software, sendo esses testes denominados de testes de validação.</a:t>
            </a:r>
          </a:p>
        </p:txBody>
      </p:sp>
      <p:sp>
        <p:nvSpPr>
          <p:cNvPr id="3" name="Retângulo: Cantos Arredondados 2">
            <a:extLst>
              <a:ext uri="{FF2B5EF4-FFF2-40B4-BE49-F238E27FC236}">
                <a16:creationId xmlns:a16="http://schemas.microsoft.com/office/drawing/2014/main" id="{E29BC9AC-F1BB-D0A1-3D72-C45875FC92C7}"/>
              </a:ext>
            </a:extLst>
          </p:cNvPr>
          <p:cNvSpPr/>
          <p:nvPr/>
        </p:nvSpPr>
        <p:spPr>
          <a:xfrm>
            <a:off x="1909752" y="3107162"/>
            <a:ext cx="2600027" cy="20744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35391A49-F80E-5C26-DD4C-775CB9F0DA68}"/>
              </a:ext>
            </a:extLst>
          </p:cNvPr>
          <p:cNvSpPr txBox="1"/>
          <p:nvPr/>
        </p:nvSpPr>
        <p:spPr>
          <a:xfrm>
            <a:off x="2000112" y="3268372"/>
            <a:ext cx="2330943" cy="1477328"/>
          </a:xfrm>
          <a:prstGeom prst="rect">
            <a:avLst/>
          </a:prstGeom>
          <a:noFill/>
        </p:spPr>
        <p:txBody>
          <a:bodyPr wrap="square">
            <a:spAutoFit/>
          </a:bodyPr>
          <a:lstStyle/>
          <a:p>
            <a:pPr algn="ctr"/>
            <a:r>
              <a:rPr lang="pt-BR" b="1" dirty="0"/>
              <a:t>Inicia-se com a validação da estrutura interna e aderência aos requisitos da unidade de software.</a:t>
            </a:r>
          </a:p>
        </p:txBody>
      </p:sp>
      <p:sp>
        <p:nvSpPr>
          <p:cNvPr id="6" name="Elipse 5">
            <a:extLst>
              <a:ext uri="{FF2B5EF4-FFF2-40B4-BE49-F238E27FC236}">
                <a16:creationId xmlns:a16="http://schemas.microsoft.com/office/drawing/2014/main" id="{CF9017D9-CD69-C385-C371-A238CB7BACC3}"/>
              </a:ext>
            </a:extLst>
          </p:cNvPr>
          <p:cNvSpPr/>
          <p:nvPr/>
        </p:nvSpPr>
        <p:spPr>
          <a:xfrm>
            <a:off x="4410930" y="397553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a Direita 7">
            <a:extLst>
              <a:ext uri="{FF2B5EF4-FFF2-40B4-BE49-F238E27FC236}">
                <a16:creationId xmlns:a16="http://schemas.microsoft.com/office/drawing/2014/main" id="{C2D56192-E735-49F0-ED95-FFFBC12A6D97}"/>
              </a:ext>
            </a:extLst>
          </p:cNvPr>
          <p:cNvSpPr/>
          <p:nvPr/>
        </p:nvSpPr>
        <p:spPr>
          <a:xfrm>
            <a:off x="4513324" y="4094049"/>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40445A6E-B8A8-AB77-860D-BD0EFB063A07}"/>
              </a:ext>
            </a:extLst>
          </p:cNvPr>
          <p:cNvSpPr txBox="1"/>
          <p:nvPr/>
        </p:nvSpPr>
        <p:spPr>
          <a:xfrm>
            <a:off x="4792000" y="3268372"/>
            <a:ext cx="2408164" cy="1754326"/>
          </a:xfrm>
          <a:prstGeom prst="rect">
            <a:avLst/>
          </a:prstGeom>
          <a:noFill/>
        </p:spPr>
        <p:txBody>
          <a:bodyPr wrap="square">
            <a:spAutoFit/>
          </a:bodyPr>
          <a:lstStyle/>
          <a:p>
            <a:pPr algn="ctr"/>
            <a:r>
              <a:rPr lang="pt-BR" b="1" dirty="0"/>
              <a:t>Em seguida, valida-se a integração com unidades anteriores, com foco nas interfaces dos componentes de software.</a:t>
            </a:r>
          </a:p>
        </p:txBody>
      </p:sp>
      <p:sp>
        <p:nvSpPr>
          <p:cNvPr id="14" name="Retângulo: Cantos Arredondados 13">
            <a:extLst>
              <a:ext uri="{FF2B5EF4-FFF2-40B4-BE49-F238E27FC236}">
                <a16:creationId xmlns:a16="http://schemas.microsoft.com/office/drawing/2014/main" id="{0886CFCA-0174-CADD-D9CB-26971BD95712}"/>
              </a:ext>
            </a:extLst>
          </p:cNvPr>
          <p:cNvSpPr/>
          <p:nvPr/>
        </p:nvSpPr>
        <p:spPr>
          <a:xfrm>
            <a:off x="7487402" y="3112717"/>
            <a:ext cx="2600027" cy="207443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1844F30C-F92D-FF2C-F14B-80B95D3D5558}"/>
              </a:ext>
            </a:extLst>
          </p:cNvPr>
          <p:cNvSpPr txBox="1"/>
          <p:nvPr/>
        </p:nvSpPr>
        <p:spPr>
          <a:xfrm>
            <a:off x="7577762" y="3273927"/>
            <a:ext cx="2419307" cy="1477328"/>
          </a:xfrm>
          <a:prstGeom prst="rect">
            <a:avLst/>
          </a:prstGeom>
          <a:noFill/>
        </p:spPr>
        <p:txBody>
          <a:bodyPr wrap="square">
            <a:spAutoFit/>
          </a:bodyPr>
          <a:lstStyle/>
          <a:p>
            <a:pPr algn="ctr"/>
            <a:r>
              <a:rPr lang="pt-BR" b="1" dirty="0"/>
              <a:t>Por fim, realiza-se a validação funcional e não funcional do software, envolvendo os usuários.</a:t>
            </a:r>
          </a:p>
        </p:txBody>
      </p:sp>
      <p:sp>
        <p:nvSpPr>
          <p:cNvPr id="17" name="Elipse 16">
            <a:extLst>
              <a:ext uri="{FF2B5EF4-FFF2-40B4-BE49-F238E27FC236}">
                <a16:creationId xmlns:a16="http://schemas.microsoft.com/office/drawing/2014/main" id="{81E68C95-D5E4-4EE8-68AE-A47C4E5132F6}"/>
              </a:ext>
            </a:extLst>
          </p:cNvPr>
          <p:cNvSpPr/>
          <p:nvPr/>
        </p:nvSpPr>
        <p:spPr>
          <a:xfrm>
            <a:off x="7202816" y="397553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544569AF-E136-1D17-5ABA-5392B8F33F5F}"/>
              </a:ext>
            </a:extLst>
          </p:cNvPr>
          <p:cNvSpPr/>
          <p:nvPr/>
        </p:nvSpPr>
        <p:spPr>
          <a:xfrm>
            <a:off x="7305210" y="4094049"/>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648232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Custos de Qualidade</a:t>
            </a:r>
          </a:p>
        </p:txBody>
      </p:sp>
      <p:pic>
        <p:nvPicPr>
          <p:cNvPr id="46082" name="Picture 2">
            <a:extLst>
              <a:ext uri="{FF2B5EF4-FFF2-40B4-BE49-F238E27FC236}">
                <a16:creationId xmlns:a16="http://schemas.microsoft.com/office/drawing/2014/main" id="{A9A37536-F817-3A5B-CD77-6DAA8E2480F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84562" y="1343120"/>
            <a:ext cx="4422875" cy="417175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627DE7CE-D21C-1805-F559-A89F38FFF57C}"/>
              </a:ext>
            </a:extLst>
          </p:cNvPr>
          <p:cNvSpPr txBox="1"/>
          <p:nvPr/>
        </p:nvSpPr>
        <p:spPr>
          <a:xfrm>
            <a:off x="2971709" y="5888034"/>
            <a:ext cx="6248579" cy="307777"/>
          </a:xfrm>
          <a:prstGeom prst="rect">
            <a:avLst/>
          </a:prstGeom>
          <a:noFill/>
        </p:spPr>
        <p:txBody>
          <a:bodyPr wrap="square" rtlCol="0">
            <a:spAutoFit/>
          </a:bodyPr>
          <a:lstStyle/>
          <a:p>
            <a:pPr algn="ctr"/>
            <a:r>
              <a:rPr lang="pt-BR" sz="1400" dirty="0"/>
              <a:t>O custo da qualidade.</a:t>
            </a:r>
          </a:p>
        </p:txBody>
      </p:sp>
    </p:spTree>
    <p:extLst>
      <p:ext uri="{BB962C8B-B14F-4D97-AF65-F5344CB8AC3E}">
        <p14:creationId xmlns:p14="http://schemas.microsoft.com/office/powerpoint/2010/main" val="14498227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Garantia da Qualidade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86372"/>
            <a:ext cx="10153649" cy="2031325"/>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Sistema de Garantia da Qualidade de Software (SQA) é uma estrutura organizacional para garantir a qualidade de produtos e serviços de software.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Inclui procedimentos, responsabilidades, processos e recursos.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SQA envolve definição de padrões e a escolha de ferramentas e métodos para apoiar esses padrões no processo de desenvolvimento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 name="Agrupar 7">
            <a:extLst>
              <a:ext uri="{FF2B5EF4-FFF2-40B4-BE49-F238E27FC236}">
                <a16:creationId xmlns:a16="http://schemas.microsoft.com/office/drawing/2014/main" id="{7D13B1BD-E1ED-281C-01F2-8444DF799D9F}"/>
              </a:ext>
            </a:extLst>
          </p:cNvPr>
          <p:cNvGrpSpPr/>
          <p:nvPr/>
        </p:nvGrpSpPr>
        <p:grpSpPr>
          <a:xfrm>
            <a:off x="1019175" y="3556660"/>
            <a:ext cx="10153650" cy="2606395"/>
            <a:chOff x="1025525" y="248637"/>
            <a:chExt cx="10153650" cy="2606395"/>
          </a:xfrm>
        </p:grpSpPr>
        <p:sp>
          <p:nvSpPr>
            <p:cNvPr id="9" name="Retângulo 8">
              <a:extLst>
                <a:ext uri="{FF2B5EF4-FFF2-40B4-BE49-F238E27FC236}">
                  <a16:creationId xmlns:a16="http://schemas.microsoft.com/office/drawing/2014/main" id="{62B21127-A060-8226-AC81-EE55202041B6}"/>
                </a:ext>
              </a:extLst>
            </p:cNvPr>
            <p:cNvSpPr/>
            <p:nvPr/>
          </p:nvSpPr>
          <p:spPr>
            <a:xfrm>
              <a:off x="1025525" y="491177"/>
              <a:ext cx="10153650" cy="23638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CaixaDeTexto 10">
              <a:extLst>
                <a:ext uri="{FF2B5EF4-FFF2-40B4-BE49-F238E27FC236}">
                  <a16:creationId xmlns:a16="http://schemas.microsoft.com/office/drawing/2014/main" id="{335A808E-F5AC-6109-CCEB-E2888B2869E9}"/>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2" name="CaixaDeTexto 11">
              <a:extLst>
                <a:ext uri="{FF2B5EF4-FFF2-40B4-BE49-F238E27FC236}">
                  <a16:creationId xmlns:a16="http://schemas.microsoft.com/office/drawing/2014/main" id="{D7F77F11-D8B6-B933-17E7-582C86120B9D}"/>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A equipe de qualidade deve examinar o software sob o ponto de vista do cliente, assertiva alinhada com a máxima de que “A qualidade é conformidade aos requisitos”, ou seja, o software deve atender às necessidades do cliente.</a:t>
              </a:r>
              <a:endParaRPr lang="pt-BR" dirty="0">
                <a:solidFill>
                  <a:schemeClr val="bg1"/>
                </a:solidFill>
              </a:endParaRPr>
            </a:p>
          </p:txBody>
        </p:sp>
        <p:pic>
          <p:nvPicPr>
            <p:cNvPr id="13" name="Imagem 12">
              <a:extLst>
                <a:ext uri="{FF2B5EF4-FFF2-40B4-BE49-F238E27FC236}">
                  <a16:creationId xmlns:a16="http://schemas.microsoft.com/office/drawing/2014/main" id="{4AB3D870-5BE5-53E9-2821-CCBE2B5E7EF8}"/>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4175043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Garantia da Qualidade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34206" y="1696560"/>
            <a:ext cx="10153649" cy="646331"/>
          </a:xfrm>
          <a:prstGeom prst="rect">
            <a:avLst/>
          </a:prstGeom>
          <a:noFill/>
        </p:spPr>
        <p:txBody>
          <a:bodyPr wrap="square" anchor="ctr">
            <a:spAutoFit/>
          </a:bodyPr>
          <a:lstStyle/>
          <a:p>
            <a:pPr algn="just"/>
            <a:r>
              <a:rPr lang="pt-BR" dirty="0">
                <a:solidFill>
                  <a:schemeClr val="bg2">
                    <a:lumMod val="25000"/>
                  </a:schemeClr>
                </a:solidFill>
                <a:effectLst/>
              </a:rPr>
              <a:t>A garantia da qualidade de software é composta pelas atividades que se concentram na gestão da qualidade de software. </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Cantos Arredondados 2">
            <a:extLst>
              <a:ext uri="{FF2B5EF4-FFF2-40B4-BE49-F238E27FC236}">
                <a16:creationId xmlns:a16="http://schemas.microsoft.com/office/drawing/2014/main" id="{344A22C1-703C-8ADC-92F2-3EB7A2C70DE2}"/>
              </a:ext>
            </a:extLst>
          </p:cNvPr>
          <p:cNvSpPr/>
          <p:nvPr/>
        </p:nvSpPr>
        <p:spPr>
          <a:xfrm>
            <a:off x="555683" y="3021973"/>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0F5F7E4C-14A9-FF98-0CD1-EFE0ADFE42B6}"/>
              </a:ext>
            </a:extLst>
          </p:cNvPr>
          <p:cNvSpPr txBox="1"/>
          <p:nvPr/>
        </p:nvSpPr>
        <p:spPr>
          <a:xfrm>
            <a:off x="555683" y="3244334"/>
            <a:ext cx="2108073" cy="369332"/>
          </a:xfrm>
          <a:prstGeom prst="rect">
            <a:avLst/>
          </a:prstGeom>
          <a:noFill/>
        </p:spPr>
        <p:txBody>
          <a:bodyPr wrap="square">
            <a:spAutoFit/>
          </a:bodyPr>
          <a:lstStyle/>
          <a:p>
            <a:pPr algn="ctr"/>
            <a:r>
              <a:rPr lang="pt-BR" b="1" dirty="0"/>
              <a:t>Padrões</a:t>
            </a:r>
          </a:p>
        </p:txBody>
      </p:sp>
      <p:sp>
        <p:nvSpPr>
          <p:cNvPr id="5" name="Retângulo: Cantos Arredondados 4">
            <a:extLst>
              <a:ext uri="{FF2B5EF4-FFF2-40B4-BE49-F238E27FC236}">
                <a16:creationId xmlns:a16="http://schemas.microsoft.com/office/drawing/2014/main" id="{187003BA-5A21-ADD6-DEBA-F40A9D294038}"/>
              </a:ext>
            </a:extLst>
          </p:cNvPr>
          <p:cNvSpPr/>
          <p:nvPr/>
        </p:nvSpPr>
        <p:spPr>
          <a:xfrm>
            <a:off x="2756339" y="3021973"/>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A586982-2D80-8A93-0E71-F9F075F27E44}"/>
              </a:ext>
            </a:extLst>
          </p:cNvPr>
          <p:cNvSpPr txBox="1"/>
          <p:nvPr/>
        </p:nvSpPr>
        <p:spPr>
          <a:xfrm>
            <a:off x="2756339" y="3127433"/>
            <a:ext cx="2108073" cy="646331"/>
          </a:xfrm>
          <a:prstGeom prst="rect">
            <a:avLst/>
          </a:prstGeom>
          <a:noFill/>
        </p:spPr>
        <p:txBody>
          <a:bodyPr wrap="square">
            <a:spAutoFit/>
          </a:bodyPr>
          <a:lstStyle/>
          <a:p>
            <a:pPr algn="ctr"/>
            <a:r>
              <a:rPr lang="pt-BR" b="1" dirty="0"/>
              <a:t>Revisões e Auditorias</a:t>
            </a:r>
          </a:p>
        </p:txBody>
      </p:sp>
      <p:sp>
        <p:nvSpPr>
          <p:cNvPr id="15" name="Retângulo: Cantos Arredondados 14">
            <a:extLst>
              <a:ext uri="{FF2B5EF4-FFF2-40B4-BE49-F238E27FC236}">
                <a16:creationId xmlns:a16="http://schemas.microsoft.com/office/drawing/2014/main" id="{117D1265-F96B-D99D-82D6-32CC91F64403}"/>
              </a:ext>
            </a:extLst>
          </p:cNvPr>
          <p:cNvSpPr/>
          <p:nvPr/>
        </p:nvSpPr>
        <p:spPr>
          <a:xfrm>
            <a:off x="4956995" y="3021973"/>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E39095CC-7FDC-6366-906C-390C14866146}"/>
              </a:ext>
            </a:extLst>
          </p:cNvPr>
          <p:cNvSpPr txBox="1"/>
          <p:nvPr/>
        </p:nvSpPr>
        <p:spPr>
          <a:xfrm>
            <a:off x="4956995" y="3247690"/>
            <a:ext cx="2108073" cy="369332"/>
          </a:xfrm>
          <a:prstGeom prst="rect">
            <a:avLst/>
          </a:prstGeom>
          <a:noFill/>
        </p:spPr>
        <p:txBody>
          <a:bodyPr wrap="square">
            <a:spAutoFit/>
          </a:bodyPr>
          <a:lstStyle/>
          <a:p>
            <a:pPr algn="ctr"/>
            <a:r>
              <a:rPr lang="pt-BR" b="1" dirty="0"/>
              <a:t>Testes</a:t>
            </a:r>
          </a:p>
        </p:txBody>
      </p:sp>
      <p:sp>
        <p:nvSpPr>
          <p:cNvPr id="17" name="Retângulo: Cantos Arredondados 16">
            <a:extLst>
              <a:ext uri="{FF2B5EF4-FFF2-40B4-BE49-F238E27FC236}">
                <a16:creationId xmlns:a16="http://schemas.microsoft.com/office/drawing/2014/main" id="{3BD5107F-1008-5444-88D3-FCB9C50B35A4}"/>
              </a:ext>
            </a:extLst>
          </p:cNvPr>
          <p:cNvSpPr/>
          <p:nvPr/>
        </p:nvSpPr>
        <p:spPr>
          <a:xfrm>
            <a:off x="7157651" y="3016000"/>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B82D2A90-580D-B99F-A48C-3E6DC2D1955C}"/>
              </a:ext>
            </a:extLst>
          </p:cNvPr>
          <p:cNvSpPr txBox="1"/>
          <p:nvPr/>
        </p:nvSpPr>
        <p:spPr>
          <a:xfrm>
            <a:off x="7157651" y="3121460"/>
            <a:ext cx="2108073" cy="646331"/>
          </a:xfrm>
          <a:prstGeom prst="rect">
            <a:avLst/>
          </a:prstGeom>
          <a:noFill/>
        </p:spPr>
        <p:txBody>
          <a:bodyPr wrap="square">
            <a:spAutoFit/>
          </a:bodyPr>
          <a:lstStyle/>
          <a:p>
            <a:pPr algn="ctr"/>
            <a:r>
              <a:rPr lang="pt-BR" b="1" dirty="0"/>
              <a:t>Coleta e Análise de Erros/Defeitos</a:t>
            </a:r>
          </a:p>
        </p:txBody>
      </p:sp>
      <p:sp>
        <p:nvSpPr>
          <p:cNvPr id="19" name="Retângulo: Cantos Arredondados 18">
            <a:extLst>
              <a:ext uri="{FF2B5EF4-FFF2-40B4-BE49-F238E27FC236}">
                <a16:creationId xmlns:a16="http://schemas.microsoft.com/office/drawing/2014/main" id="{2A241B23-2308-7CD5-2B63-F908AA6739F6}"/>
              </a:ext>
            </a:extLst>
          </p:cNvPr>
          <p:cNvSpPr/>
          <p:nvPr/>
        </p:nvSpPr>
        <p:spPr>
          <a:xfrm>
            <a:off x="9358307" y="3016000"/>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8BD63829-50CC-5DC2-4A2A-DD812BDD74D7}"/>
              </a:ext>
            </a:extLst>
          </p:cNvPr>
          <p:cNvSpPr txBox="1"/>
          <p:nvPr/>
        </p:nvSpPr>
        <p:spPr>
          <a:xfrm>
            <a:off x="9358307" y="3121460"/>
            <a:ext cx="2108073" cy="646331"/>
          </a:xfrm>
          <a:prstGeom prst="rect">
            <a:avLst/>
          </a:prstGeom>
          <a:noFill/>
        </p:spPr>
        <p:txBody>
          <a:bodyPr wrap="square">
            <a:spAutoFit/>
          </a:bodyPr>
          <a:lstStyle/>
          <a:p>
            <a:pPr algn="ctr"/>
            <a:r>
              <a:rPr lang="pt-BR" b="1" dirty="0"/>
              <a:t>Gerenciamento de Mudanças</a:t>
            </a:r>
          </a:p>
        </p:txBody>
      </p:sp>
      <p:sp>
        <p:nvSpPr>
          <p:cNvPr id="21" name="Retângulo: Cantos Arredondados 20">
            <a:extLst>
              <a:ext uri="{FF2B5EF4-FFF2-40B4-BE49-F238E27FC236}">
                <a16:creationId xmlns:a16="http://schemas.microsoft.com/office/drawing/2014/main" id="{69BDB007-2413-1EFF-E8C0-C73E0C463715}"/>
              </a:ext>
            </a:extLst>
          </p:cNvPr>
          <p:cNvSpPr/>
          <p:nvPr/>
        </p:nvSpPr>
        <p:spPr>
          <a:xfrm>
            <a:off x="555683" y="4341595"/>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5F725599-5425-E6BA-FB41-DB3C4C9A2234}"/>
              </a:ext>
            </a:extLst>
          </p:cNvPr>
          <p:cNvSpPr txBox="1"/>
          <p:nvPr/>
        </p:nvSpPr>
        <p:spPr>
          <a:xfrm>
            <a:off x="555683" y="4584508"/>
            <a:ext cx="2108073" cy="369332"/>
          </a:xfrm>
          <a:prstGeom prst="rect">
            <a:avLst/>
          </a:prstGeom>
          <a:noFill/>
        </p:spPr>
        <p:txBody>
          <a:bodyPr wrap="square">
            <a:spAutoFit/>
          </a:bodyPr>
          <a:lstStyle/>
          <a:p>
            <a:pPr algn="ctr"/>
            <a:r>
              <a:rPr lang="pt-BR" b="1" dirty="0"/>
              <a:t>Educação</a:t>
            </a:r>
          </a:p>
        </p:txBody>
      </p:sp>
      <p:sp>
        <p:nvSpPr>
          <p:cNvPr id="23" name="Retângulo: Cantos Arredondados 22">
            <a:extLst>
              <a:ext uri="{FF2B5EF4-FFF2-40B4-BE49-F238E27FC236}">
                <a16:creationId xmlns:a16="http://schemas.microsoft.com/office/drawing/2014/main" id="{C9563F56-7609-645B-A397-2825C83C4C57}"/>
              </a:ext>
            </a:extLst>
          </p:cNvPr>
          <p:cNvSpPr/>
          <p:nvPr/>
        </p:nvSpPr>
        <p:spPr>
          <a:xfrm>
            <a:off x="2756339" y="4341595"/>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65BEB65A-02B7-490A-406B-BF4B0BACD969}"/>
              </a:ext>
            </a:extLst>
          </p:cNvPr>
          <p:cNvSpPr txBox="1"/>
          <p:nvPr/>
        </p:nvSpPr>
        <p:spPr>
          <a:xfrm>
            <a:off x="2756339" y="4447055"/>
            <a:ext cx="2108073" cy="646331"/>
          </a:xfrm>
          <a:prstGeom prst="rect">
            <a:avLst/>
          </a:prstGeom>
          <a:noFill/>
        </p:spPr>
        <p:txBody>
          <a:bodyPr wrap="square">
            <a:spAutoFit/>
          </a:bodyPr>
          <a:lstStyle/>
          <a:p>
            <a:pPr algn="ctr"/>
            <a:r>
              <a:rPr lang="pt-BR" b="1" dirty="0"/>
              <a:t>Gerencia dos Fornecedores</a:t>
            </a:r>
          </a:p>
        </p:txBody>
      </p:sp>
      <p:sp>
        <p:nvSpPr>
          <p:cNvPr id="25" name="Retângulo: Cantos Arredondados 24">
            <a:extLst>
              <a:ext uri="{FF2B5EF4-FFF2-40B4-BE49-F238E27FC236}">
                <a16:creationId xmlns:a16="http://schemas.microsoft.com/office/drawing/2014/main" id="{A4242F0E-2DBE-6234-81A2-F9FF79EDB84E}"/>
              </a:ext>
            </a:extLst>
          </p:cNvPr>
          <p:cNvSpPr/>
          <p:nvPr/>
        </p:nvSpPr>
        <p:spPr>
          <a:xfrm>
            <a:off x="4956995" y="4341595"/>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43F5684E-1282-26AD-D83E-041A65656365}"/>
              </a:ext>
            </a:extLst>
          </p:cNvPr>
          <p:cNvSpPr txBox="1"/>
          <p:nvPr/>
        </p:nvSpPr>
        <p:spPr>
          <a:xfrm>
            <a:off x="4956995" y="4447055"/>
            <a:ext cx="2108073" cy="646331"/>
          </a:xfrm>
          <a:prstGeom prst="rect">
            <a:avLst/>
          </a:prstGeom>
          <a:noFill/>
        </p:spPr>
        <p:txBody>
          <a:bodyPr wrap="square">
            <a:spAutoFit/>
          </a:bodyPr>
          <a:lstStyle/>
          <a:p>
            <a:pPr algn="ctr"/>
            <a:r>
              <a:rPr lang="pt-BR" b="1" dirty="0"/>
              <a:t>Administração Segura</a:t>
            </a:r>
          </a:p>
        </p:txBody>
      </p:sp>
      <p:sp>
        <p:nvSpPr>
          <p:cNvPr id="27" name="Retângulo: Cantos Arredondados 26">
            <a:extLst>
              <a:ext uri="{FF2B5EF4-FFF2-40B4-BE49-F238E27FC236}">
                <a16:creationId xmlns:a16="http://schemas.microsoft.com/office/drawing/2014/main" id="{C93C9936-208E-9A59-0798-D727B6328297}"/>
              </a:ext>
            </a:extLst>
          </p:cNvPr>
          <p:cNvSpPr/>
          <p:nvPr/>
        </p:nvSpPr>
        <p:spPr>
          <a:xfrm>
            <a:off x="7157651" y="4335622"/>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78339A6D-25D9-B756-456E-15DA13A03649}"/>
              </a:ext>
            </a:extLst>
          </p:cNvPr>
          <p:cNvSpPr txBox="1"/>
          <p:nvPr/>
        </p:nvSpPr>
        <p:spPr>
          <a:xfrm>
            <a:off x="7157651" y="4584508"/>
            <a:ext cx="2108073" cy="369332"/>
          </a:xfrm>
          <a:prstGeom prst="rect">
            <a:avLst/>
          </a:prstGeom>
          <a:noFill/>
        </p:spPr>
        <p:txBody>
          <a:bodyPr wrap="square">
            <a:spAutoFit/>
          </a:bodyPr>
          <a:lstStyle/>
          <a:p>
            <a:pPr algn="ctr"/>
            <a:r>
              <a:rPr lang="pt-BR" b="1" dirty="0"/>
              <a:t>Proteção</a:t>
            </a:r>
          </a:p>
        </p:txBody>
      </p:sp>
      <p:sp>
        <p:nvSpPr>
          <p:cNvPr id="29" name="Retângulo: Cantos Arredondados 28">
            <a:extLst>
              <a:ext uri="{FF2B5EF4-FFF2-40B4-BE49-F238E27FC236}">
                <a16:creationId xmlns:a16="http://schemas.microsoft.com/office/drawing/2014/main" id="{9AC19921-4852-9BC5-FEEB-3D5B73CAB6F8}"/>
              </a:ext>
            </a:extLst>
          </p:cNvPr>
          <p:cNvSpPr/>
          <p:nvPr/>
        </p:nvSpPr>
        <p:spPr>
          <a:xfrm>
            <a:off x="9358307" y="4335622"/>
            <a:ext cx="2108073"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1C20E6B-AABD-5375-C5E6-675C8748207F}"/>
              </a:ext>
            </a:extLst>
          </p:cNvPr>
          <p:cNvSpPr txBox="1"/>
          <p:nvPr/>
        </p:nvSpPr>
        <p:spPr>
          <a:xfrm>
            <a:off x="9358307" y="4441082"/>
            <a:ext cx="2108073" cy="646331"/>
          </a:xfrm>
          <a:prstGeom prst="rect">
            <a:avLst/>
          </a:prstGeom>
          <a:noFill/>
        </p:spPr>
        <p:txBody>
          <a:bodyPr wrap="square">
            <a:spAutoFit/>
          </a:bodyPr>
          <a:lstStyle/>
          <a:p>
            <a:pPr algn="ctr"/>
            <a:r>
              <a:rPr lang="pt-BR" b="1" dirty="0"/>
              <a:t>Administração de Riscos</a:t>
            </a:r>
          </a:p>
        </p:txBody>
      </p:sp>
    </p:spTree>
    <p:extLst>
      <p:ext uri="{BB962C8B-B14F-4D97-AF65-F5344CB8AC3E}">
        <p14:creationId xmlns:p14="http://schemas.microsoft.com/office/powerpoint/2010/main" val="18052258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Padrões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2" y="43148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48" y="43148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01239A2B-EC49-7923-DCA3-711B826F8769}"/>
              </a:ext>
            </a:extLst>
          </p:cNvPr>
          <p:cNvSpPr txBox="1"/>
          <p:nvPr/>
        </p:nvSpPr>
        <p:spPr>
          <a:xfrm>
            <a:off x="980390" y="1753994"/>
            <a:ext cx="10153650" cy="369332"/>
          </a:xfrm>
          <a:prstGeom prst="rect">
            <a:avLst/>
          </a:prstGeom>
          <a:noFill/>
        </p:spPr>
        <p:txBody>
          <a:bodyPr wrap="square" anchor="ctr">
            <a:spAutoFit/>
          </a:bodyPr>
          <a:lstStyle/>
          <a:p>
            <a:pPr algn="just"/>
            <a:r>
              <a:rPr lang="pt-BR" dirty="0">
                <a:solidFill>
                  <a:schemeClr val="bg2">
                    <a:lumMod val="25000"/>
                  </a:schemeClr>
                </a:solidFill>
                <a:effectLst/>
              </a:rPr>
              <a:t>Podemos destacar alguns aspectos relacionados aos padrões de software:</a:t>
            </a:r>
          </a:p>
        </p:txBody>
      </p:sp>
      <p:sp>
        <p:nvSpPr>
          <p:cNvPr id="4" name="Retângulo: Cantos Arredondados 3">
            <a:extLst>
              <a:ext uri="{FF2B5EF4-FFF2-40B4-BE49-F238E27FC236}">
                <a16:creationId xmlns:a16="http://schemas.microsoft.com/office/drawing/2014/main" id="{00775A94-ADB3-242B-3458-C83AD6C9B6F6}"/>
              </a:ext>
            </a:extLst>
          </p:cNvPr>
          <p:cNvSpPr/>
          <p:nvPr/>
        </p:nvSpPr>
        <p:spPr>
          <a:xfrm>
            <a:off x="1019171" y="2805204"/>
            <a:ext cx="4724400" cy="24784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778295D-5936-749B-D04B-6FE1E482CC3D}"/>
              </a:ext>
            </a:extLst>
          </p:cNvPr>
          <p:cNvSpPr txBox="1"/>
          <p:nvPr/>
        </p:nvSpPr>
        <p:spPr>
          <a:xfrm>
            <a:off x="1228316" y="3042536"/>
            <a:ext cx="4091231" cy="369332"/>
          </a:xfrm>
          <a:prstGeom prst="rect">
            <a:avLst/>
          </a:prstGeom>
          <a:noFill/>
        </p:spPr>
        <p:txBody>
          <a:bodyPr wrap="square">
            <a:spAutoFit/>
          </a:bodyPr>
          <a:lstStyle/>
          <a:p>
            <a:r>
              <a:rPr lang="pt-BR" b="1" dirty="0">
                <a:effectLst/>
              </a:rPr>
              <a:t>Padrões de Produto</a:t>
            </a:r>
            <a:endParaRPr lang="pt-BR" b="1" dirty="0"/>
          </a:p>
        </p:txBody>
      </p:sp>
      <p:sp>
        <p:nvSpPr>
          <p:cNvPr id="8" name="CaixaDeTexto 7">
            <a:extLst>
              <a:ext uri="{FF2B5EF4-FFF2-40B4-BE49-F238E27FC236}">
                <a16:creationId xmlns:a16="http://schemas.microsoft.com/office/drawing/2014/main" id="{9BE6E14C-25B2-20C7-7F8F-4277FCB09282}"/>
              </a:ext>
            </a:extLst>
          </p:cNvPr>
          <p:cNvSpPr txBox="1"/>
          <p:nvPr/>
        </p:nvSpPr>
        <p:spPr>
          <a:xfrm>
            <a:off x="1228314" y="3443942"/>
            <a:ext cx="4305709" cy="1569660"/>
          </a:xfrm>
          <a:prstGeom prst="rect">
            <a:avLst/>
          </a:prstGeom>
          <a:noFill/>
        </p:spPr>
        <p:txBody>
          <a:bodyPr wrap="square">
            <a:spAutoFit/>
          </a:bodyPr>
          <a:lstStyle/>
          <a:p>
            <a:r>
              <a:rPr lang="pt-BR" sz="1600" dirty="0">
                <a:solidFill>
                  <a:schemeClr val="bg2">
                    <a:lumMod val="25000"/>
                  </a:schemeClr>
                </a:solidFill>
                <a:effectLst/>
              </a:rPr>
              <a:t>Inclui padrões de documentação, tal como um cabeçalho de comentário padronizado para uma definição de uma classe que permitirá instanciar objetos, e padrões de codificação, que definem como uma linguagem de programação deve ser usada.</a:t>
            </a:r>
            <a:endParaRPr lang="pt-BR" sz="1600" dirty="0">
              <a:solidFill>
                <a:schemeClr val="bg2">
                  <a:lumMod val="25000"/>
                </a:schemeClr>
              </a:solidFill>
            </a:endParaRPr>
          </a:p>
        </p:txBody>
      </p:sp>
      <p:sp>
        <p:nvSpPr>
          <p:cNvPr id="9" name="Retângulo: Cantos Arredondados 8">
            <a:extLst>
              <a:ext uri="{FF2B5EF4-FFF2-40B4-BE49-F238E27FC236}">
                <a16:creationId xmlns:a16="http://schemas.microsoft.com/office/drawing/2014/main" id="{C5FEC5F6-EA5F-CE43-FDA7-0EDD74747FB7}"/>
              </a:ext>
            </a:extLst>
          </p:cNvPr>
          <p:cNvSpPr/>
          <p:nvPr/>
        </p:nvSpPr>
        <p:spPr>
          <a:xfrm>
            <a:off x="6448425" y="2805203"/>
            <a:ext cx="4724400" cy="247845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2D1DDCC4-6696-1F13-6943-1B32F5BA8DCD}"/>
              </a:ext>
            </a:extLst>
          </p:cNvPr>
          <p:cNvSpPr txBox="1"/>
          <p:nvPr/>
        </p:nvSpPr>
        <p:spPr>
          <a:xfrm>
            <a:off x="6657570" y="3042536"/>
            <a:ext cx="4091231" cy="369332"/>
          </a:xfrm>
          <a:prstGeom prst="rect">
            <a:avLst/>
          </a:prstGeom>
          <a:noFill/>
        </p:spPr>
        <p:txBody>
          <a:bodyPr wrap="square">
            <a:spAutoFit/>
          </a:bodyPr>
          <a:lstStyle/>
          <a:p>
            <a:r>
              <a:rPr lang="pt-BR" b="1" dirty="0">
                <a:effectLst/>
              </a:rPr>
              <a:t>Padrões de Processo</a:t>
            </a:r>
            <a:endParaRPr lang="pt-BR" b="1" dirty="0"/>
          </a:p>
        </p:txBody>
      </p:sp>
      <p:sp>
        <p:nvSpPr>
          <p:cNvPr id="12" name="CaixaDeTexto 11">
            <a:extLst>
              <a:ext uri="{FF2B5EF4-FFF2-40B4-BE49-F238E27FC236}">
                <a16:creationId xmlns:a16="http://schemas.microsoft.com/office/drawing/2014/main" id="{AEFC6E93-3AA9-9787-081F-C59AF7CD4CD0}"/>
              </a:ext>
            </a:extLst>
          </p:cNvPr>
          <p:cNvSpPr txBox="1"/>
          <p:nvPr/>
        </p:nvSpPr>
        <p:spPr>
          <a:xfrm>
            <a:off x="6657568" y="3443942"/>
            <a:ext cx="4306114" cy="1323439"/>
          </a:xfrm>
          <a:prstGeom prst="rect">
            <a:avLst/>
          </a:prstGeom>
          <a:noFill/>
        </p:spPr>
        <p:txBody>
          <a:bodyPr wrap="square">
            <a:spAutoFit/>
          </a:bodyPr>
          <a:lstStyle/>
          <a:p>
            <a:r>
              <a:rPr lang="pt-BR" sz="1600" dirty="0">
                <a:solidFill>
                  <a:schemeClr val="bg2">
                    <a:lumMod val="25000"/>
                  </a:schemeClr>
                </a:solidFill>
                <a:effectLst/>
              </a:rPr>
              <a:t>Definem os processos que devem ser seguidos durante o desenvolvimento de software, tal como o processo da engenharia de requisitos, e uma descrição dos documentos que devem ser escritos ao longo desses processos.</a:t>
            </a:r>
          </a:p>
        </p:txBody>
      </p:sp>
    </p:spTree>
    <p:extLst>
      <p:ext uri="{BB962C8B-B14F-4D97-AF65-F5344CB8AC3E}">
        <p14:creationId xmlns:p14="http://schemas.microsoft.com/office/powerpoint/2010/main" val="3085024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Fluxo de Processo</a:t>
            </a:r>
          </a:p>
        </p:txBody>
      </p:sp>
      <p:sp>
        <p:nvSpPr>
          <p:cNvPr id="20" name="Retângulo: Cantos Arredondados 19">
            <a:extLst>
              <a:ext uri="{FF2B5EF4-FFF2-40B4-BE49-F238E27FC236}">
                <a16:creationId xmlns:a16="http://schemas.microsoft.com/office/drawing/2014/main" id="{954ADD31-2B0E-5784-637F-37400EF5745B}"/>
              </a:ext>
            </a:extLst>
          </p:cNvPr>
          <p:cNvSpPr/>
          <p:nvPr/>
        </p:nvSpPr>
        <p:spPr>
          <a:xfrm>
            <a:off x="1637673" y="3066733"/>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2A35965-1133-A8C5-8B5A-5196ACC6D787}"/>
              </a:ext>
            </a:extLst>
          </p:cNvPr>
          <p:cNvSpPr txBox="1"/>
          <p:nvPr/>
        </p:nvSpPr>
        <p:spPr>
          <a:xfrm>
            <a:off x="1637673" y="3205972"/>
            <a:ext cx="2632210" cy="646331"/>
          </a:xfrm>
          <a:prstGeom prst="rect">
            <a:avLst/>
          </a:prstGeom>
          <a:noFill/>
        </p:spPr>
        <p:txBody>
          <a:bodyPr wrap="square">
            <a:spAutoFit/>
          </a:bodyPr>
          <a:lstStyle/>
          <a:p>
            <a:pPr algn="ctr"/>
            <a:r>
              <a:rPr lang="pt-BR" b="1" dirty="0"/>
              <a:t>Fluxo de Processo </a:t>
            </a:r>
          </a:p>
          <a:p>
            <a:pPr algn="ctr"/>
            <a:r>
              <a:rPr lang="pt-BR" b="1" dirty="0"/>
              <a:t>Linear</a:t>
            </a:r>
          </a:p>
        </p:txBody>
      </p:sp>
      <p:sp>
        <p:nvSpPr>
          <p:cNvPr id="26" name="Espaço Reservado para Texto 7">
            <a:extLst>
              <a:ext uri="{FF2B5EF4-FFF2-40B4-BE49-F238E27FC236}">
                <a16:creationId xmlns:a16="http://schemas.microsoft.com/office/drawing/2014/main" id="{16768502-4396-8ED4-E104-89A8164B3061}"/>
              </a:ext>
            </a:extLst>
          </p:cNvPr>
          <p:cNvSpPr>
            <a:spLocks noGrp="1"/>
          </p:cNvSpPr>
          <p:nvPr>
            <p:ph type="body" sz="quarter" idx="11"/>
          </p:nvPr>
        </p:nvSpPr>
        <p:spPr>
          <a:xfrm>
            <a:off x="1019175" y="1455738"/>
            <a:ext cx="10153650" cy="857250"/>
          </a:xfrm>
        </p:spPr>
        <p:txBody>
          <a:bodyPr/>
          <a:lstStyle/>
          <a:p>
            <a:r>
              <a:rPr lang="pt-BR" sz="1800" dirty="0">
                <a:solidFill>
                  <a:schemeClr val="bg2">
                    <a:lumMod val="25000"/>
                  </a:schemeClr>
                </a:solidFill>
              </a:rPr>
              <a:t>A especificação do processo de desenvolvimento de software envolve definir atividades e seu encadeamento no fluxo de processo ou ciclo de vida.</a:t>
            </a:r>
          </a:p>
        </p:txBody>
      </p:sp>
      <p:sp>
        <p:nvSpPr>
          <p:cNvPr id="27" name="Retângulo: Cantos Arredondados 26">
            <a:extLst>
              <a:ext uri="{FF2B5EF4-FFF2-40B4-BE49-F238E27FC236}">
                <a16:creationId xmlns:a16="http://schemas.microsoft.com/office/drawing/2014/main" id="{BD6B9B70-AF66-C3D1-898B-72FFB0E55AA7}"/>
              </a:ext>
            </a:extLst>
          </p:cNvPr>
          <p:cNvSpPr/>
          <p:nvPr/>
        </p:nvSpPr>
        <p:spPr>
          <a:xfrm>
            <a:off x="4510151" y="3066733"/>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9C62AEC-C66C-17D9-5EF8-5426017D5151}"/>
              </a:ext>
            </a:extLst>
          </p:cNvPr>
          <p:cNvSpPr txBox="1"/>
          <p:nvPr/>
        </p:nvSpPr>
        <p:spPr>
          <a:xfrm>
            <a:off x="4510151" y="3205973"/>
            <a:ext cx="2632210" cy="646331"/>
          </a:xfrm>
          <a:prstGeom prst="rect">
            <a:avLst/>
          </a:prstGeom>
          <a:noFill/>
        </p:spPr>
        <p:txBody>
          <a:bodyPr wrap="square">
            <a:spAutoFit/>
          </a:bodyPr>
          <a:lstStyle/>
          <a:p>
            <a:pPr algn="ctr"/>
            <a:r>
              <a:rPr lang="pt-BR" b="1" dirty="0"/>
              <a:t>Fluxo de Processo Iterativo</a:t>
            </a:r>
          </a:p>
        </p:txBody>
      </p:sp>
      <p:sp>
        <p:nvSpPr>
          <p:cNvPr id="29" name="Retângulo: Cantos Arredondados 28">
            <a:extLst>
              <a:ext uri="{FF2B5EF4-FFF2-40B4-BE49-F238E27FC236}">
                <a16:creationId xmlns:a16="http://schemas.microsoft.com/office/drawing/2014/main" id="{E8CF5EEF-BD2C-D4A3-913B-7B44CF9DB79F}"/>
              </a:ext>
            </a:extLst>
          </p:cNvPr>
          <p:cNvSpPr/>
          <p:nvPr/>
        </p:nvSpPr>
        <p:spPr>
          <a:xfrm>
            <a:off x="7382629" y="3066733"/>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729A67DC-8E56-825E-A84C-01E24B23CC68}"/>
              </a:ext>
            </a:extLst>
          </p:cNvPr>
          <p:cNvSpPr txBox="1"/>
          <p:nvPr/>
        </p:nvSpPr>
        <p:spPr>
          <a:xfrm>
            <a:off x="7382629" y="3209545"/>
            <a:ext cx="2632210" cy="646331"/>
          </a:xfrm>
          <a:prstGeom prst="rect">
            <a:avLst/>
          </a:prstGeom>
          <a:noFill/>
        </p:spPr>
        <p:txBody>
          <a:bodyPr wrap="square">
            <a:spAutoFit/>
          </a:bodyPr>
          <a:lstStyle/>
          <a:p>
            <a:pPr algn="ctr"/>
            <a:r>
              <a:rPr lang="pt-BR" b="1" dirty="0"/>
              <a:t>Fluxo de Processo Evolucionário</a:t>
            </a:r>
          </a:p>
        </p:txBody>
      </p:sp>
      <p:sp>
        <p:nvSpPr>
          <p:cNvPr id="2" name="Retângulo: Cantos Arredondados 1">
            <a:extLst>
              <a:ext uri="{FF2B5EF4-FFF2-40B4-BE49-F238E27FC236}">
                <a16:creationId xmlns:a16="http://schemas.microsoft.com/office/drawing/2014/main" id="{5F23E9FE-EAF3-8B7C-EB4B-F4B88C3D3030}"/>
              </a:ext>
            </a:extLst>
          </p:cNvPr>
          <p:cNvSpPr/>
          <p:nvPr/>
        </p:nvSpPr>
        <p:spPr>
          <a:xfrm>
            <a:off x="3064137" y="4545013"/>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D37B226-5002-E261-480E-C5EC27B99873}"/>
              </a:ext>
            </a:extLst>
          </p:cNvPr>
          <p:cNvSpPr txBox="1"/>
          <p:nvPr/>
        </p:nvSpPr>
        <p:spPr>
          <a:xfrm>
            <a:off x="3064137" y="4674776"/>
            <a:ext cx="2632210" cy="646331"/>
          </a:xfrm>
          <a:prstGeom prst="rect">
            <a:avLst/>
          </a:prstGeom>
          <a:noFill/>
        </p:spPr>
        <p:txBody>
          <a:bodyPr wrap="square">
            <a:spAutoFit/>
          </a:bodyPr>
          <a:lstStyle/>
          <a:p>
            <a:pPr algn="ctr"/>
            <a:r>
              <a:rPr lang="pt-BR" b="1" dirty="0"/>
              <a:t>Fluxo de Processo Paralelo</a:t>
            </a:r>
          </a:p>
        </p:txBody>
      </p:sp>
      <p:sp>
        <p:nvSpPr>
          <p:cNvPr id="4" name="Retângulo: Cantos Arredondados 3">
            <a:extLst>
              <a:ext uri="{FF2B5EF4-FFF2-40B4-BE49-F238E27FC236}">
                <a16:creationId xmlns:a16="http://schemas.microsoft.com/office/drawing/2014/main" id="{A823EC1D-A5AA-3F1C-2C17-92BB04BA2F7D}"/>
              </a:ext>
            </a:extLst>
          </p:cNvPr>
          <p:cNvSpPr/>
          <p:nvPr/>
        </p:nvSpPr>
        <p:spPr>
          <a:xfrm>
            <a:off x="5936615" y="4545013"/>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9E480ECD-F55F-783A-A980-B4D598635C47}"/>
              </a:ext>
            </a:extLst>
          </p:cNvPr>
          <p:cNvSpPr txBox="1"/>
          <p:nvPr/>
        </p:nvSpPr>
        <p:spPr>
          <a:xfrm>
            <a:off x="5936615" y="4674777"/>
            <a:ext cx="2632210" cy="646331"/>
          </a:xfrm>
          <a:prstGeom prst="rect">
            <a:avLst/>
          </a:prstGeom>
          <a:noFill/>
        </p:spPr>
        <p:txBody>
          <a:bodyPr wrap="square">
            <a:spAutoFit/>
          </a:bodyPr>
          <a:lstStyle/>
          <a:p>
            <a:pPr algn="ctr"/>
            <a:r>
              <a:rPr lang="pt-BR" b="1" dirty="0"/>
              <a:t>Modelo de Ciclo de Vida Iterativo e Incremental</a:t>
            </a:r>
          </a:p>
        </p:txBody>
      </p:sp>
    </p:spTree>
    <p:extLst>
      <p:ext uri="{BB962C8B-B14F-4D97-AF65-F5344CB8AC3E}">
        <p14:creationId xmlns:p14="http://schemas.microsoft.com/office/powerpoint/2010/main" val="39203577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Padrões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6FA06E3-EB60-0239-7EA3-09F0698D5336}"/>
              </a:ext>
            </a:extLst>
          </p:cNvPr>
          <p:cNvSpPr txBox="1"/>
          <p:nvPr/>
        </p:nvSpPr>
        <p:spPr>
          <a:xfrm>
            <a:off x="2932929" y="5688779"/>
            <a:ext cx="6248579" cy="307777"/>
          </a:xfrm>
          <a:prstGeom prst="rect">
            <a:avLst/>
          </a:prstGeom>
          <a:noFill/>
        </p:spPr>
        <p:txBody>
          <a:bodyPr wrap="square" rtlCol="0">
            <a:spAutoFit/>
          </a:bodyPr>
          <a:lstStyle/>
          <a:p>
            <a:pPr algn="ctr"/>
            <a:r>
              <a:rPr lang="pt-BR" sz="1400" dirty="0"/>
              <a:t>Gerenciamento de qualidade versus processo de desenvolvimento.</a:t>
            </a:r>
          </a:p>
        </p:txBody>
      </p:sp>
      <p:pic>
        <p:nvPicPr>
          <p:cNvPr id="13" name="Picture 2">
            <a:extLst>
              <a:ext uri="{FF2B5EF4-FFF2-40B4-BE49-F238E27FC236}">
                <a16:creationId xmlns:a16="http://schemas.microsoft.com/office/drawing/2014/main" id="{F0BEA07D-F23D-8577-EE36-3BCCC914AFB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80394" y="1844844"/>
            <a:ext cx="10153650" cy="3230229"/>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928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Padrões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663232" y="428336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817208" y="428336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E597BBBC-649A-7915-183F-41FCD0CA7F83}"/>
              </a:ext>
            </a:extLst>
          </p:cNvPr>
          <p:cNvSpPr txBox="1"/>
          <p:nvPr/>
        </p:nvSpPr>
        <p:spPr>
          <a:xfrm>
            <a:off x="1019176" y="1602661"/>
            <a:ext cx="10153649" cy="369332"/>
          </a:xfrm>
          <a:prstGeom prst="rect">
            <a:avLst/>
          </a:prstGeom>
          <a:noFill/>
        </p:spPr>
        <p:txBody>
          <a:bodyPr wrap="square" anchor="ctr">
            <a:spAutoFit/>
          </a:bodyPr>
          <a:lstStyle/>
          <a:p>
            <a:pPr algn="just"/>
            <a:r>
              <a:rPr lang="pt-BR" dirty="0">
                <a:solidFill>
                  <a:schemeClr val="bg2">
                    <a:lumMod val="25000"/>
                  </a:schemeClr>
                </a:solidFill>
              </a:rPr>
              <a:t>A</a:t>
            </a:r>
            <a:r>
              <a:rPr lang="pt-BR" dirty="0" smtClean="0">
                <a:solidFill>
                  <a:schemeClr val="bg2">
                    <a:lumMod val="25000"/>
                  </a:schemeClr>
                </a:solidFill>
                <a:effectLst/>
              </a:rPr>
              <a:t>lguns aspectos </a:t>
            </a:r>
            <a:r>
              <a:rPr lang="pt-BR" dirty="0">
                <a:solidFill>
                  <a:schemeClr val="bg2">
                    <a:lumMod val="25000"/>
                  </a:schemeClr>
                </a:solidFill>
                <a:effectLst/>
              </a:rPr>
              <a:t>relacionados aos padrões de software:</a:t>
            </a:r>
          </a:p>
        </p:txBody>
      </p:sp>
      <p:sp>
        <p:nvSpPr>
          <p:cNvPr id="11" name="Retângulo: Cantos Arredondados 10">
            <a:extLst>
              <a:ext uri="{FF2B5EF4-FFF2-40B4-BE49-F238E27FC236}">
                <a16:creationId xmlns:a16="http://schemas.microsoft.com/office/drawing/2014/main" id="{C38A2EDE-0FE9-2553-5F97-7FC2BBA7B4EF}"/>
              </a:ext>
            </a:extLst>
          </p:cNvPr>
          <p:cNvSpPr/>
          <p:nvPr/>
        </p:nvSpPr>
        <p:spPr>
          <a:xfrm>
            <a:off x="1824829" y="2697084"/>
            <a:ext cx="2600027" cy="237941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B7630C68-1506-56C2-E0AC-3650396E199C}"/>
              </a:ext>
            </a:extLst>
          </p:cNvPr>
          <p:cNvSpPr txBox="1"/>
          <p:nvPr/>
        </p:nvSpPr>
        <p:spPr>
          <a:xfrm>
            <a:off x="1915189" y="2858294"/>
            <a:ext cx="2330943" cy="923330"/>
          </a:xfrm>
          <a:prstGeom prst="rect">
            <a:avLst/>
          </a:prstGeom>
          <a:noFill/>
        </p:spPr>
        <p:txBody>
          <a:bodyPr wrap="square">
            <a:spAutoFit/>
          </a:bodyPr>
          <a:lstStyle/>
          <a:p>
            <a:pPr algn="ctr"/>
            <a:r>
              <a:rPr lang="pt-BR" b="1" dirty="0"/>
              <a:t>Incluem melhores práticas, evitando a repetição de erros.</a:t>
            </a:r>
          </a:p>
        </p:txBody>
      </p:sp>
      <p:sp>
        <p:nvSpPr>
          <p:cNvPr id="14" name="Retângulo: Cantos Arredondados 13">
            <a:extLst>
              <a:ext uri="{FF2B5EF4-FFF2-40B4-BE49-F238E27FC236}">
                <a16:creationId xmlns:a16="http://schemas.microsoft.com/office/drawing/2014/main" id="{8C9CF443-9324-854C-A16D-E2C3F5E6597F}"/>
              </a:ext>
            </a:extLst>
          </p:cNvPr>
          <p:cNvSpPr/>
          <p:nvPr/>
        </p:nvSpPr>
        <p:spPr>
          <a:xfrm>
            <a:off x="4690930" y="2697084"/>
            <a:ext cx="2600027" cy="237941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7E7DB1A-0722-F057-A976-E4A69431227B}"/>
              </a:ext>
            </a:extLst>
          </p:cNvPr>
          <p:cNvSpPr txBox="1"/>
          <p:nvPr/>
        </p:nvSpPr>
        <p:spPr>
          <a:xfrm>
            <a:off x="4781290" y="2858294"/>
            <a:ext cx="2330943" cy="2031325"/>
          </a:xfrm>
          <a:prstGeom prst="rect">
            <a:avLst/>
          </a:prstGeom>
          <a:noFill/>
        </p:spPr>
        <p:txBody>
          <a:bodyPr wrap="square">
            <a:spAutoFit/>
          </a:bodyPr>
          <a:lstStyle/>
          <a:p>
            <a:pPr algn="ctr"/>
            <a:r>
              <a:rPr lang="pt-BR" b="1" dirty="0" smtClean="0"/>
              <a:t>Oferecem </a:t>
            </a:r>
            <a:r>
              <a:rPr lang="pt-BR" b="1" dirty="0"/>
              <a:t>um framework para implementar a garantia de qualidade e assegurar a conformidade com melhores práticas.</a:t>
            </a:r>
          </a:p>
        </p:txBody>
      </p:sp>
      <p:sp>
        <p:nvSpPr>
          <p:cNvPr id="16" name="Retângulo: Cantos Arredondados 15">
            <a:extLst>
              <a:ext uri="{FF2B5EF4-FFF2-40B4-BE49-F238E27FC236}">
                <a16:creationId xmlns:a16="http://schemas.microsoft.com/office/drawing/2014/main" id="{4766F1DA-587D-8195-23C1-52FE3BC957B2}"/>
              </a:ext>
            </a:extLst>
          </p:cNvPr>
          <p:cNvSpPr/>
          <p:nvPr/>
        </p:nvSpPr>
        <p:spPr>
          <a:xfrm>
            <a:off x="7557031" y="2697084"/>
            <a:ext cx="2600027" cy="237941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47A14CD6-AEF6-6108-DDC8-54C5BDA950F4}"/>
              </a:ext>
            </a:extLst>
          </p:cNvPr>
          <p:cNvSpPr txBox="1"/>
          <p:nvPr/>
        </p:nvSpPr>
        <p:spPr>
          <a:xfrm>
            <a:off x="7647391" y="2858294"/>
            <a:ext cx="2330943" cy="1477328"/>
          </a:xfrm>
          <a:prstGeom prst="rect">
            <a:avLst/>
          </a:prstGeom>
          <a:noFill/>
        </p:spPr>
        <p:txBody>
          <a:bodyPr wrap="square">
            <a:spAutoFit/>
          </a:bodyPr>
          <a:lstStyle/>
          <a:p>
            <a:pPr algn="ctr"/>
            <a:r>
              <a:rPr lang="pt-BR" b="1" dirty="0"/>
              <a:t>Permitem a continuidade quando da ocorrência de substituições na equipe.</a:t>
            </a:r>
          </a:p>
        </p:txBody>
      </p:sp>
    </p:spTree>
    <p:extLst>
      <p:ext uri="{BB962C8B-B14F-4D97-AF65-F5344CB8AC3E}">
        <p14:creationId xmlns:p14="http://schemas.microsoft.com/office/powerpoint/2010/main" val="353796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Padrão ISO 9000</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E597BBBC-649A-7915-183F-41FCD0CA7F83}"/>
              </a:ext>
            </a:extLst>
          </p:cNvPr>
          <p:cNvSpPr txBox="1"/>
          <p:nvPr/>
        </p:nvSpPr>
        <p:spPr>
          <a:xfrm>
            <a:off x="1019175" y="1258661"/>
            <a:ext cx="10153650" cy="923330"/>
          </a:xfrm>
          <a:prstGeom prst="rect">
            <a:avLst/>
          </a:prstGeom>
          <a:noFill/>
        </p:spPr>
        <p:txBody>
          <a:bodyPr wrap="square" anchor="ctr">
            <a:spAutoFit/>
          </a:bodyPr>
          <a:lstStyle/>
          <a:p>
            <a:pPr algn="just"/>
            <a:r>
              <a:rPr lang="pt-BR" dirty="0">
                <a:solidFill>
                  <a:schemeClr val="bg2">
                    <a:lumMod val="25000"/>
                  </a:schemeClr>
                </a:solidFill>
                <a:effectLst/>
              </a:rPr>
              <a:t>O manual de qualidade segue o padrão ISO 9000 e guia os planos de qualidade de cada projeto de acordo com o processo de desenvolvimento de software. Isso permite a adaptação do gerenciamento de qualidade a cada projeto.</a:t>
            </a:r>
          </a:p>
        </p:txBody>
      </p:sp>
      <p:pic>
        <p:nvPicPr>
          <p:cNvPr id="48132" name="Picture 4">
            <a:extLst>
              <a:ext uri="{FF2B5EF4-FFF2-40B4-BE49-F238E27FC236}">
                <a16:creationId xmlns:a16="http://schemas.microsoft.com/office/drawing/2014/main" id="{61F718EA-D24E-F8DA-7CB2-19217F1FB5B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22465" y="2312988"/>
            <a:ext cx="6255243" cy="3704436"/>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CFA93FAB-F99D-C5C9-3E03-D17682B17AF2}"/>
              </a:ext>
            </a:extLst>
          </p:cNvPr>
          <p:cNvSpPr txBox="1"/>
          <p:nvPr/>
        </p:nvSpPr>
        <p:spPr>
          <a:xfrm>
            <a:off x="2932929" y="6148421"/>
            <a:ext cx="6248579" cy="307777"/>
          </a:xfrm>
          <a:prstGeom prst="rect">
            <a:avLst/>
          </a:prstGeom>
          <a:noFill/>
        </p:spPr>
        <p:txBody>
          <a:bodyPr wrap="square" rtlCol="0">
            <a:spAutoFit/>
          </a:bodyPr>
          <a:lstStyle/>
          <a:p>
            <a:pPr algn="ctr"/>
            <a:r>
              <a:rPr lang="pt-BR" sz="1400" dirty="0"/>
              <a:t>ISO 9000 versus gerenciamento da qualidade.</a:t>
            </a:r>
          </a:p>
        </p:txBody>
      </p:sp>
    </p:spTree>
    <p:extLst>
      <p:ext uri="{BB962C8B-B14F-4D97-AF65-F5344CB8AC3E}">
        <p14:creationId xmlns:p14="http://schemas.microsoft.com/office/powerpoint/2010/main" val="24377341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Padrão ISO 9126</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E597BBBC-649A-7915-183F-41FCD0CA7F83}"/>
              </a:ext>
            </a:extLst>
          </p:cNvPr>
          <p:cNvSpPr txBox="1"/>
          <p:nvPr/>
        </p:nvSpPr>
        <p:spPr>
          <a:xfrm>
            <a:off x="1019175" y="1277993"/>
            <a:ext cx="10153650" cy="646331"/>
          </a:xfrm>
          <a:prstGeom prst="rect">
            <a:avLst/>
          </a:prstGeom>
          <a:noFill/>
        </p:spPr>
        <p:txBody>
          <a:bodyPr wrap="square" anchor="ctr">
            <a:spAutoFit/>
          </a:bodyPr>
          <a:lstStyle/>
          <a:p>
            <a:pPr algn="just"/>
            <a:r>
              <a:rPr lang="pt-BR" dirty="0">
                <a:solidFill>
                  <a:schemeClr val="bg2">
                    <a:lumMod val="25000"/>
                  </a:schemeClr>
                </a:solidFill>
                <a:effectLst/>
              </a:rPr>
              <a:t>O padrão ISO 9126 foi desenvolvido como uma tentativa de identificar os atributos fundamentais de qualidade para software. O padrão identifica seis atributos fundamentais de qualidade:</a:t>
            </a:r>
          </a:p>
        </p:txBody>
      </p:sp>
      <p:sp>
        <p:nvSpPr>
          <p:cNvPr id="2" name="Retângulo: Cantos Arredondados 1">
            <a:extLst>
              <a:ext uri="{FF2B5EF4-FFF2-40B4-BE49-F238E27FC236}">
                <a16:creationId xmlns:a16="http://schemas.microsoft.com/office/drawing/2014/main" id="{31BCF2CB-D509-C535-C35D-EE4239B649E4}"/>
              </a:ext>
            </a:extLst>
          </p:cNvPr>
          <p:cNvSpPr/>
          <p:nvPr/>
        </p:nvSpPr>
        <p:spPr>
          <a:xfrm>
            <a:off x="1019175"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F83ECA17-55A3-7FF9-F4AF-D7B17C10AF2A}"/>
              </a:ext>
            </a:extLst>
          </p:cNvPr>
          <p:cNvSpPr txBox="1"/>
          <p:nvPr/>
        </p:nvSpPr>
        <p:spPr>
          <a:xfrm>
            <a:off x="1156334" y="3041159"/>
            <a:ext cx="2728095" cy="369332"/>
          </a:xfrm>
          <a:prstGeom prst="rect">
            <a:avLst/>
          </a:prstGeom>
          <a:noFill/>
        </p:spPr>
        <p:txBody>
          <a:bodyPr wrap="square">
            <a:spAutoFit/>
          </a:bodyPr>
          <a:lstStyle/>
          <a:p>
            <a:pPr algn="ctr"/>
            <a:r>
              <a:rPr lang="pt-BR" b="1" dirty="0"/>
              <a:t>Funcionalidade</a:t>
            </a:r>
          </a:p>
        </p:txBody>
      </p:sp>
      <p:sp>
        <p:nvSpPr>
          <p:cNvPr id="4" name="Retângulo: Cantos Arredondados 3">
            <a:extLst>
              <a:ext uri="{FF2B5EF4-FFF2-40B4-BE49-F238E27FC236}">
                <a16:creationId xmlns:a16="http://schemas.microsoft.com/office/drawing/2014/main" id="{DAC728C3-D426-199A-34D0-92FB635CC57C}"/>
              </a:ext>
            </a:extLst>
          </p:cNvPr>
          <p:cNvSpPr/>
          <p:nvPr/>
        </p:nvSpPr>
        <p:spPr>
          <a:xfrm>
            <a:off x="4315519"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7A375482-1497-DFBF-BCAF-1F79C8EB9597}"/>
              </a:ext>
            </a:extLst>
          </p:cNvPr>
          <p:cNvSpPr txBox="1"/>
          <p:nvPr/>
        </p:nvSpPr>
        <p:spPr>
          <a:xfrm>
            <a:off x="4452678" y="3041159"/>
            <a:ext cx="2728095" cy="369332"/>
          </a:xfrm>
          <a:prstGeom prst="rect">
            <a:avLst/>
          </a:prstGeom>
          <a:noFill/>
        </p:spPr>
        <p:txBody>
          <a:bodyPr wrap="square">
            <a:spAutoFit/>
          </a:bodyPr>
          <a:lstStyle/>
          <a:p>
            <a:pPr algn="ctr"/>
            <a:r>
              <a:rPr lang="pt-BR" b="1" dirty="0"/>
              <a:t>Confiabilidade</a:t>
            </a:r>
          </a:p>
        </p:txBody>
      </p:sp>
      <p:sp>
        <p:nvSpPr>
          <p:cNvPr id="8" name="Retângulo: Cantos Arredondados 7">
            <a:extLst>
              <a:ext uri="{FF2B5EF4-FFF2-40B4-BE49-F238E27FC236}">
                <a16:creationId xmlns:a16="http://schemas.microsoft.com/office/drawing/2014/main" id="{A68CD298-DDF0-A1C4-DAFE-4EC904A499DF}"/>
              </a:ext>
            </a:extLst>
          </p:cNvPr>
          <p:cNvSpPr/>
          <p:nvPr/>
        </p:nvSpPr>
        <p:spPr>
          <a:xfrm>
            <a:off x="7611864"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BBD5CC1-5532-D990-ACFF-7A3AAFCCFF3D}"/>
              </a:ext>
            </a:extLst>
          </p:cNvPr>
          <p:cNvSpPr txBox="1"/>
          <p:nvPr/>
        </p:nvSpPr>
        <p:spPr>
          <a:xfrm>
            <a:off x="7749023" y="3041159"/>
            <a:ext cx="2728095" cy="369332"/>
          </a:xfrm>
          <a:prstGeom prst="rect">
            <a:avLst/>
          </a:prstGeom>
          <a:noFill/>
        </p:spPr>
        <p:txBody>
          <a:bodyPr wrap="square">
            <a:spAutoFit/>
          </a:bodyPr>
          <a:lstStyle/>
          <a:p>
            <a:pPr algn="ctr"/>
            <a:r>
              <a:rPr lang="pt-BR" b="1" dirty="0"/>
              <a:t>Usabilidade</a:t>
            </a:r>
          </a:p>
        </p:txBody>
      </p:sp>
      <p:sp>
        <p:nvSpPr>
          <p:cNvPr id="12" name="Retângulo: Cantos Arredondados 11">
            <a:extLst>
              <a:ext uri="{FF2B5EF4-FFF2-40B4-BE49-F238E27FC236}">
                <a16:creationId xmlns:a16="http://schemas.microsoft.com/office/drawing/2014/main" id="{2DE28A32-FE8B-80BC-47A3-4B9431FE0F77}"/>
              </a:ext>
            </a:extLst>
          </p:cNvPr>
          <p:cNvSpPr/>
          <p:nvPr/>
        </p:nvSpPr>
        <p:spPr>
          <a:xfrm>
            <a:off x="1019175" y="435171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BBE25A2D-9622-D28D-A0AE-B82C148BB952}"/>
              </a:ext>
            </a:extLst>
          </p:cNvPr>
          <p:cNvSpPr txBox="1"/>
          <p:nvPr/>
        </p:nvSpPr>
        <p:spPr>
          <a:xfrm>
            <a:off x="1156334" y="4583447"/>
            <a:ext cx="2728095" cy="369332"/>
          </a:xfrm>
          <a:prstGeom prst="rect">
            <a:avLst/>
          </a:prstGeom>
          <a:noFill/>
        </p:spPr>
        <p:txBody>
          <a:bodyPr wrap="square">
            <a:spAutoFit/>
          </a:bodyPr>
          <a:lstStyle/>
          <a:p>
            <a:pPr algn="ctr"/>
            <a:r>
              <a:rPr lang="pt-BR" b="1" dirty="0"/>
              <a:t>Eficiência</a:t>
            </a:r>
          </a:p>
        </p:txBody>
      </p:sp>
      <p:sp>
        <p:nvSpPr>
          <p:cNvPr id="14" name="Retângulo: Cantos Arredondados 13">
            <a:extLst>
              <a:ext uri="{FF2B5EF4-FFF2-40B4-BE49-F238E27FC236}">
                <a16:creationId xmlns:a16="http://schemas.microsoft.com/office/drawing/2014/main" id="{CC96059B-0926-03E6-7575-C450ACB2C830}"/>
              </a:ext>
            </a:extLst>
          </p:cNvPr>
          <p:cNvSpPr/>
          <p:nvPr/>
        </p:nvSpPr>
        <p:spPr>
          <a:xfrm>
            <a:off x="4315519" y="435171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32AAE0BB-DC82-DB2E-1D13-31D0FEB3F068}"/>
              </a:ext>
            </a:extLst>
          </p:cNvPr>
          <p:cNvSpPr txBox="1"/>
          <p:nvPr/>
        </p:nvSpPr>
        <p:spPr>
          <a:xfrm>
            <a:off x="4452678" y="4583447"/>
            <a:ext cx="2728095" cy="369332"/>
          </a:xfrm>
          <a:prstGeom prst="rect">
            <a:avLst/>
          </a:prstGeom>
          <a:noFill/>
        </p:spPr>
        <p:txBody>
          <a:bodyPr wrap="square">
            <a:spAutoFit/>
          </a:bodyPr>
          <a:lstStyle/>
          <a:p>
            <a:pPr algn="ctr"/>
            <a:r>
              <a:rPr lang="pt-BR" b="1" dirty="0"/>
              <a:t>Facilidade de Manutenção</a:t>
            </a:r>
          </a:p>
        </p:txBody>
      </p:sp>
      <p:sp>
        <p:nvSpPr>
          <p:cNvPr id="16" name="Retângulo: Cantos Arredondados 15">
            <a:extLst>
              <a:ext uri="{FF2B5EF4-FFF2-40B4-BE49-F238E27FC236}">
                <a16:creationId xmlns:a16="http://schemas.microsoft.com/office/drawing/2014/main" id="{2A3E3A5C-68AC-B503-0297-693BBE77AF47}"/>
              </a:ext>
            </a:extLst>
          </p:cNvPr>
          <p:cNvSpPr/>
          <p:nvPr/>
        </p:nvSpPr>
        <p:spPr>
          <a:xfrm>
            <a:off x="7611864" y="435171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C1F88B93-C532-0BCC-FA6B-2131657724CF}"/>
              </a:ext>
            </a:extLst>
          </p:cNvPr>
          <p:cNvSpPr txBox="1"/>
          <p:nvPr/>
        </p:nvSpPr>
        <p:spPr>
          <a:xfrm>
            <a:off x="7749023" y="4583447"/>
            <a:ext cx="2728095" cy="369332"/>
          </a:xfrm>
          <a:prstGeom prst="rect">
            <a:avLst/>
          </a:prstGeom>
          <a:noFill/>
        </p:spPr>
        <p:txBody>
          <a:bodyPr wrap="square">
            <a:spAutoFit/>
          </a:bodyPr>
          <a:lstStyle/>
          <a:p>
            <a:pPr algn="ctr"/>
            <a:r>
              <a:rPr lang="pt-BR" b="1" dirty="0"/>
              <a:t>Portabilidade</a:t>
            </a:r>
          </a:p>
        </p:txBody>
      </p:sp>
    </p:spTree>
    <p:extLst>
      <p:ext uri="{BB962C8B-B14F-4D97-AF65-F5344CB8AC3E}">
        <p14:creationId xmlns:p14="http://schemas.microsoft.com/office/powerpoint/2010/main" val="5201457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da Qualidade de Acordo com o </a:t>
            </a:r>
            <a:r>
              <a:rPr lang="pt-BR" i="1" dirty="0"/>
              <a:t>PMBOK</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63377" y="540796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6017353" y="540796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E597BBBC-649A-7915-183F-41FCD0CA7F83}"/>
              </a:ext>
            </a:extLst>
          </p:cNvPr>
          <p:cNvSpPr txBox="1"/>
          <p:nvPr/>
        </p:nvSpPr>
        <p:spPr>
          <a:xfrm>
            <a:off x="1019175" y="1266583"/>
            <a:ext cx="10153650" cy="1200329"/>
          </a:xfrm>
          <a:prstGeom prst="rect">
            <a:avLst/>
          </a:prstGeom>
          <a:noFill/>
        </p:spPr>
        <p:txBody>
          <a:bodyPr wrap="square" anchor="ctr">
            <a:spAutoFit/>
          </a:bodyPr>
          <a:lstStyle/>
          <a:p>
            <a:pPr algn="just"/>
            <a:r>
              <a:rPr lang="pt-BR" dirty="0">
                <a:solidFill>
                  <a:schemeClr val="bg2">
                    <a:lumMod val="25000"/>
                  </a:schemeClr>
                </a:solidFill>
                <a:effectLst/>
              </a:rPr>
              <a:t>Uma das dez áreas de conhecimento do PMBOK é o Gerenciamento da Qualidade do Projeto que inclui os processos para incorporação da política de qualidade da organização com relação ao planejamento, gerenciamento e controle dos requisitos de qualidade do projeto e do produto para atender às expectativas dos clientes.</a:t>
            </a:r>
          </a:p>
        </p:txBody>
      </p:sp>
      <p:sp>
        <p:nvSpPr>
          <p:cNvPr id="18" name="Retângulo: Cantos Arredondados 17">
            <a:extLst>
              <a:ext uri="{FF2B5EF4-FFF2-40B4-BE49-F238E27FC236}">
                <a16:creationId xmlns:a16="http://schemas.microsoft.com/office/drawing/2014/main" id="{B115BD8D-B1EA-3D3E-F42F-B5383B36F638}"/>
              </a:ext>
            </a:extLst>
          </p:cNvPr>
          <p:cNvSpPr/>
          <p:nvPr/>
        </p:nvSpPr>
        <p:spPr>
          <a:xfrm>
            <a:off x="600413" y="3324114"/>
            <a:ext cx="3552825" cy="20838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36CBB313-07D1-BDD2-CEEC-3AB5B188D30A}"/>
              </a:ext>
            </a:extLst>
          </p:cNvPr>
          <p:cNvSpPr txBox="1"/>
          <p:nvPr/>
        </p:nvSpPr>
        <p:spPr>
          <a:xfrm>
            <a:off x="789381" y="3485325"/>
            <a:ext cx="3185133" cy="369332"/>
          </a:xfrm>
          <a:prstGeom prst="rect">
            <a:avLst/>
          </a:prstGeom>
          <a:noFill/>
        </p:spPr>
        <p:txBody>
          <a:bodyPr wrap="square">
            <a:spAutoFit/>
          </a:bodyPr>
          <a:lstStyle/>
          <a:p>
            <a:r>
              <a:rPr lang="pt-BR" b="1" dirty="0" smtClean="0"/>
              <a:t>Planejamento</a:t>
            </a:r>
            <a:endParaRPr lang="pt-BR" b="1" dirty="0"/>
          </a:p>
        </p:txBody>
      </p:sp>
      <p:sp>
        <p:nvSpPr>
          <p:cNvPr id="20" name="Retângulo: Cantos Arredondados 19">
            <a:extLst>
              <a:ext uri="{FF2B5EF4-FFF2-40B4-BE49-F238E27FC236}">
                <a16:creationId xmlns:a16="http://schemas.microsoft.com/office/drawing/2014/main" id="{5D25680C-5DB0-B753-28E0-0A0B22BFB3E8}"/>
              </a:ext>
            </a:extLst>
          </p:cNvPr>
          <p:cNvSpPr/>
          <p:nvPr/>
        </p:nvSpPr>
        <p:spPr>
          <a:xfrm>
            <a:off x="4240940" y="3324114"/>
            <a:ext cx="3552825" cy="20838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1D35A629-62F1-A4CC-52C3-A70DE205C72D}"/>
              </a:ext>
            </a:extLst>
          </p:cNvPr>
          <p:cNvSpPr txBox="1"/>
          <p:nvPr/>
        </p:nvSpPr>
        <p:spPr>
          <a:xfrm>
            <a:off x="4508555" y="3485325"/>
            <a:ext cx="3185133" cy="369332"/>
          </a:xfrm>
          <a:prstGeom prst="rect">
            <a:avLst/>
          </a:prstGeom>
          <a:noFill/>
        </p:spPr>
        <p:txBody>
          <a:bodyPr wrap="square">
            <a:spAutoFit/>
          </a:bodyPr>
          <a:lstStyle/>
          <a:p>
            <a:r>
              <a:rPr lang="pt-BR" b="1" dirty="0" smtClean="0"/>
              <a:t>Execução</a:t>
            </a:r>
            <a:endParaRPr lang="pt-BR" b="1" dirty="0"/>
          </a:p>
        </p:txBody>
      </p:sp>
      <p:sp>
        <p:nvSpPr>
          <p:cNvPr id="22" name="Retângulo: Cantos Arredondados 21">
            <a:extLst>
              <a:ext uri="{FF2B5EF4-FFF2-40B4-BE49-F238E27FC236}">
                <a16:creationId xmlns:a16="http://schemas.microsoft.com/office/drawing/2014/main" id="{4F9D2F3B-0FBD-4CA8-9CB0-C14C6012592D}"/>
              </a:ext>
            </a:extLst>
          </p:cNvPr>
          <p:cNvSpPr/>
          <p:nvPr/>
        </p:nvSpPr>
        <p:spPr>
          <a:xfrm>
            <a:off x="8038761" y="3324114"/>
            <a:ext cx="3552825" cy="20838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ABA460C4-D3E9-4F89-A2C2-6D48349E2FC1}"/>
              </a:ext>
            </a:extLst>
          </p:cNvPr>
          <p:cNvSpPr txBox="1"/>
          <p:nvPr/>
        </p:nvSpPr>
        <p:spPr>
          <a:xfrm>
            <a:off x="8227729" y="3485325"/>
            <a:ext cx="3185133" cy="369332"/>
          </a:xfrm>
          <a:prstGeom prst="rect">
            <a:avLst/>
          </a:prstGeom>
          <a:noFill/>
        </p:spPr>
        <p:txBody>
          <a:bodyPr wrap="square">
            <a:spAutoFit/>
          </a:bodyPr>
          <a:lstStyle/>
          <a:p>
            <a:r>
              <a:rPr lang="pt-BR" b="1" dirty="0"/>
              <a:t>Monitoramento e </a:t>
            </a:r>
            <a:r>
              <a:rPr lang="pt-BR" b="1" dirty="0" smtClean="0"/>
              <a:t>Controle</a:t>
            </a:r>
            <a:endParaRPr lang="pt-BR" b="1" dirty="0"/>
          </a:p>
        </p:txBody>
      </p:sp>
      <p:sp>
        <p:nvSpPr>
          <p:cNvPr id="24" name="CaixaDeTexto 23">
            <a:extLst>
              <a:ext uri="{FF2B5EF4-FFF2-40B4-BE49-F238E27FC236}">
                <a16:creationId xmlns:a16="http://schemas.microsoft.com/office/drawing/2014/main" id="{7BA96D9C-9A82-4AEA-3F54-E47517B12C41}"/>
              </a:ext>
            </a:extLst>
          </p:cNvPr>
          <p:cNvSpPr txBox="1"/>
          <p:nvPr/>
        </p:nvSpPr>
        <p:spPr>
          <a:xfrm>
            <a:off x="623033" y="4019452"/>
            <a:ext cx="3540450" cy="1077218"/>
          </a:xfrm>
          <a:prstGeom prst="rect">
            <a:avLst/>
          </a:prstGeom>
          <a:noFill/>
        </p:spPr>
        <p:txBody>
          <a:bodyPr wrap="square">
            <a:spAutoFit/>
          </a:bodyPr>
          <a:lstStyle/>
          <a:p>
            <a:r>
              <a:rPr lang="pt-BR" sz="1600" dirty="0">
                <a:solidFill>
                  <a:schemeClr val="bg2">
                    <a:lumMod val="25000"/>
                  </a:schemeClr>
                </a:solidFill>
                <a:effectLst/>
              </a:rPr>
              <a:t>O processo de planejamento identifica requisitos de qualidade e cria o plano de gerenciamento da qualidade para demonstrar a conformidade no projeto.</a:t>
            </a:r>
            <a:endParaRPr lang="pt-BR" sz="1600" dirty="0">
              <a:solidFill>
                <a:schemeClr val="bg2">
                  <a:lumMod val="25000"/>
                </a:schemeClr>
              </a:solidFill>
            </a:endParaRPr>
          </a:p>
        </p:txBody>
      </p:sp>
      <p:sp>
        <p:nvSpPr>
          <p:cNvPr id="25" name="CaixaDeTexto 24">
            <a:extLst>
              <a:ext uri="{FF2B5EF4-FFF2-40B4-BE49-F238E27FC236}">
                <a16:creationId xmlns:a16="http://schemas.microsoft.com/office/drawing/2014/main" id="{4FFC8B70-7FCD-AADB-06B0-082EBC39535F}"/>
              </a:ext>
            </a:extLst>
          </p:cNvPr>
          <p:cNvSpPr txBox="1"/>
          <p:nvPr/>
        </p:nvSpPr>
        <p:spPr>
          <a:xfrm>
            <a:off x="4342206" y="4019452"/>
            <a:ext cx="3540450" cy="1077218"/>
          </a:xfrm>
          <a:prstGeom prst="rect">
            <a:avLst/>
          </a:prstGeom>
          <a:noFill/>
        </p:spPr>
        <p:txBody>
          <a:bodyPr wrap="square">
            <a:spAutoFit/>
          </a:bodyPr>
          <a:lstStyle/>
          <a:p>
            <a:r>
              <a:rPr lang="pt-BR" sz="1600" dirty="0">
                <a:solidFill>
                  <a:schemeClr val="bg2">
                    <a:lumMod val="25000"/>
                  </a:schemeClr>
                </a:solidFill>
                <a:effectLst/>
              </a:rPr>
              <a:t>Na execução, o plano de gerenciamento da qualidade é transformado em atividades que seguem as políticas de qualidade da organização.</a:t>
            </a:r>
            <a:endParaRPr lang="pt-BR" sz="1600" dirty="0">
              <a:solidFill>
                <a:schemeClr val="bg2">
                  <a:lumMod val="25000"/>
                </a:schemeClr>
              </a:solidFill>
            </a:endParaRPr>
          </a:p>
        </p:txBody>
      </p:sp>
      <p:sp>
        <p:nvSpPr>
          <p:cNvPr id="26" name="CaixaDeTexto 25">
            <a:extLst>
              <a:ext uri="{FF2B5EF4-FFF2-40B4-BE49-F238E27FC236}">
                <a16:creationId xmlns:a16="http://schemas.microsoft.com/office/drawing/2014/main" id="{7B6BF57F-5080-7ADB-4F53-192276D3DCC3}"/>
              </a:ext>
            </a:extLst>
          </p:cNvPr>
          <p:cNvSpPr txBox="1"/>
          <p:nvPr/>
        </p:nvSpPr>
        <p:spPr>
          <a:xfrm>
            <a:off x="8038761" y="4019452"/>
            <a:ext cx="3540450" cy="1077218"/>
          </a:xfrm>
          <a:prstGeom prst="rect">
            <a:avLst/>
          </a:prstGeom>
          <a:noFill/>
        </p:spPr>
        <p:txBody>
          <a:bodyPr wrap="square">
            <a:spAutoFit/>
          </a:bodyPr>
          <a:lstStyle/>
          <a:p>
            <a:r>
              <a:rPr lang="pt-BR" sz="1600" dirty="0">
                <a:solidFill>
                  <a:schemeClr val="bg2">
                    <a:lumMod val="25000"/>
                  </a:schemeClr>
                </a:solidFill>
                <a:effectLst/>
              </a:rPr>
              <a:t>No planejamento, monitora-se a execução das atividades de qualidade para garantir que as saídas do projeto atendam às expectativas do cliente.</a:t>
            </a:r>
            <a:endParaRPr lang="pt-BR" sz="1600" dirty="0">
              <a:solidFill>
                <a:schemeClr val="bg2">
                  <a:lumMod val="25000"/>
                </a:schemeClr>
              </a:solidFill>
            </a:endParaRPr>
          </a:p>
        </p:txBody>
      </p:sp>
    </p:spTree>
    <p:extLst>
      <p:ext uri="{BB962C8B-B14F-4D97-AF65-F5344CB8AC3E}">
        <p14:creationId xmlns:p14="http://schemas.microsoft.com/office/powerpoint/2010/main" val="636177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da Qualidade de Acordo com o </a:t>
            </a:r>
            <a:r>
              <a:rPr lang="pt-BR" i="1" dirty="0"/>
              <a:t>PMBOK</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 name="Agrupar 1">
            <a:extLst>
              <a:ext uri="{FF2B5EF4-FFF2-40B4-BE49-F238E27FC236}">
                <a16:creationId xmlns:a16="http://schemas.microsoft.com/office/drawing/2014/main" id="{B48B817B-B10A-C683-21C3-B2AE306DD314}"/>
              </a:ext>
            </a:extLst>
          </p:cNvPr>
          <p:cNvGrpSpPr/>
          <p:nvPr/>
        </p:nvGrpSpPr>
        <p:grpSpPr>
          <a:xfrm>
            <a:off x="1019175" y="1951750"/>
            <a:ext cx="10153650" cy="3297922"/>
            <a:chOff x="1025525" y="248637"/>
            <a:chExt cx="10153650" cy="3297922"/>
          </a:xfrm>
        </p:grpSpPr>
        <p:sp>
          <p:nvSpPr>
            <p:cNvPr id="3" name="Retângulo 2">
              <a:extLst>
                <a:ext uri="{FF2B5EF4-FFF2-40B4-BE49-F238E27FC236}">
                  <a16:creationId xmlns:a16="http://schemas.microsoft.com/office/drawing/2014/main" id="{D1CCDC17-835B-9466-2161-B0F06A2752A8}"/>
                </a:ext>
              </a:extLst>
            </p:cNvPr>
            <p:cNvSpPr/>
            <p:nvPr/>
          </p:nvSpPr>
          <p:spPr>
            <a:xfrm>
              <a:off x="1025525" y="491177"/>
              <a:ext cx="10153650" cy="305538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aixaDeTexto 3">
              <a:extLst>
                <a:ext uri="{FF2B5EF4-FFF2-40B4-BE49-F238E27FC236}">
                  <a16:creationId xmlns:a16="http://schemas.microsoft.com/office/drawing/2014/main" id="{C9BFDC07-832B-F4BB-50F9-9F75F8707D6B}"/>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5" name="CaixaDeTexto 4">
              <a:extLst>
                <a:ext uri="{FF2B5EF4-FFF2-40B4-BE49-F238E27FC236}">
                  <a16:creationId xmlns:a16="http://schemas.microsoft.com/office/drawing/2014/main" id="{54893899-09E3-9E42-0FD4-C055046A50CE}"/>
                </a:ext>
              </a:extLst>
            </p:cNvPr>
            <p:cNvSpPr txBox="1"/>
            <p:nvPr/>
          </p:nvSpPr>
          <p:spPr>
            <a:xfrm>
              <a:off x="1612899" y="1707209"/>
              <a:ext cx="8991601" cy="1477328"/>
            </a:xfrm>
            <a:prstGeom prst="rect">
              <a:avLst/>
            </a:prstGeom>
            <a:noFill/>
          </p:spPr>
          <p:txBody>
            <a:bodyPr wrap="square" rtlCol="0">
              <a:spAutoFit/>
            </a:bodyPr>
            <a:lstStyle/>
            <a:p>
              <a:r>
                <a:rPr lang="pt-BR" dirty="0">
                  <a:solidFill>
                    <a:schemeClr val="bg1"/>
                  </a:solidFill>
                  <a:effectLst/>
                </a:rPr>
                <a:t>O Gerenciamento da Qualidade do Projeto trata do gerenciamento do projeto e das entregas do projeto, adotando, entre outras, a premissa de que a prevenção é preferível à inspeção, pois é melhor obter a qualidade nas entregas, em vez de identificar não conformidades em uma determinada inspeção. Nesse caso, o custo de prevenção é geralmente muito menor do que o custo de corrigir os erros identificados.</a:t>
              </a:r>
              <a:endParaRPr lang="pt-BR" dirty="0">
                <a:solidFill>
                  <a:schemeClr val="bg1"/>
                </a:solidFill>
              </a:endParaRPr>
            </a:p>
          </p:txBody>
        </p:sp>
        <p:pic>
          <p:nvPicPr>
            <p:cNvPr id="8" name="Imagem 7">
              <a:extLst>
                <a:ext uri="{FF2B5EF4-FFF2-40B4-BE49-F238E27FC236}">
                  <a16:creationId xmlns:a16="http://schemas.microsoft.com/office/drawing/2014/main" id="{FD7ECD52-9635-FA4E-EB3A-01D75D370324}"/>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35324727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da Qualidade de Acordo com o </a:t>
            </a:r>
            <a:r>
              <a:rPr lang="pt-BR" i="1" dirty="0"/>
              <a:t>PMBOK</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645072BD-CF40-CECD-652A-CFD76128ABAF}"/>
              </a:ext>
            </a:extLst>
          </p:cNvPr>
          <p:cNvSpPr txBox="1"/>
          <p:nvPr/>
        </p:nvSpPr>
        <p:spPr>
          <a:xfrm>
            <a:off x="1019175" y="1302951"/>
            <a:ext cx="10153650" cy="4524315"/>
          </a:xfrm>
          <a:prstGeom prst="rect">
            <a:avLst/>
          </a:prstGeom>
          <a:noFill/>
        </p:spPr>
        <p:txBody>
          <a:bodyPr wrap="square" anchor="ctr">
            <a:spAutoFit/>
          </a:bodyPr>
          <a:lstStyle/>
          <a:p>
            <a:pPr algn="just"/>
            <a:r>
              <a:rPr lang="pt-BR" dirty="0">
                <a:solidFill>
                  <a:schemeClr val="bg2">
                    <a:lumMod val="25000"/>
                  </a:schemeClr>
                </a:solidFill>
                <a:effectLst/>
              </a:rPr>
              <a:t>Existem cinco níveis de gerenciamento da qualidade cada vez mais eficaz:</a:t>
            </a:r>
          </a:p>
          <a:p>
            <a:pPr algn="just"/>
            <a:endParaRPr lang="pt-BR" dirty="0">
              <a:solidFill>
                <a:schemeClr val="bg2">
                  <a:lumMod val="25000"/>
                </a:schemeClr>
              </a:solidFill>
              <a:effectLst/>
            </a:endParaRPr>
          </a:p>
          <a:p>
            <a:pPr algn="just"/>
            <a:endParaRPr lang="pt-BR" dirty="0">
              <a:solidFill>
                <a:schemeClr val="bg2">
                  <a:lumMod val="25000"/>
                </a:schemeClr>
              </a:solidFill>
            </a:endParaRPr>
          </a:p>
          <a:p>
            <a:pPr marL="342900" indent="-342900" algn="just">
              <a:buAutoNum type="arabicPeriod"/>
            </a:pPr>
            <a:r>
              <a:rPr lang="pt-BR" dirty="0">
                <a:solidFill>
                  <a:schemeClr val="bg2">
                    <a:lumMod val="25000"/>
                  </a:schemeClr>
                </a:solidFill>
                <a:effectLst/>
              </a:rPr>
              <a:t>Deixar que o cliente encontre os defeitos é uma abordagem que pode gerar problemas de garantia, recalls, retrabalho e outros, sendo em geral uma abordagem mais cara.</a:t>
            </a:r>
          </a:p>
          <a:p>
            <a:pPr marL="342900" indent="-342900" algn="just">
              <a:buAutoNum type="arabicPeriod"/>
            </a:pPr>
            <a:endParaRPr lang="pt-BR" dirty="0">
              <a:solidFill>
                <a:schemeClr val="bg2">
                  <a:lumMod val="25000"/>
                </a:schemeClr>
              </a:solidFill>
            </a:endParaRPr>
          </a:p>
          <a:p>
            <a:pPr marL="342900" indent="-342900" algn="just">
              <a:buAutoNum type="arabicPeriod"/>
            </a:pPr>
            <a:r>
              <a:rPr lang="pt-BR" dirty="0">
                <a:solidFill>
                  <a:schemeClr val="bg2">
                    <a:lumMod val="25000"/>
                  </a:schemeClr>
                </a:solidFill>
                <a:effectLst/>
              </a:rPr>
              <a:t>Detectar e corrigir os defeitos antes que as entregas sejam enviadas para o cliente como parte do processo de controlar a qualidade, pois esse processo tem custos relacionados, que são principalmente os custos de avaliação e os custos internos de falhas.</a:t>
            </a:r>
          </a:p>
          <a:p>
            <a:pPr marL="342900" indent="-342900" algn="just">
              <a:buAutoNum type="arabicPeriod"/>
            </a:pPr>
            <a:endParaRPr lang="pt-BR" dirty="0">
              <a:solidFill>
                <a:schemeClr val="bg2">
                  <a:lumMod val="25000"/>
                </a:schemeClr>
              </a:solidFill>
            </a:endParaRPr>
          </a:p>
          <a:p>
            <a:pPr marL="342900" indent="-342900" algn="just">
              <a:buAutoNum type="arabicPeriod"/>
            </a:pPr>
            <a:r>
              <a:rPr lang="pt-BR" dirty="0">
                <a:solidFill>
                  <a:schemeClr val="bg2">
                    <a:lumMod val="25000"/>
                  </a:schemeClr>
                </a:solidFill>
                <a:effectLst/>
              </a:rPr>
              <a:t>Usar a garantia da qualidade para examinar e corrigir o processo em si e não apenas defeitos especiais.</a:t>
            </a:r>
          </a:p>
          <a:p>
            <a:pPr marL="342900" indent="-342900" algn="just">
              <a:buAutoNum type="arabicPeriod"/>
            </a:pPr>
            <a:endParaRPr lang="pt-BR" dirty="0">
              <a:solidFill>
                <a:schemeClr val="bg2">
                  <a:lumMod val="25000"/>
                </a:schemeClr>
              </a:solidFill>
            </a:endParaRPr>
          </a:p>
          <a:p>
            <a:pPr marL="342900" indent="-342900" algn="just">
              <a:buAutoNum type="arabicPeriod"/>
            </a:pPr>
            <a:r>
              <a:rPr lang="pt-BR" dirty="0">
                <a:solidFill>
                  <a:schemeClr val="bg2">
                    <a:lumMod val="25000"/>
                  </a:schemeClr>
                </a:solidFill>
                <a:effectLst/>
              </a:rPr>
              <a:t>Incorporar a qualidade no planejamento e design do projeto e do produto.</a:t>
            </a:r>
          </a:p>
          <a:p>
            <a:pPr marL="342900" indent="-342900" algn="just">
              <a:buAutoNum type="arabicPeriod"/>
            </a:pPr>
            <a:endParaRPr lang="pt-BR" dirty="0">
              <a:solidFill>
                <a:schemeClr val="bg2">
                  <a:lumMod val="25000"/>
                </a:schemeClr>
              </a:solidFill>
            </a:endParaRPr>
          </a:p>
          <a:p>
            <a:pPr marL="342900" indent="-342900" algn="just">
              <a:buAutoNum type="arabicPeriod"/>
            </a:pPr>
            <a:r>
              <a:rPr lang="pt-BR" dirty="0">
                <a:solidFill>
                  <a:schemeClr val="bg2">
                    <a:lumMod val="25000"/>
                  </a:schemeClr>
                </a:solidFill>
                <a:effectLst/>
              </a:rPr>
              <a:t>Criar uma cultura na organização que esteja ciente e comprometida com a qualidade em processos e produtos.</a:t>
            </a:r>
          </a:p>
        </p:txBody>
      </p:sp>
    </p:spTree>
    <p:extLst>
      <p:ext uri="{BB962C8B-B14F-4D97-AF65-F5344CB8AC3E}">
        <p14:creationId xmlns:p14="http://schemas.microsoft.com/office/powerpoint/2010/main" val="35177439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da Qualidade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22546"/>
            <a:ext cx="7000112" cy="4247317"/>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equipe de SQA auxilia a equipe de software a obter alta qualidade no produto final.</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SEI recomenda ações de garantia da qualidade que incluem planejamento, supervisão, manutenção de registros, análise e relatórios.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equipe de qualidade prepara um plano de qualidade de software como parte do planejamento do projeto.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plano orienta ações de garantia da qualidade, incluindo avaliações, auditorias, padrões, relatórios, produtos do SQA e feedback.</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plano de qualidade serve como guia para instituir garantia da qualidade de software em cada projeto.</a:t>
            </a:r>
          </a:p>
        </p:txBody>
      </p:sp>
      <p:pic>
        <p:nvPicPr>
          <p:cNvPr id="49154" name="Picture 2" descr="Conceito de programação de agenda do planejador de calendário">
            <a:extLst>
              <a:ext uri="{FF2B5EF4-FFF2-40B4-BE49-F238E27FC236}">
                <a16:creationId xmlns:a16="http://schemas.microsoft.com/office/drawing/2014/main" id="{1093C215-2099-E06B-8919-08C9E84D64C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49206" y="2338321"/>
            <a:ext cx="3568089" cy="238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218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da Qualidade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41450"/>
            <a:ext cx="10153650" cy="3970318"/>
          </a:xfrm>
          <a:prstGeom prst="rect">
            <a:avLst/>
          </a:prstGeom>
          <a:noFill/>
        </p:spPr>
        <p:txBody>
          <a:bodyPr wrap="square" anchor="ctr">
            <a:spAutoFit/>
          </a:bodyPr>
          <a:lstStyle/>
          <a:p>
            <a:pPr algn="just"/>
            <a:r>
              <a:rPr lang="pt-BR" dirty="0">
                <a:solidFill>
                  <a:schemeClr val="bg2">
                    <a:lumMod val="25000"/>
                  </a:schemeClr>
                </a:solidFill>
              </a:rPr>
              <a:t>Foi publicado pelo IEEE um padrão para planos de qualidade de software. </a:t>
            </a:r>
          </a:p>
          <a:p>
            <a:pPr algn="just"/>
            <a:endParaRPr lang="pt-BR" dirty="0">
              <a:solidFill>
                <a:schemeClr val="bg2">
                  <a:lumMod val="25000"/>
                </a:schemeClr>
              </a:solidFill>
            </a:endParaRPr>
          </a:p>
          <a:p>
            <a:pPr algn="just"/>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propósito e o escopo do plano.</a:t>
            </a:r>
          </a:p>
          <a:p>
            <a:pPr marL="285750" indent="-285750" algn="just">
              <a:buFont typeface="Arial" panose="020B0604020202020204" pitchFamily="34" charset="0"/>
              <a:buChar char="•"/>
            </a:pPr>
            <a:r>
              <a:rPr lang="pt-BR" dirty="0">
                <a:solidFill>
                  <a:schemeClr val="bg2">
                    <a:lumMod val="25000"/>
                  </a:schemeClr>
                </a:solidFill>
              </a:rPr>
              <a:t>Uma descrição de todos os artefatos resultantes de engenharia de software (por exemplo, modelos, documentos, código-fonte).</a:t>
            </a:r>
          </a:p>
          <a:p>
            <a:pPr marL="285750" indent="-285750" algn="just">
              <a:buFont typeface="Arial" panose="020B0604020202020204" pitchFamily="34" charset="0"/>
              <a:buChar char="•"/>
            </a:pPr>
            <a:r>
              <a:rPr lang="pt-BR" dirty="0">
                <a:solidFill>
                  <a:schemeClr val="bg2">
                    <a:lumMod val="25000"/>
                  </a:schemeClr>
                </a:solidFill>
              </a:rPr>
              <a:t>Todos os padrões e práticas que são aplicados durante a gestão de qualidade.</a:t>
            </a:r>
          </a:p>
          <a:p>
            <a:pPr marL="285750" indent="-285750" algn="just">
              <a:buFont typeface="Arial" panose="020B0604020202020204" pitchFamily="34" charset="0"/>
              <a:buChar char="•"/>
            </a:pPr>
            <a:r>
              <a:rPr lang="pt-BR" dirty="0">
                <a:solidFill>
                  <a:schemeClr val="bg2">
                    <a:lumMod val="25000"/>
                  </a:schemeClr>
                </a:solidFill>
              </a:rPr>
              <a:t>As ações e tarefas da garantia da qualidade (incluindo revisões e auditorias) e sua aplicação na gestão de qualidade.</a:t>
            </a:r>
          </a:p>
          <a:p>
            <a:pPr marL="285750" indent="-285750" algn="just">
              <a:buFont typeface="Arial" panose="020B0604020202020204" pitchFamily="34" charset="0"/>
              <a:buChar char="•"/>
            </a:pPr>
            <a:r>
              <a:rPr lang="pt-BR" dirty="0">
                <a:solidFill>
                  <a:schemeClr val="bg2">
                    <a:lumMod val="25000"/>
                  </a:schemeClr>
                </a:solidFill>
              </a:rPr>
              <a:t>As ferramentas e os métodos que dão suporte às ações e tarefas da garantia da qualidade.</a:t>
            </a:r>
          </a:p>
          <a:p>
            <a:pPr marL="285750" indent="-285750" algn="just">
              <a:buFont typeface="Arial" panose="020B0604020202020204" pitchFamily="34" charset="0"/>
              <a:buChar char="•"/>
            </a:pPr>
            <a:r>
              <a:rPr lang="pt-BR" dirty="0">
                <a:solidFill>
                  <a:schemeClr val="bg2">
                    <a:lumMod val="25000"/>
                  </a:schemeClr>
                </a:solidFill>
              </a:rPr>
              <a:t>Procedimentos para administração de configurações de software.</a:t>
            </a:r>
          </a:p>
          <a:p>
            <a:pPr marL="285750" indent="-285750" algn="just">
              <a:buFont typeface="Arial" panose="020B0604020202020204" pitchFamily="34" charset="0"/>
              <a:buChar char="•"/>
            </a:pPr>
            <a:r>
              <a:rPr lang="pt-BR" dirty="0">
                <a:solidFill>
                  <a:schemeClr val="bg2">
                    <a:lumMod val="25000"/>
                  </a:schemeClr>
                </a:solidFill>
              </a:rPr>
              <a:t>Métodos para montagem, salvaguarda e manutenção de todos os registros relativos à garantia da qualidade.</a:t>
            </a:r>
          </a:p>
          <a:p>
            <a:pPr marL="285750" indent="-285750" algn="just">
              <a:buFont typeface="Arial" panose="020B0604020202020204" pitchFamily="34" charset="0"/>
              <a:buChar char="•"/>
            </a:pPr>
            <a:r>
              <a:rPr lang="pt-BR" dirty="0">
                <a:solidFill>
                  <a:schemeClr val="bg2">
                    <a:lumMod val="25000"/>
                  </a:schemeClr>
                </a:solidFill>
              </a:rPr>
              <a:t>Papéis e responsabilidades dentro da organização relacionados com a qualidade do software.</a:t>
            </a:r>
            <a:endParaRPr lang="pt-BR" dirty="0">
              <a:solidFill>
                <a:schemeClr val="bg2">
                  <a:lumMod val="25000"/>
                </a:schemeClr>
              </a:solidFill>
              <a:effectLst/>
            </a:endParaRP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411492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da Qualidade segundo o </a:t>
            </a:r>
            <a:r>
              <a:rPr lang="pt-BR" i="1" dirty="0"/>
              <a:t>PMBOK</a:t>
            </a:r>
            <a:endParaRPr lang="pt-BR" dirty="0"/>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878121"/>
            <a:ext cx="6250305" cy="3693319"/>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O PMBOK destaca a importância da qualidade em projetos por meio do Gerenciamento da Qualidade do Projeto.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A área de conhecimento de Gerenciamento da Qualidade do Projeto possui três processos em diferentes grupos de processos.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processo "Planejar o Gerenciamento da Qualidade" identifica requisitos e padrões de qualidade do projeto e documenta como o projeto atenderá a esses requisitos.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Esse processo fornece orientação sobre como a qualidade será gerenciada e verificada ao longo de todo o projeto.</a:t>
            </a:r>
            <a:endParaRPr lang="pt-BR" dirty="0">
              <a:solidFill>
                <a:schemeClr val="bg2">
                  <a:lumMod val="25000"/>
                </a:schemeClr>
              </a:solidFill>
              <a:effectLst/>
            </a:endParaRPr>
          </a:p>
        </p:txBody>
      </p:sp>
      <p:pic>
        <p:nvPicPr>
          <p:cNvPr id="50178" name="Picture 2" descr="Mãos de homem irreconhecível, sentado à mesa com o laptop e desenhar o diagrama no caderno">
            <a:extLst>
              <a:ext uri="{FF2B5EF4-FFF2-40B4-BE49-F238E27FC236}">
                <a16:creationId xmlns:a16="http://schemas.microsoft.com/office/drawing/2014/main" id="{8EC5CADA-0E67-ECB4-779E-6A9935D5975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70243" y="2312988"/>
            <a:ext cx="4341138" cy="289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78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Projeto</a:t>
            </a:r>
          </a:p>
        </p:txBody>
      </p:sp>
      <p:sp>
        <p:nvSpPr>
          <p:cNvPr id="3" name="Retângulo 2">
            <a:extLst>
              <a:ext uri="{FF2B5EF4-FFF2-40B4-BE49-F238E27FC236}">
                <a16:creationId xmlns:a16="http://schemas.microsoft.com/office/drawing/2014/main" id="{BF898B33-4CE7-A621-8237-A4ECB42FBB9E}"/>
              </a:ext>
            </a:extLst>
          </p:cNvPr>
          <p:cNvSpPr/>
          <p:nvPr/>
        </p:nvSpPr>
        <p:spPr>
          <a:xfrm>
            <a:off x="1019175" y="2086631"/>
            <a:ext cx="10153650" cy="3178175"/>
          </a:xfrm>
          <a:prstGeom prst="rect">
            <a:avLst/>
          </a:prstGeom>
          <a:solidFill>
            <a:srgbClr val="E3EFF1"/>
          </a:solidFill>
          <a:ln>
            <a:solidFill>
              <a:srgbClr val="E3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F1F6C29F-079F-DA26-849F-46AF8D1DCCFC}"/>
              </a:ext>
            </a:extLst>
          </p:cNvPr>
          <p:cNvSpPr txBox="1"/>
          <p:nvPr/>
        </p:nvSpPr>
        <p:spPr>
          <a:xfrm>
            <a:off x="1606549" y="2684822"/>
            <a:ext cx="8991601" cy="2308324"/>
          </a:xfrm>
          <a:prstGeom prst="rect">
            <a:avLst/>
          </a:prstGeom>
          <a:noFill/>
        </p:spPr>
        <p:txBody>
          <a:bodyPr wrap="square" rtlCol="0">
            <a:spAutoFit/>
          </a:bodyPr>
          <a:lstStyle/>
          <a:p>
            <a:pPr algn="ctr"/>
            <a:endParaRPr lang="pt-BR" b="1" dirty="0"/>
          </a:p>
          <a:p>
            <a:r>
              <a:rPr lang="pt-BR" b="1" dirty="0"/>
              <a:t>Gerenciamento de projetos é a aplicação de conhecimentos, habilidades, ferramentas e técnicas às atividades do projeto a fim de cumprir os seus requisitos. O gerenciamento de projetos é realizado através da aplicação e integração apropriadas dos processos de gerenciamento de projetos identificados para o projeto. O gerenciamento de projetos permite que as organizações executem projetos de forma eficaz e eficiente.</a:t>
            </a:r>
          </a:p>
          <a:p>
            <a:endParaRPr lang="pt-BR" b="1" dirty="0"/>
          </a:p>
          <a:p>
            <a:pPr algn="r"/>
            <a:r>
              <a:rPr lang="pt-BR" b="1" dirty="0"/>
              <a:t>(PMI, 2017) </a:t>
            </a:r>
          </a:p>
        </p:txBody>
      </p:sp>
      <p:sp>
        <p:nvSpPr>
          <p:cNvPr id="6" name="CaixaDeTexto 5">
            <a:extLst>
              <a:ext uri="{FF2B5EF4-FFF2-40B4-BE49-F238E27FC236}">
                <a16:creationId xmlns:a16="http://schemas.microsoft.com/office/drawing/2014/main" id="{D6AB9250-232C-462B-2E78-3038F4349B0D}"/>
              </a:ext>
            </a:extLst>
          </p:cNvPr>
          <p:cNvSpPr txBox="1"/>
          <p:nvPr/>
        </p:nvSpPr>
        <p:spPr>
          <a:xfrm>
            <a:off x="1606549" y="2346494"/>
            <a:ext cx="577790" cy="830997"/>
          </a:xfrm>
          <a:prstGeom prst="rect">
            <a:avLst/>
          </a:prstGeom>
          <a:noFill/>
        </p:spPr>
        <p:txBody>
          <a:bodyPr wrap="square" rtlCol="0">
            <a:spAutoFit/>
          </a:bodyPr>
          <a:lstStyle/>
          <a:p>
            <a:r>
              <a:rPr lang="pt-BR" sz="4800" dirty="0">
                <a:latin typeface="Amasis MT Pro Black" panose="02040A04050005020304" pitchFamily="18" charset="0"/>
              </a:rPr>
              <a:t>“</a:t>
            </a:r>
          </a:p>
        </p:txBody>
      </p:sp>
    </p:spTree>
    <p:extLst>
      <p:ext uri="{BB962C8B-B14F-4D97-AF65-F5344CB8AC3E}">
        <p14:creationId xmlns:p14="http://schemas.microsoft.com/office/powerpoint/2010/main" val="3640709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da Qualidade segundo o </a:t>
            </a:r>
            <a:r>
              <a:rPr lang="pt-BR" i="1" dirty="0"/>
              <a:t>PMBOK</a:t>
            </a:r>
            <a:endParaRPr lang="pt-BR" dirty="0"/>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0063119-A1DE-4CE7-99E5-00D97F7A4C41}"/>
              </a:ext>
            </a:extLst>
          </p:cNvPr>
          <p:cNvSpPr txBox="1"/>
          <p:nvPr/>
        </p:nvSpPr>
        <p:spPr>
          <a:xfrm>
            <a:off x="2773173" y="5966023"/>
            <a:ext cx="6248579" cy="307777"/>
          </a:xfrm>
          <a:prstGeom prst="rect">
            <a:avLst/>
          </a:prstGeom>
          <a:noFill/>
        </p:spPr>
        <p:txBody>
          <a:bodyPr wrap="square" rtlCol="0">
            <a:spAutoFit/>
          </a:bodyPr>
          <a:lstStyle/>
          <a:p>
            <a:pPr algn="ctr"/>
            <a:r>
              <a:rPr lang="pt-BR" sz="1400" dirty="0"/>
              <a:t>Planejar o Gerenciamento da Qualidade.</a:t>
            </a:r>
          </a:p>
        </p:txBody>
      </p:sp>
      <p:pic>
        <p:nvPicPr>
          <p:cNvPr id="12" name="Imagem 11">
            <a:extLst>
              <a:ext uri="{FF2B5EF4-FFF2-40B4-BE49-F238E27FC236}">
                <a16:creationId xmlns:a16="http://schemas.microsoft.com/office/drawing/2014/main" id="{E513487F-A025-6919-8AD0-013DD86012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7490" y="1380126"/>
            <a:ext cx="10097019" cy="4419827"/>
          </a:xfrm>
          <a:prstGeom prst="rect">
            <a:avLst/>
          </a:prstGeom>
        </p:spPr>
      </p:pic>
    </p:spTree>
    <p:extLst>
      <p:ext uri="{BB962C8B-B14F-4D97-AF65-F5344CB8AC3E}">
        <p14:creationId xmlns:p14="http://schemas.microsoft.com/office/powerpoint/2010/main" val="38996991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de Testes e Revisões</a:t>
            </a:r>
          </a:p>
        </p:txBody>
      </p:sp>
      <p:pic>
        <p:nvPicPr>
          <p:cNvPr id="52226" name="Picture 2">
            <a:extLst>
              <a:ext uri="{FF2B5EF4-FFF2-40B4-BE49-F238E27FC236}">
                <a16:creationId xmlns:a16="http://schemas.microsoft.com/office/drawing/2014/main" id="{CE93B766-6065-7B85-06CD-7C55E4D3DA8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79896" y="1734532"/>
            <a:ext cx="6232208" cy="370494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5E0BD3DD-B62B-701E-5BFF-96FB698C23E0}"/>
              </a:ext>
            </a:extLst>
          </p:cNvPr>
          <p:cNvSpPr txBox="1"/>
          <p:nvPr/>
        </p:nvSpPr>
        <p:spPr>
          <a:xfrm>
            <a:off x="2699600" y="5732563"/>
            <a:ext cx="6248579" cy="307777"/>
          </a:xfrm>
          <a:prstGeom prst="rect">
            <a:avLst/>
          </a:prstGeom>
          <a:noFill/>
        </p:spPr>
        <p:txBody>
          <a:bodyPr wrap="square" rtlCol="0">
            <a:spAutoFit/>
          </a:bodyPr>
          <a:lstStyle/>
          <a:p>
            <a:pPr algn="ctr"/>
            <a:r>
              <a:rPr lang="pt-BR" sz="1400" dirty="0"/>
              <a:t>Processo de Garantia da Qualidade em “U”.</a:t>
            </a:r>
          </a:p>
        </p:txBody>
      </p:sp>
    </p:spTree>
    <p:extLst>
      <p:ext uri="{BB962C8B-B14F-4D97-AF65-F5344CB8AC3E}">
        <p14:creationId xmlns:p14="http://schemas.microsoft.com/office/powerpoint/2010/main" val="191088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de Testes e Revisões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29216" y="2182867"/>
            <a:ext cx="10153650" cy="646331"/>
          </a:xfrm>
          <a:prstGeom prst="rect">
            <a:avLst/>
          </a:prstGeom>
          <a:noFill/>
        </p:spPr>
        <p:txBody>
          <a:bodyPr wrap="square" anchor="ctr">
            <a:spAutoFit/>
          </a:bodyPr>
          <a:lstStyle/>
          <a:p>
            <a:pPr algn="just"/>
            <a:r>
              <a:rPr lang="pt-BR" dirty="0">
                <a:solidFill>
                  <a:schemeClr val="bg2">
                    <a:lumMod val="25000"/>
                  </a:schemeClr>
                </a:solidFill>
                <a:effectLst/>
              </a:rPr>
              <a:t>Os testes de verificação avaliam o desenvolvimento de software para garantir conformidade com padrões e reduzir riscos de falhas. Eles se dividem em:</a:t>
            </a:r>
            <a:endParaRPr lang="pt-BR" dirty="0">
              <a:solidFill>
                <a:srgbClr val="FF0000"/>
              </a:solidFill>
              <a:effectLst/>
            </a:endParaRPr>
          </a:p>
        </p:txBody>
      </p:sp>
      <p:pic>
        <p:nvPicPr>
          <p:cNvPr id="54274" name="Picture 2">
            <a:extLst>
              <a:ext uri="{FF2B5EF4-FFF2-40B4-BE49-F238E27FC236}">
                <a16:creationId xmlns:a16="http://schemas.microsoft.com/office/drawing/2014/main" id="{1D106423-D26D-39AE-7A6D-97293F38401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24100" y="3288021"/>
            <a:ext cx="7543800" cy="250507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1359402-9640-F0B8-EE7C-01000B2AD3EF}"/>
              </a:ext>
            </a:extLst>
          </p:cNvPr>
          <p:cNvSpPr txBox="1"/>
          <p:nvPr/>
        </p:nvSpPr>
        <p:spPr>
          <a:xfrm>
            <a:off x="2773173" y="6098030"/>
            <a:ext cx="6248579" cy="307777"/>
          </a:xfrm>
          <a:prstGeom prst="rect">
            <a:avLst/>
          </a:prstGeom>
          <a:noFill/>
        </p:spPr>
        <p:txBody>
          <a:bodyPr wrap="square" rtlCol="0">
            <a:spAutoFit/>
          </a:bodyPr>
          <a:lstStyle/>
          <a:p>
            <a:pPr algn="ctr"/>
            <a:r>
              <a:rPr lang="pt-BR" sz="1400" dirty="0"/>
              <a:t>Métodos Estruturados de Verificação.</a:t>
            </a:r>
          </a:p>
        </p:txBody>
      </p:sp>
      <p:sp>
        <p:nvSpPr>
          <p:cNvPr id="3" name="Espaço Reservado para Texto 26">
            <a:extLst>
              <a:ext uri="{FF2B5EF4-FFF2-40B4-BE49-F238E27FC236}">
                <a16:creationId xmlns:a16="http://schemas.microsoft.com/office/drawing/2014/main" id="{F5F3252A-E21A-2FB1-96D3-3D701F380547}"/>
              </a:ext>
            </a:extLst>
          </p:cNvPr>
          <p:cNvSpPr txBox="1">
            <a:spLocks/>
          </p:cNvSpPr>
          <p:nvPr/>
        </p:nvSpPr>
        <p:spPr>
          <a:xfrm>
            <a:off x="1029216" y="1359858"/>
            <a:ext cx="5140355"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Testes e Revisões</a:t>
            </a:r>
          </a:p>
        </p:txBody>
      </p:sp>
    </p:spTree>
    <p:extLst>
      <p:ext uri="{BB962C8B-B14F-4D97-AF65-F5344CB8AC3E}">
        <p14:creationId xmlns:p14="http://schemas.microsoft.com/office/powerpoint/2010/main" val="33485148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a:extLst>
              <a:ext uri="{FF2B5EF4-FFF2-40B4-BE49-F238E27FC236}">
                <a16:creationId xmlns:a16="http://schemas.microsoft.com/office/drawing/2014/main" id="{E069F809-4557-6060-7F88-6DBEFD98BF2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9216" y="3072630"/>
            <a:ext cx="2419568" cy="1882588"/>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de Testes e Revisões</a:t>
            </a:r>
          </a:p>
        </p:txBody>
      </p:sp>
      <p:sp>
        <p:nvSpPr>
          <p:cNvPr id="4" name="Espaço Reservado para Texto 26">
            <a:extLst>
              <a:ext uri="{FF2B5EF4-FFF2-40B4-BE49-F238E27FC236}">
                <a16:creationId xmlns:a16="http://schemas.microsoft.com/office/drawing/2014/main" id="{1F75CFC7-A67F-4C4D-8A61-506B47A96210}"/>
              </a:ext>
            </a:extLst>
          </p:cNvPr>
          <p:cNvSpPr txBox="1">
            <a:spLocks/>
          </p:cNvSpPr>
          <p:nvPr/>
        </p:nvSpPr>
        <p:spPr>
          <a:xfrm>
            <a:off x="1029216" y="1359858"/>
            <a:ext cx="5140355"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Testes de Validação</a:t>
            </a:r>
          </a:p>
        </p:txBody>
      </p:sp>
      <p:pic>
        <p:nvPicPr>
          <p:cNvPr id="5" name="Picture 2">
            <a:extLst>
              <a:ext uri="{FF2B5EF4-FFF2-40B4-BE49-F238E27FC236}">
                <a16:creationId xmlns:a16="http://schemas.microsoft.com/office/drawing/2014/main" id="{436C5209-18D9-6C39-9530-F929C2AFDE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99393" y="3077533"/>
            <a:ext cx="2419567" cy="187768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96B39BB1-5506-CD19-4501-783D94745C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6324" y="3092825"/>
            <a:ext cx="2419568" cy="1882588"/>
          </a:xfrm>
          <a:prstGeom prst="rect">
            <a:avLst/>
          </a:prstGeom>
        </p:spPr>
      </p:pic>
      <p:pic>
        <p:nvPicPr>
          <p:cNvPr id="9" name="Picture 2">
            <a:extLst>
              <a:ext uri="{FF2B5EF4-FFF2-40B4-BE49-F238E27FC236}">
                <a16:creationId xmlns:a16="http://schemas.microsoft.com/office/drawing/2014/main" id="{DF1A7CC4-3AA4-C1BE-BA69-A71739441D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3257" y="3092825"/>
            <a:ext cx="2419568" cy="188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4986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Testes de Validação</a:t>
            </a:r>
          </a:p>
        </p:txBody>
      </p:sp>
      <p:sp>
        <p:nvSpPr>
          <p:cNvPr id="3" name="CaixaDeTexto 2">
            <a:extLst>
              <a:ext uri="{FF2B5EF4-FFF2-40B4-BE49-F238E27FC236}">
                <a16:creationId xmlns:a16="http://schemas.microsoft.com/office/drawing/2014/main" id="{9FC9938A-FCEF-DB22-B2AA-4A948B841B6E}"/>
              </a:ext>
            </a:extLst>
          </p:cNvPr>
          <p:cNvSpPr txBox="1"/>
          <p:nvPr/>
        </p:nvSpPr>
        <p:spPr>
          <a:xfrm>
            <a:off x="1019175" y="1441450"/>
            <a:ext cx="6157531" cy="369332"/>
          </a:xfrm>
          <a:prstGeom prst="rect">
            <a:avLst/>
          </a:prstGeom>
          <a:noFill/>
        </p:spPr>
        <p:txBody>
          <a:bodyPr wrap="square" anchor="ctr">
            <a:spAutoFit/>
          </a:bodyPr>
          <a:lstStyle/>
          <a:p>
            <a:pPr algn="just"/>
            <a:r>
              <a:rPr lang="pt-BR" dirty="0">
                <a:solidFill>
                  <a:schemeClr val="bg2">
                    <a:lumMod val="25000"/>
                  </a:schemeClr>
                </a:solidFill>
                <a:effectLst/>
              </a:rPr>
              <a:t>Podemos dividir o aceite em três momentos distintos:</a:t>
            </a:r>
          </a:p>
        </p:txBody>
      </p:sp>
      <p:sp>
        <p:nvSpPr>
          <p:cNvPr id="4" name="Retângulo: Cantos Arredondados 3">
            <a:extLst>
              <a:ext uri="{FF2B5EF4-FFF2-40B4-BE49-F238E27FC236}">
                <a16:creationId xmlns:a16="http://schemas.microsoft.com/office/drawing/2014/main" id="{754D2037-9304-1576-5DB2-EA1DCFC0BA2A}"/>
              </a:ext>
            </a:extLst>
          </p:cNvPr>
          <p:cNvSpPr/>
          <p:nvPr/>
        </p:nvSpPr>
        <p:spPr>
          <a:xfrm>
            <a:off x="600413" y="2676891"/>
            <a:ext cx="3552825" cy="23464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330B042D-4A48-38C4-F42E-1656A64E88FC}"/>
              </a:ext>
            </a:extLst>
          </p:cNvPr>
          <p:cNvSpPr txBox="1"/>
          <p:nvPr/>
        </p:nvSpPr>
        <p:spPr>
          <a:xfrm>
            <a:off x="789381" y="2838102"/>
            <a:ext cx="3185133" cy="369332"/>
          </a:xfrm>
          <a:prstGeom prst="rect">
            <a:avLst/>
          </a:prstGeom>
          <a:noFill/>
        </p:spPr>
        <p:txBody>
          <a:bodyPr wrap="square">
            <a:spAutoFit/>
          </a:bodyPr>
          <a:lstStyle/>
          <a:p>
            <a:pPr algn="ctr"/>
            <a:r>
              <a:rPr lang="pt-BR" b="1" dirty="0"/>
              <a:t>Teste Alpha</a:t>
            </a:r>
          </a:p>
        </p:txBody>
      </p:sp>
      <p:sp>
        <p:nvSpPr>
          <p:cNvPr id="6" name="Retângulo: Cantos Arredondados 5">
            <a:extLst>
              <a:ext uri="{FF2B5EF4-FFF2-40B4-BE49-F238E27FC236}">
                <a16:creationId xmlns:a16="http://schemas.microsoft.com/office/drawing/2014/main" id="{19E684BA-69C8-0A46-EC07-79480D0ABF32}"/>
              </a:ext>
            </a:extLst>
          </p:cNvPr>
          <p:cNvSpPr/>
          <p:nvPr/>
        </p:nvSpPr>
        <p:spPr>
          <a:xfrm>
            <a:off x="4319587" y="2676891"/>
            <a:ext cx="3552825" cy="23464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DC5A08C7-15E6-B78A-7E55-7233E353AABD}"/>
              </a:ext>
            </a:extLst>
          </p:cNvPr>
          <p:cNvSpPr txBox="1"/>
          <p:nvPr/>
        </p:nvSpPr>
        <p:spPr>
          <a:xfrm>
            <a:off x="4508555" y="2838102"/>
            <a:ext cx="3185133" cy="369332"/>
          </a:xfrm>
          <a:prstGeom prst="rect">
            <a:avLst/>
          </a:prstGeom>
          <a:noFill/>
        </p:spPr>
        <p:txBody>
          <a:bodyPr wrap="square">
            <a:spAutoFit/>
          </a:bodyPr>
          <a:lstStyle/>
          <a:p>
            <a:pPr algn="ctr"/>
            <a:r>
              <a:rPr lang="pt-BR" b="1" dirty="0"/>
              <a:t>Teste Beta</a:t>
            </a:r>
          </a:p>
        </p:txBody>
      </p:sp>
      <p:sp>
        <p:nvSpPr>
          <p:cNvPr id="9" name="Retângulo: Cantos Arredondados 8">
            <a:extLst>
              <a:ext uri="{FF2B5EF4-FFF2-40B4-BE49-F238E27FC236}">
                <a16:creationId xmlns:a16="http://schemas.microsoft.com/office/drawing/2014/main" id="{04FC1D22-2B01-D5D6-2502-1F0970C213A3}"/>
              </a:ext>
            </a:extLst>
          </p:cNvPr>
          <p:cNvSpPr/>
          <p:nvPr/>
        </p:nvSpPr>
        <p:spPr>
          <a:xfrm>
            <a:off x="8038761" y="2676891"/>
            <a:ext cx="3552825" cy="234645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B69DE01F-5BCD-4F73-5729-015E4EAF0061}"/>
              </a:ext>
            </a:extLst>
          </p:cNvPr>
          <p:cNvSpPr txBox="1"/>
          <p:nvPr/>
        </p:nvSpPr>
        <p:spPr>
          <a:xfrm>
            <a:off x="8227729" y="2838102"/>
            <a:ext cx="3185133" cy="369332"/>
          </a:xfrm>
          <a:prstGeom prst="rect">
            <a:avLst/>
          </a:prstGeom>
          <a:noFill/>
        </p:spPr>
        <p:txBody>
          <a:bodyPr wrap="square">
            <a:spAutoFit/>
          </a:bodyPr>
          <a:lstStyle/>
          <a:p>
            <a:pPr algn="ctr"/>
            <a:r>
              <a:rPr lang="pt-BR" b="1" dirty="0"/>
              <a:t>Aceite Formal</a:t>
            </a:r>
          </a:p>
        </p:txBody>
      </p:sp>
      <p:sp>
        <p:nvSpPr>
          <p:cNvPr id="11" name="CaixaDeTexto 10">
            <a:extLst>
              <a:ext uri="{FF2B5EF4-FFF2-40B4-BE49-F238E27FC236}">
                <a16:creationId xmlns:a16="http://schemas.microsoft.com/office/drawing/2014/main" id="{C8E43FDB-3299-B086-3926-4400F2EC0AA6}"/>
              </a:ext>
            </a:extLst>
          </p:cNvPr>
          <p:cNvSpPr txBox="1"/>
          <p:nvPr/>
        </p:nvSpPr>
        <p:spPr>
          <a:xfrm>
            <a:off x="612789" y="3368646"/>
            <a:ext cx="3540450" cy="1077218"/>
          </a:xfrm>
          <a:prstGeom prst="rect">
            <a:avLst/>
          </a:prstGeom>
          <a:noFill/>
        </p:spPr>
        <p:txBody>
          <a:bodyPr wrap="square">
            <a:spAutoFit/>
          </a:bodyPr>
          <a:lstStyle/>
          <a:p>
            <a:r>
              <a:rPr lang="pt-BR" sz="1600" dirty="0">
                <a:solidFill>
                  <a:schemeClr val="bg2">
                    <a:lumMod val="25000"/>
                  </a:schemeClr>
                </a:solidFill>
                <a:effectLst/>
              </a:rPr>
              <a:t>Os usuários finais são convidados a operar o software dentro de um ambiente controlado, sendo realizado na instalação do desenvolvedor.</a:t>
            </a:r>
            <a:endParaRPr lang="pt-BR" sz="1600" dirty="0">
              <a:solidFill>
                <a:schemeClr val="bg2">
                  <a:lumMod val="25000"/>
                </a:schemeClr>
              </a:solidFill>
            </a:endParaRPr>
          </a:p>
        </p:txBody>
      </p:sp>
      <p:sp>
        <p:nvSpPr>
          <p:cNvPr id="12" name="CaixaDeTexto 11">
            <a:extLst>
              <a:ext uri="{FF2B5EF4-FFF2-40B4-BE49-F238E27FC236}">
                <a16:creationId xmlns:a16="http://schemas.microsoft.com/office/drawing/2014/main" id="{6F34947F-DF0B-1681-FE56-103F8C54A8C2}"/>
              </a:ext>
            </a:extLst>
          </p:cNvPr>
          <p:cNvSpPr txBox="1"/>
          <p:nvPr/>
        </p:nvSpPr>
        <p:spPr>
          <a:xfrm>
            <a:off x="4319587" y="3368646"/>
            <a:ext cx="3540450" cy="1323439"/>
          </a:xfrm>
          <a:prstGeom prst="rect">
            <a:avLst/>
          </a:prstGeom>
          <a:noFill/>
        </p:spPr>
        <p:txBody>
          <a:bodyPr wrap="square">
            <a:spAutoFit/>
          </a:bodyPr>
          <a:lstStyle/>
          <a:p>
            <a:r>
              <a:rPr lang="pt-BR" sz="1600" dirty="0">
                <a:solidFill>
                  <a:schemeClr val="bg2">
                    <a:lumMod val="25000"/>
                  </a:schemeClr>
                </a:solidFill>
                <a:effectLst/>
              </a:rPr>
              <a:t>Os usuários finais são convidados a operar o produto utilizando suas próprias instalações físicas, ou seja, o software é testado em um ambiente não controlado pelo desenvolvedor.</a:t>
            </a:r>
            <a:endParaRPr lang="pt-BR" sz="1600" dirty="0">
              <a:solidFill>
                <a:schemeClr val="bg2">
                  <a:lumMod val="25000"/>
                </a:schemeClr>
              </a:solidFill>
            </a:endParaRPr>
          </a:p>
        </p:txBody>
      </p:sp>
      <p:sp>
        <p:nvSpPr>
          <p:cNvPr id="13" name="CaixaDeTexto 12">
            <a:extLst>
              <a:ext uri="{FF2B5EF4-FFF2-40B4-BE49-F238E27FC236}">
                <a16:creationId xmlns:a16="http://schemas.microsoft.com/office/drawing/2014/main" id="{B87B9BD2-8A93-CDC7-88AC-A0EC42C51073}"/>
              </a:ext>
            </a:extLst>
          </p:cNvPr>
          <p:cNvSpPr txBox="1"/>
          <p:nvPr/>
        </p:nvSpPr>
        <p:spPr>
          <a:xfrm>
            <a:off x="8016142" y="3368646"/>
            <a:ext cx="3540450" cy="1323439"/>
          </a:xfrm>
          <a:prstGeom prst="rect">
            <a:avLst/>
          </a:prstGeom>
          <a:noFill/>
        </p:spPr>
        <p:txBody>
          <a:bodyPr wrap="square">
            <a:spAutoFit/>
          </a:bodyPr>
          <a:lstStyle/>
          <a:p>
            <a:r>
              <a:rPr lang="pt-BR" sz="1600" dirty="0">
                <a:solidFill>
                  <a:schemeClr val="bg2">
                    <a:lumMod val="25000"/>
                  </a:schemeClr>
                </a:solidFill>
                <a:effectLst/>
              </a:rPr>
              <a:t>É uma variação do Teste Beta, cabendo aos próprios clientes e usuários determinarem o que deverá ser testado e validar se os requisitos foram adequadamente implementados.</a:t>
            </a:r>
            <a:endParaRPr lang="pt-BR" sz="1600" dirty="0">
              <a:solidFill>
                <a:schemeClr val="bg2">
                  <a:lumMod val="25000"/>
                </a:schemeClr>
              </a:solidFill>
            </a:endParaRPr>
          </a:p>
        </p:txBody>
      </p:sp>
    </p:spTree>
    <p:extLst>
      <p:ext uri="{BB962C8B-B14F-4D97-AF65-F5344CB8AC3E}">
        <p14:creationId xmlns:p14="http://schemas.microsoft.com/office/powerpoint/2010/main" val="38398817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a:t>Testes de Sistema</a:t>
            </a:r>
            <a:endParaRPr lang="pt-BR" dirty="0"/>
          </a:p>
        </p:txBody>
      </p:sp>
      <p:sp>
        <p:nvSpPr>
          <p:cNvPr id="3" name="CaixaDeTexto 2">
            <a:extLst>
              <a:ext uri="{FF2B5EF4-FFF2-40B4-BE49-F238E27FC236}">
                <a16:creationId xmlns:a16="http://schemas.microsoft.com/office/drawing/2014/main" id="{9FC9938A-FCEF-DB22-B2AA-4A948B841B6E}"/>
              </a:ext>
            </a:extLst>
          </p:cNvPr>
          <p:cNvSpPr txBox="1"/>
          <p:nvPr/>
        </p:nvSpPr>
        <p:spPr>
          <a:xfrm>
            <a:off x="1019175" y="1673178"/>
            <a:ext cx="10153650" cy="646331"/>
          </a:xfrm>
          <a:prstGeom prst="rect">
            <a:avLst/>
          </a:prstGeom>
          <a:noFill/>
        </p:spPr>
        <p:txBody>
          <a:bodyPr wrap="square" anchor="ctr">
            <a:spAutoFit/>
          </a:bodyPr>
          <a:lstStyle/>
          <a:p>
            <a:pPr algn="just"/>
            <a:r>
              <a:rPr lang="pt-BR" dirty="0">
                <a:solidFill>
                  <a:schemeClr val="bg2">
                    <a:lumMod val="25000"/>
                  </a:schemeClr>
                </a:solidFill>
                <a:effectLst/>
              </a:rPr>
              <a:t>Após ser validado, o software deve ser combinado com outros elementos do sistema, tais como hardware, base de dados etc.</a:t>
            </a:r>
          </a:p>
        </p:txBody>
      </p:sp>
      <p:sp>
        <p:nvSpPr>
          <p:cNvPr id="23" name="Retângulo: Cantos Arredondados 22">
            <a:extLst>
              <a:ext uri="{FF2B5EF4-FFF2-40B4-BE49-F238E27FC236}">
                <a16:creationId xmlns:a16="http://schemas.microsoft.com/office/drawing/2014/main" id="{D3B0107E-873E-EBF7-B057-50D27FB7E1ED}"/>
              </a:ext>
            </a:extLst>
          </p:cNvPr>
          <p:cNvSpPr/>
          <p:nvPr/>
        </p:nvSpPr>
        <p:spPr>
          <a:xfrm>
            <a:off x="1019175" y="291915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8B868749-5862-F186-078A-EA5823C5EBC8}"/>
              </a:ext>
            </a:extLst>
          </p:cNvPr>
          <p:cNvSpPr txBox="1"/>
          <p:nvPr/>
        </p:nvSpPr>
        <p:spPr>
          <a:xfrm>
            <a:off x="1147190" y="3150887"/>
            <a:ext cx="2728095" cy="369332"/>
          </a:xfrm>
          <a:prstGeom prst="rect">
            <a:avLst/>
          </a:prstGeom>
          <a:noFill/>
        </p:spPr>
        <p:txBody>
          <a:bodyPr wrap="square">
            <a:spAutoFit/>
          </a:bodyPr>
          <a:lstStyle/>
          <a:p>
            <a:pPr algn="ctr"/>
            <a:r>
              <a:rPr lang="pt-BR" b="1" dirty="0"/>
              <a:t>Teste de Recuperação</a:t>
            </a:r>
          </a:p>
        </p:txBody>
      </p:sp>
      <p:sp>
        <p:nvSpPr>
          <p:cNvPr id="25" name="Retângulo: Cantos Arredondados 24">
            <a:extLst>
              <a:ext uri="{FF2B5EF4-FFF2-40B4-BE49-F238E27FC236}">
                <a16:creationId xmlns:a16="http://schemas.microsoft.com/office/drawing/2014/main" id="{A1F34086-5AFF-A2E6-5803-2BF403D4651F}"/>
              </a:ext>
            </a:extLst>
          </p:cNvPr>
          <p:cNvSpPr/>
          <p:nvPr/>
        </p:nvSpPr>
        <p:spPr>
          <a:xfrm>
            <a:off x="4315519" y="291915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B6BE7E1B-3E22-5FCB-F059-8DB651D2CAF3}"/>
              </a:ext>
            </a:extLst>
          </p:cNvPr>
          <p:cNvSpPr txBox="1"/>
          <p:nvPr/>
        </p:nvSpPr>
        <p:spPr>
          <a:xfrm>
            <a:off x="4452678" y="3150887"/>
            <a:ext cx="2728095" cy="369332"/>
          </a:xfrm>
          <a:prstGeom prst="rect">
            <a:avLst/>
          </a:prstGeom>
          <a:noFill/>
        </p:spPr>
        <p:txBody>
          <a:bodyPr wrap="square">
            <a:spAutoFit/>
          </a:bodyPr>
          <a:lstStyle/>
          <a:p>
            <a:pPr algn="ctr"/>
            <a:r>
              <a:rPr lang="pt-BR" b="1" dirty="0"/>
              <a:t>Teste de Segurança</a:t>
            </a:r>
          </a:p>
        </p:txBody>
      </p:sp>
      <p:sp>
        <p:nvSpPr>
          <p:cNvPr id="27" name="Retângulo: Cantos Arredondados 26">
            <a:extLst>
              <a:ext uri="{FF2B5EF4-FFF2-40B4-BE49-F238E27FC236}">
                <a16:creationId xmlns:a16="http://schemas.microsoft.com/office/drawing/2014/main" id="{51F2513D-C0A6-DACF-2B0D-015ED1A03567}"/>
              </a:ext>
            </a:extLst>
          </p:cNvPr>
          <p:cNvSpPr/>
          <p:nvPr/>
        </p:nvSpPr>
        <p:spPr>
          <a:xfrm>
            <a:off x="7611864" y="291915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DBE5B3D-1C49-F4E5-D515-1A7A9C10DD86}"/>
              </a:ext>
            </a:extLst>
          </p:cNvPr>
          <p:cNvSpPr txBox="1"/>
          <p:nvPr/>
        </p:nvSpPr>
        <p:spPr>
          <a:xfrm>
            <a:off x="7749023" y="3150887"/>
            <a:ext cx="2728095" cy="369332"/>
          </a:xfrm>
          <a:prstGeom prst="rect">
            <a:avLst/>
          </a:prstGeom>
          <a:noFill/>
        </p:spPr>
        <p:txBody>
          <a:bodyPr wrap="square">
            <a:spAutoFit/>
          </a:bodyPr>
          <a:lstStyle/>
          <a:p>
            <a:pPr algn="ctr"/>
            <a:r>
              <a:rPr lang="pt-BR" b="1" dirty="0"/>
              <a:t>Teste por Esforço</a:t>
            </a:r>
          </a:p>
        </p:txBody>
      </p:sp>
      <p:sp>
        <p:nvSpPr>
          <p:cNvPr id="29" name="Retângulo: Cantos Arredondados 28">
            <a:extLst>
              <a:ext uri="{FF2B5EF4-FFF2-40B4-BE49-F238E27FC236}">
                <a16:creationId xmlns:a16="http://schemas.microsoft.com/office/drawing/2014/main" id="{C0398F2C-9B86-C130-9AF5-EAD0202F969B}"/>
              </a:ext>
            </a:extLst>
          </p:cNvPr>
          <p:cNvSpPr/>
          <p:nvPr/>
        </p:nvSpPr>
        <p:spPr>
          <a:xfrm>
            <a:off x="2701671" y="449805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C1C0EDB1-B5E6-2D1B-668D-EBA9F8C40D99}"/>
              </a:ext>
            </a:extLst>
          </p:cNvPr>
          <p:cNvSpPr txBox="1"/>
          <p:nvPr/>
        </p:nvSpPr>
        <p:spPr>
          <a:xfrm>
            <a:off x="2838830" y="4729787"/>
            <a:ext cx="2728095" cy="369332"/>
          </a:xfrm>
          <a:prstGeom prst="rect">
            <a:avLst/>
          </a:prstGeom>
          <a:noFill/>
        </p:spPr>
        <p:txBody>
          <a:bodyPr wrap="square">
            <a:spAutoFit/>
          </a:bodyPr>
          <a:lstStyle/>
          <a:p>
            <a:pPr algn="ctr"/>
            <a:r>
              <a:rPr lang="pt-BR" b="1" dirty="0"/>
              <a:t>Teste de Desempenho</a:t>
            </a:r>
          </a:p>
        </p:txBody>
      </p:sp>
      <p:sp>
        <p:nvSpPr>
          <p:cNvPr id="31" name="Retângulo: Cantos Arredondados 30">
            <a:extLst>
              <a:ext uri="{FF2B5EF4-FFF2-40B4-BE49-F238E27FC236}">
                <a16:creationId xmlns:a16="http://schemas.microsoft.com/office/drawing/2014/main" id="{F9545002-73A7-818B-9D2A-A5682D08F18B}"/>
              </a:ext>
            </a:extLst>
          </p:cNvPr>
          <p:cNvSpPr/>
          <p:nvPr/>
        </p:nvSpPr>
        <p:spPr>
          <a:xfrm>
            <a:off x="5998015" y="449805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C1F74963-2ED5-D18A-33E4-9A9D46E2EDF5}"/>
              </a:ext>
            </a:extLst>
          </p:cNvPr>
          <p:cNvSpPr txBox="1"/>
          <p:nvPr/>
        </p:nvSpPr>
        <p:spPr>
          <a:xfrm>
            <a:off x="6135174" y="4729787"/>
            <a:ext cx="2728095" cy="369332"/>
          </a:xfrm>
          <a:prstGeom prst="rect">
            <a:avLst/>
          </a:prstGeom>
          <a:noFill/>
        </p:spPr>
        <p:txBody>
          <a:bodyPr wrap="square">
            <a:spAutoFit/>
          </a:bodyPr>
          <a:lstStyle/>
          <a:p>
            <a:pPr algn="ctr"/>
            <a:r>
              <a:rPr lang="pt-BR" b="1" dirty="0"/>
              <a:t>Teste de Disponibilização</a:t>
            </a:r>
          </a:p>
        </p:txBody>
      </p:sp>
    </p:spTree>
    <p:extLst>
      <p:ext uri="{BB962C8B-B14F-4D97-AF65-F5344CB8AC3E}">
        <p14:creationId xmlns:p14="http://schemas.microsoft.com/office/powerpoint/2010/main" val="6369129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Controle de Qualidade</a:t>
            </a:r>
          </a:p>
        </p:txBody>
      </p:sp>
      <p:sp>
        <p:nvSpPr>
          <p:cNvPr id="3" name="CaixaDeTexto 2">
            <a:extLst>
              <a:ext uri="{FF2B5EF4-FFF2-40B4-BE49-F238E27FC236}">
                <a16:creationId xmlns:a16="http://schemas.microsoft.com/office/drawing/2014/main" id="{9FC9938A-FCEF-DB22-B2AA-4A948B841B6E}"/>
              </a:ext>
            </a:extLst>
          </p:cNvPr>
          <p:cNvSpPr txBox="1"/>
          <p:nvPr/>
        </p:nvSpPr>
        <p:spPr>
          <a:xfrm>
            <a:off x="1019175" y="1302950"/>
            <a:ext cx="10153650" cy="646331"/>
          </a:xfrm>
          <a:prstGeom prst="rect">
            <a:avLst/>
          </a:prstGeom>
          <a:noFill/>
        </p:spPr>
        <p:txBody>
          <a:bodyPr wrap="square" anchor="ctr">
            <a:spAutoFit/>
          </a:bodyPr>
          <a:lstStyle/>
          <a:p>
            <a:pPr algn="just"/>
            <a:r>
              <a:rPr lang="pt-BR" dirty="0">
                <a:solidFill>
                  <a:schemeClr val="bg2">
                    <a:lumMod val="25000"/>
                  </a:schemeClr>
                </a:solidFill>
                <a:effectLst/>
              </a:rPr>
              <a:t>Controlar a qualidade é o processo de monitorar e registrar a conformidade das entregas com os requisitos, garantindo a integridade do produto antes da entrega.</a:t>
            </a:r>
          </a:p>
        </p:txBody>
      </p:sp>
      <p:grpSp>
        <p:nvGrpSpPr>
          <p:cNvPr id="2" name="Agrupar 1">
            <a:extLst>
              <a:ext uri="{FF2B5EF4-FFF2-40B4-BE49-F238E27FC236}">
                <a16:creationId xmlns:a16="http://schemas.microsoft.com/office/drawing/2014/main" id="{6DC3AA90-4A55-CF26-CF07-03208CED5C90}"/>
              </a:ext>
            </a:extLst>
          </p:cNvPr>
          <p:cNvGrpSpPr/>
          <p:nvPr/>
        </p:nvGrpSpPr>
        <p:grpSpPr>
          <a:xfrm>
            <a:off x="1019175" y="2257128"/>
            <a:ext cx="10153650" cy="2890944"/>
            <a:chOff x="1025525" y="248637"/>
            <a:chExt cx="10153650" cy="2890944"/>
          </a:xfrm>
        </p:grpSpPr>
        <p:sp>
          <p:nvSpPr>
            <p:cNvPr id="4" name="Retângulo 3">
              <a:extLst>
                <a:ext uri="{FF2B5EF4-FFF2-40B4-BE49-F238E27FC236}">
                  <a16:creationId xmlns:a16="http://schemas.microsoft.com/office/drawing/2014/main" id="{B4052188-71A3-4627-D596-6E4C597F1E8B}"/>
                </a:ext>
              </a:extLst>
            </p:cNvPr>
            <p:cNvSpPr/>
            <p:nvPr/>
          </p:nvSpPr>
          <p:spPr>
            <a:xfrm>
              <a:off x="1025525" y="491177"/>
              <a:ext cx="10153650" cy="264840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D46A48B-48DF-D1A3-5A3F-2928BCDF586F}"/>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6" name="CaixaDeTexto 5">
              <a:extLst>
                <a:ext uri="{FF2B5EF4-FFF2-40B4-BE49-F238E27FC236}">
                  <a16:creationId xmlns:a16="http://schemas.microsoft.com/office/drawing/2014/main" id="{C3911D14-B277-663A-23D0-871DDDDFAFA4}"/>
                </a:ext>
              </a:extLst>
            </p:cNvPr>
            <p:cNvSpPr txBox="1"/>
            <p:nvPr/>
          </p:nvSpPr>
          <p:spPr>
            <a:xfrm>
              <a:off x="1612899" y="1707209"/>
              <a:ext cx="8991601" cy="1200329"/>
            </a:xfrm>
            <a:prstGeom prst="rect">
              <a:avLst/>
            </a:prstGeom>
            <a:noFill/>
          </p:spPr>
          <p:txBody>
            <a:bodyPr wrap="square" rtlCol="0">
              <a:spAutoFit/>
            </a:bodyPr>
            <a:lstStyle/>
            <a:p>
              <a:r>
                <a:rPr lang="pt-BR" dirty="0" smtClean="0">
                  <a:solidFill>
                    <a:schemeClr val="bg1"/>
                  </a:solidFill>
                  <a:effectLst/>
                </a:rPr>
                <a:t>Na coluna de Entradas, destacam-se os "Documentos de testes e avaliação," incluindo os testes aplicados na garantia do processo e do produto. Já as solicitações de mudança na coluna de Saídas resultam em atualizações no registro do projeto, abrangendo correções de defeitos e ajustes nos métodos e cronogramas.</a:t>
              </a:r>
              <a:endParaRPr lang="pt-BR" dirty="0">
                <a:solidFill>
                  <a:schemeClr val="bg1"/>
                </a:solidFill>
                <a:effectLst/>
              </a:endParaRPr>
            </a:p>
          </p:txBody>
        </p:sp>
        <p:pic>
          <p:nvPicPr>
            <p:cNvPr id="8" name="Imagem 7">
              <a:extLst>
                <a:ext uri="{FF2B5EF4-FFF2-40B4-BE49-F238E27FC236}">
                  <a16:creationId xmlns:a16="http://schemas.microsoft.com/office/drawing/2014/main" id="{AF3AC282-CFB5-298F-7D1F-EE6703AA98A3}"/>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32408719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oto aproximada de um empresário trabalhando em casa e fazendo cálculos">
            <a:extLst>
              <a:ext uri="{FF2B5EF4-FFF2-40B4-BE49-F238E27FC236}">
                <a16:creationId xmlns:a16="http://schemas.microsoft.com/office/drawing/2014/main" id="{060F5835-9232-42A6-09BC-3700CC7B3C8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49205" y="2338322"/>
            <a:ext cx="3568089" cy="237682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Medição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45602" y="2368517"/>
            <a:ext cx="7000112" cy="2585323"/>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Medição é crucial na engenharia de software, seguindo o princípio de que "não se controla o que não se mede".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medição envolve termos como medida, medição e métricas para quantificar atributos de produtos ou processos.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Métricas de software são medidas quantitativas para avaliar atributos de sistemas, componentes e processos, sendo essenciais para a qualidade e o gerenciamento de software.</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05596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Medição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1468424"/>
            <a:ext cx="10153649" cy="923330"/>
          </a:xfrm>
          <a:prstGeom prst="rect">
            <a:avLst/>
          </a:prstGeom>
          <a:noFill/>
        </p:spPr>
        <p:txBody>
          <a:bodyPr wrap="square" anchor="ctr">
            <a:spAutoFit/>
          </a:bodyPr>
          <a:lstStyle/>
          <a:p>
            <a:pPr algn="just"/>
            <a:r>
              <a:rPr lang="pt-BR" dirty="0">
                <a:solidFill>
                  <a:schemeClr val="bg2">
                    <a:lumMod val="25000"/>
                  </a:schemeClr>
                </a:solidFill>
                <a:effectLst/>
              </a:rPr>
              <a:t>A medição é essencial na engenharia de software, envolvendo medidas quantitativas para avaliar atributos de produtos e processos. Métricas de software são usadas para avaliar a qualidade e eficácia de processos e ferramentas, permitindo a tomada de decisões informadas.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2B2B180A-5CED-5555-28F8-AFBF48836040}"/>
              </a:ext>
            </a:extLst>
          </p:cNvPr>
          <p:cNvSpPr/>
          <p:nvPr/>
        </p:nvSpPr>
        <p:spPr>
          <a:xfrm>
            <a:off x="1284351" y="29534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784F8CE2-6EA0-6D2F-7290-26968B553EE1}"/>
              </a:ext>
            </a:extLst>
          </p:cNvPr>
          <p:cNvSpPr txBox="1"/>
          <p:nvPr/>
        </p:nvSpPr>
        <p:spPr>
          <a:xfrm>
            <a:off x="1421510" y="3058885"/>
            <a:ext cx="2728095" cy="646331"/>
          </a:xfrm>
          <a:prstGeom prst="rect">
            <a:avLst/>
          </a:prstGeom>
          <a:noFill/>
        </p:spPr>
        <p:txBody>
          <a:bodyPr wrap="square">
            <a:spAutoFit/>
          </a:bodyPr>
          <a:lstStyle/>
          <a:p>
            <a:pPr algn="ctr"/>
            <a:r>
              <a:rPr lang="pt-BR" b="1" dirty="0"/>
              <a:t>Escolher as medições a serem feitas</a:t>
            </a:r>
          </a:p>
        </p:txBody>
      </p:sp>
      <p:sp>
        <p:nvSpPr>
          <p:cNvPr id="18" name="Retângulo: Cantos Arredondados 17">
            <a:extLst>
              <a:ext uri="{FF2B5EF4-FFF2-40B4-BE49-F238E27FC236}">
                <a16:creationId xmlns:a16="http://schemas.microsoft.com/office/drawing/2014/main" id="{825D1BA4-CD05-7DBB-E861-130CEA6AC927}"/>
              </a:ext>
            </a:extLst>
          </p:cNvPr>
          <p:cNvSpPr/>
          <p:nvPr/>
        </p:nvSpPr>
        <p:spPr>
          <a:xfrm>
            <a:off x="4580695" y="29534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063B1423-0516-227D-CEB2-1298CB2408E3}"/>
              </a:ext>
            </a:extLst>
          </p:cNvPr>
          <p:cNvSpPr txBox="1"/>
          <p:nvPr/>
        </p:nvSpPr>
        <p:spPr>
          <a:xfrm>
            <a:off x="4580695" y="3070660"/>
            <a:ext cx="3002415" cy="646331"/>
          </a:xfrm>
          <a:prstGeom prst="rect">
            <a:avLst/>
          </a:prstGeom>
          <a:noFill/>
        </p:spPr>
        <p:txBody>
          <a:bodyPr wrap="square">
            <a:spAutoFit/>
          </a:bodyPr>
          <a:lstStyle/>
          <a:p>
            <a:pPr algn="ctr"/>
            <a:r>
              <a:rPr lang="pt-BR" b="1" dirty="0"/>
              <a:t>Selecionar os componentes a serem avaliados</a:t>
            </a:r>
          </a:p>
        </p:txBody>
      </p:sp>
      <p:sp>
        <p:nvSpPr>
          <p:cNvPr id="20" name="Retângulo: Cantos Arredondados 19">
            <a:extLst>
              <a:ext uri="{FF2B5EF4-FFF2-40B4-BE49-F238E27FC236}">
                <a16:creationId xmlns:a16="http://schemas.microsoft.com/office/drawing/2014/main" id="{3961DE49-8842-719D-A127-F1EB6DD10975}"/>
              </a:ext>
            </a:extLst>
          </p:cNvPr>
          <p:cNvSpPr/>
          <p:nvPr/>
        </p:nvSpPr>
        <p:spPr>
          <a:xfrm>
            <a:off x="7877040" y="29534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35F4805-DC81-63AF-C0DA-5C913005F571}"/>
              </a:ext>
            </a:extLst>
          </p:cNvPr>
          <p:cNvSpPr txBox="1"/>
          <p:nvPr/>
        </p:nvSpPr>
        <p:spPr>
          <a:xfrm>
            <a:off x="8014199" y="3070660"/>
            <a:ext cx="2728095" cy="646331"/>
          </a:xfrm>
          <a:prstGeom prst="rect">
            <a:avLst/>
          </a:prstGeom>
          <a:noFill/>
        </p:spPr>
        <p:txBody>
          <a:bodyPr wrap="square">
            <a:spAutoFit/>
          </a:bodyPr>
          <a:lstStyle/>
          <a:p>
            <a:pPr algn="ctr"/>
            <a:r>
              <a:rPr lang="pt-BR" b="1" dirty="0"/>
              <a:t>Mediar as características dos componentes</a:t>
            </a:r>
          </a:p>
        </p:txBody>
      </p:sp>
      <p:sp>
        <p:nvSpPr>
          <p:cNvPr id="22" name="Retângulo: Cantos Arredondados 21">
            <a:extLst>
              <a:ext uri="{FF2B5EF4-FFF2-40B4-BE49-F238E27FC236}">
                <a16:creationId xmlns:a16="http://schemas.microsoft.com/office/drawing/2014/main" id="{FFB3C1F6-EE26-61B5-5BD0-DBA4045A13A1}"/>
              </a:ext>
            </a:extLst>
          </p:cNvPr>
          <p:cNvSpPr/>
          <p:nvPr/>
        </p:nvSpPr>
        <p:spPr>
          <a:xfrm>
            <a:off x="2966847" y="45323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EF43F068-096F-2263-1826-385BBFA51BDA}"/>
              </a:ext>
            </a:extLst>
          </p:cNvPr>
          <p:cNvSpPr txBox="1"/>
          <p:nvPr/>
        </p:nvSpPr>
        <p:spPr>
          <a:xfrm>
            <a:off x="3104006" y="4637785"/>
            <a:ext cx="2728095" cy="646331"/>
          </a:xfrm>
          <a:prstGeom prst="rect">
            <a:avLst/>
          </a:prstGeom>
          <a:noFill/>
        </p:spPr>
        <p:txBody>
          <a:bodyPr wrap="square">
            <a:spAutoFit/>
          </a:bodyPr>
          <a:lstStyle/>
          <a:p>
            <a:pPr algn="ctr"/>
            <a:r>
              <a:rPr lang="pt-BR" b="1" dirty="0"/>
              <a:t>Identificar medições anômalas</a:t>
            </a:r>
          </a:p>
        </p:txBody>
      </p:sp>
      <p:sp>
        <p:nvSpPr>
          <p:cNvPr id="24" name="Retângulo: Cantos Arredondados 23">
            <a:extLst>
              <a:ext uri="{FF2B5EF4-FFF2-40B4-BE49-F238E27FC236}">
                <a16:creationId xmlns:a16="http://schemas.microsoft.com/office/drawing/2014/main" id="{F61F4DFA-6C72-D443-3F5B-4D6F725F7109}"/>
              </a:ext>
            </a:extLst>
          </p:cNvPr>
          <p:cNvSpPr/>
          <p:nvPr/>
        </p:nvSpPr>
        <p:spPr>
          <a:xfrm>
            <a:off x="6263191" y="45323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95362313-C3A6-6D37-72A2-3364FCC1F4DE}"/>
              </a:ext>
            </a:extLst>
          </p:cNvPr>
          <p:cNvSpPr txBox="1"/>
          <p:nvPr/>
        </p:nvSpPr>
        <p:spPr>
          <a:xfrm>
            <a:off x="6400350" y="4637784"/>
            <a:ext cx="2728095" cy="646331"/>
          </a:xfrm>
          <a:prstGeom prst="rect">
            <a:avLst/>
          </a:prstGeom>
          <a:noFill/>
        </p:spPr>
        <p:txBody>
          <a:bodyPr wrap="square">
            <a:spAutoFit/>
          </a:bodyPr>
          <a:lstStyle/>
          <a:p>
            <a:pPr algn="ctr"/>
            <a:r>
              <a:rPr lang="pt-BR" b="1" dirty="0"/>
              <a:t>Analisar componentes anômalos</a:t>
            </a:r>
          </a:p>
        </p:txBody>
      </p:sp>
    </p:spTree>
    <p:extLst>
      <p:ext uri="{BB962C8B-B14F-4D97-AF65-F5344CB8AC3E}">
        <p14:creationId xmlns:p14="http://schemas.microsoft.com/office/powerpoint/2010/main" val="23632939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Método GQM</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1468424"/>
            <a:ext cx="10153649" cy="923330"/>
          </a:xfrm>
          <a:prstGeom prst="rect">
            <a:avLst/>
          </a:prstGeom>
          <a:noFill/>
        </p:spPr>
        <p:txBody>
          <a:bodyPr wrap="square" anchor="ctr">
            <a:spAutoFit/>
          </a:bodyPr>
          <a:lstStyle/>
          <a:p>
            <a:pPr algn="just"/>
            <a:r>
              <a:rPr lang="pt-BR" dirty="0">
                <a:solidFill>
                  <a:schemeClr val="bg2">
                    <a:lumMod val="25000"/>
                  </a:schemeClr>
                </a:solidFill>
                <a:effectLst/>
              </a:rPr>
              <a:t>O método GQM (</a:t>
            </a:r>
            <a:r>
              <a:rPr lang="pt-BR" dirty="0" err="1">
                <a:solidFill>
                  <a:schemeClr val="bg2">
                    <a:lumMod val="25000"/>
                  </a:schemeClr>
                </a:solidFill>
                <a:effectLst/>
              </a:rPr>
              <a:t>Goal</a:t>
            </a:r>
            <a:r>
              <a:rPr lang="pt-BR" dirty="0">
                <a:solidFill>
                  <a:schemeClr val="bg2">
                    <a:lumMod val="25000"/>
                  </a:schemeClr>
                </a:solidFill>
                <a:effectLst/>
              </a:rPr>
              <a:t> – </a:t>
            </a:r>
            <a:r>
              <a:rPr lang="pt-BR" dirty="0" err="1">
                <a:solidFill>
                  <a:schemeClr val="bg2">
                    <a:lumMod val="25000"/>
                  </a:schemeClr>
                </a:solidFill>
                <a:effectLst/>
              </a:rPr>
              <a:t>Question</a:t>
            </a:r>
            <a:r>
              <a:rPr lang="pt-BR" dirty="0">
                <a:solidFill>
                  <a:schemeClr val="bg2">
                    <a:lumMod val="25000"/>
                  </a:schemeClr>
                </a:solidFill>
                <a:effectLst/>
              </a:rPr>
              <a:t> – </a:t>
            </a:r>
            <a:r>
              <a:rPr lang="pt-BR" dirty="0" err="1">
                <a:solidFill>
                  <a:schemeClr val="bg2">
                    <a:lumMod val="25000"/>
                  </a:schemeClr>
                </a:solidFill>
                <a:effectLst/>
              </a:rPr>
              <a:t>Metric</a:t>
            </a:r>
            <a:r>
              <a:rPr lang="pt-BR" dirty="0">
                <a:solidFill>
                  <a:schemeClr val="bg2">
                    <a:lumMod val="25000"/>
                  </a:schemeClr>
                </a:solidFill>
                <a:effectLst/>
              </a:rPr>
              <a:t>) é uma técnica aplicada no planejamento do trabalho de medição, ou seja, permite a identificação de métricas significativas para qualquer parte do processo de software. O GQM organiza o planejamento de uma medição de software em etapas</a:t>
            </a:r>
            <a:r>
              <a:rPr lang="pt-BR" dirty="0">
                <a:solidFill>
                  <a:schemeClr val="bg2">
                    <a:lumMod val="25000"/>
                  </a:schemeClr>
                </a:solidFill>
              </a:rPr>
              <a:t>.</a:t>
            </a:r>
            <a:endParaRPr lang="pt-BR" dirty="0">
              <a:solidFill>
                <a:schemeClr val="bg2">
                  <a:lumMod val="25000"/>
                </a:schemeClr>
              </a:solidFill>
              <a:effectLst/>
            </a:endParaRP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82D1B5A4-13F1-A05E-42EB-733D53CCFFB6}"/>
              </a:ext>
            </a:extLst>
          </p:cNvPr>
          <p:cNvSpPr/>
          <p:nvPr/>
        </p:nvSpPr>
        <p:spPr>
          <a:xfrm>
            <a:off x="1019174" y="3088371"/>
            <a:ext cx="3185133" cy="241632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144B6D14-0E6B-8DF2-7871-1844914B7DFF}"/>
              </a:ext>
            </a:extLst>
          </p:cNvPr>
          <p:cNvSpPr txBox="1"/>
          <p:nvPr/>
        </p:nvSpPr>
        <p:spPr>
          <a:xfrm>
            <a:off x="1031550" y="3249582"/>
            <a:ext cx="3172757" cy="369332"/>
          </a:xfrm>
          <a:prstGeom prst="rect">
            <a:avLst/>
          </a:prstGeom>
          <a:noFill/>
        </p:spPr>
        <p:txBody>
          <a:bodyPr wrap="square">
            <a:spAutoFit/>
          </a:bodyPr>
          <a:lstStyle/>
          <a:p>
            <a:pPr algn="ctr"/>
            <a:r>
              <a:rPr lang="pt-BR" b="1" dirty="0"/>
              <a:t>Objetivo</a:t>
            </a:r>
          </a:p>
        </p:txBody>
      </p:sp>
      <p:sp>
        <p:nvSpPr>
          <p:cNvPr id="29" name="CaixaDeTexto 28">
            <a:extLst>
              <a:ext uri="{FF2B5EF4-FFF2-40B4-BE49-F238E27FC236}">
                <a16:creationId xmlns:a16="http://schemas.microsoft.com/office/drawing/2014/main" id="{61790503-D9E3-34DB-7F67-5AD545CEF1B8}"/>
              </a:ext>
            </a:extLst>
          </p:cNvPr>
          <p:cNvSpPr txBox="1"/>
          <p:nvPr/>
        </p:nvSpPr>
        <p:spPr>
          <a:xfrm>
            <a:off x="1031550" y="3780126"/>
            <a:ext cx="3185133" cy="1323439"/>
          </a:xfrm>
          <a:prstGeom prst="rect">
            <a:avLst/>
          </a:prstGeom>
          <a:noFill/>
        </p:spPr>
        <p:txBody>
          <a:bodyPr wrap="square">
            <a:spAutoFit/>
          </a:bodyPr>
          <a:lstStyle/>
          <a:p>
            <a:r>
              <a:rPr lang="pt-BR" sz="1600" dirty="0">
                <a:solidFill>
                  <a:schemeClr val="bg2">
                    <a:lumMod val="25000"/>
                  </a:schemeClr>
                </a:solidFill>
                <a:effectLst/>
              </a:rPr>
              <a:t>O objetivo de medição deve ser específico para uma atividade ou característica do produto e em conformidade com os requisitos do software.</a:t>
            </a:r>
            <a:endParaRPr lang="pt-BR" sz="1600" dirty="0">
              <a:solidFill>
                <a:schemeClr val="bg2">
                  <a:lumMod val="25000"/>
                </a:schemeClr>
              </a:solidFill>
            </a:endParaRPr>
          </a:p>
        </p:txBody>
      </p:sp>
      <p:sp>
        <p:nvSpPr>
          <p:cNvPr id="34" name="Retângulo: Cantos Arredondados 33">
            <a:extLst>
              <a:ext uri="{FF2B5EF4-FFF2-40B4-BE49-F238E27FC236}">
                <a16:creationId xmlns:a16="http://schemas.microsoft.com/office/drawing/2014/main" id="{980C1E75-556B-93A4-654D-1567EC88BCE7}"/>
              </a:ext>
            </a:extLst>
          </p:cNvPr>
          <p:cNvSpPr/>
          <p:nvPr/>
        </p:nvSpPr>
        <p:spPr>
          <a:xfrm>
            <a:off x="7975317" y="3088371"/>
            <a:ext cx="3185133" cy="241631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DC949BB8-D492-A822-D0E1-FA0E9291BDF0}"/>
              </a:ext>
            </a:extLst>
          </p:cNvPr>
          <p:cNvSpPr txBox="1"/>
          <p:nvPr/>
        </p:nvSpPr>
        <p:spPr>
          <a:xfrm>
            <a:off x="7987693" y="3249582"/>
            <a:ext cx="3172757" cy="369332"/>
          </a:xfrm>
          <a:prstGeom prst="rect">
            <a:avLst/>
          </a:prstGeom>
          <a:noFill/>
        </p:spPr>
        <p:txBody>
          <a:bodyPr wrap="square">
            <a:spAutoFit/>
          </a:bodyPr>
          <a:lstStyle/>
          <a:p>
            <a:pPr algn="ctr"/>
            <a:r>
              <a:rPr lang="pt-BR" b="1" dirty="0"/>
              <a:t>Métricas</a:t>
            </a:r>
          </a:p>
        </p:txBody>
      </p:sp>
      <p:sp>
        <p:nvSpPr>
          <p:cNvPr id="36" name="CaixaDeTexto 35">
            <a:extLst>
              <a:ext uri="{FF2B5EF4-FFF2-40B4-BE49-F238E27FC236}">
                <a16:creationId xmlns:a16="http://schemas.microsoft.com/office/drawing/2014/main" id="{C0DF17AD-5BED-0AAD-0763-5D83A32C67D6}"/>
              </a:ext>
            </a:extLst>
          </p:cNvPr>
          <p:cNvSpPr txBox="1"/>
          <p:nvPr/>
        </p:nvSpPr>
        <p:spPr>
          <a:xfrm>
            <a:off x="7987693" y="3780126"/>
            <a:ext cx="3185133" cy="1077218"/>
          </a:xfrm>
          <a:prstGeom prst="rect">
            <a:avLst/>
          </a:prstGeom>
          <a:noFill/>
        </p:spPr>
        <p:txBody>
          <a:bodyPr wrap="square">
            <a:spAutoFit/>
          </a:bodyPr>
          <a:lstStyle/>
          <a:p>
            <a:r>
              <a:rPr lang="pt-BR" sz="1600" dirty="0">
                <a:solidFill>
                  <a:schemeClr val="bg2">
                    <a:lumMod val="25000"/>
                  </a:schemeClr>
                </a:solidFill>
                <a:effectLst/>
              </a:rPr>
              <a:t>Deverão ser formuladas em função das respostas às questões elaboradas, tal como “Número de requisitos testados”.</a:t>
            </a:r>
            <a:endParaRPr lang="pt-BR" sz="1600" dirty="0">
              <a:solidFill>
                <a:schemeClr val="bg2">
                  <a:lumMod val="25000"/>
                </a:schemeClr>
              </a:solidFill>
            </a:endParaRPr>
          </a:p>
        </p:txBody>
      </p:sp>
      <p:sp>
        <p:nvSpPr>
          <p:cNvPr id="37" name="Retângulo: Cantos Arredondados 36">
            <a:extLst>
              <a:ext uri="{FF2B5EF4-FFF2-40B4-BE49-F238E27FC236}">
                <a16:creationId xmlns:a16="http://schemas.microsoft.com/office/drawing/2014/main" id="{ECDB1910-15F8-B804-7A68-05E4A6062BB3}"/>
              </a:ext>
            </a:extLst>
          </p:cNvPr>
          <p:cNvSpPr/>
          <p:nvPr/>
        </p:nvSpPr>
        <p:spPr>
          <a:xfrm>
            <a:off x="4497245" y="3088371"/>
            <a:ext cx="3185133" cy="241631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AC63C47F-6CDD-9979-6504-63F7CA71B551}"/>
              </a:ext>
            </a:extLst>
          </p:cNvPr>
          <p:cNvSpPr txBox="1"/>
          <p:nvPr/>
        </p:nvSpPr>
        <p:spPr>
          <a:xfrm>
            <a:off x="4509621" y="3249582"/>
            <a:ext cx="3172757" cy="369332"/>
          </a:xfrm>
          <a:prstGeom prst="rect">
            <a:avLst/>
          </a:prstGeom>
          <a:noFill/>
        </p:spPr>
        <p:txBody>
          <a:bodyPr wrap="square">
            <a:spAutoFit/>
          </a:bodyPr>
          <a:lstStyle/>
          <a:p>
            <a:pPr algn="ctr"/>
            <a:r>
              <a:rPr lang="pt-BR" b="1" dirty="0"/>
              <a:t>Questões</a:t>
            </a:r>
          </a:p>
        </p:txBody>
      </p:sp>
      <p:sp>
        <p:nvSpPr>
          <p:cNvPr id="39" name="CaixaDeTexto 38">
            <a:extLst>
              <a:ext uri="{FF2B5EF4-FFF2-40B4-BE49-F238E27FC236}">
                <a16:creationId xmlns:a16="http://schemas.microsoft.com/office/drawing/2014/main" id="{F553FD2D-65C8-798E-EBA7-29E52455DA0C}"/>
              </a:ext>
            </a:extLst>
          </p:cNvPr>
          <p:cNvSpPr txBox="1"/>
          <p:nvPr/>
        </p:nvSpPr>
        <p:spPr>
          <a:xfrm>
            <a:off x="4509621" y="3780126"/>
            <a:ext cx="3185133" cy="1569660"/>
          </a:xfrm>
          <a:prstGeom prst="rect">
            <a:avLst/>
          </a:prstGeom>
          <a:noFill/>
        </p:spPr>
        <p:txBody>
          <a:bodyPr wrap="square">
            <a:spAutoFit/>
          </a:bodyPr>
          <a:lstStyle/>
          <a:p>
            <a:r>
              <a:rPr lang="pt-BR" sz="1600" dirty="0">
                <a:solidFill>
                  <a:schemeClr val="bg2">
                    <a:lumMod val="25000"/>
                  </a:schemeClr>
                </a:solidFill>
                <a:effectLst/>
              </a:rPr>
              <a:t>Definir um conjunto de questões para alcançar o objetivo, como "Qual é a cobertura dos testes?", estabelecendo uma conexão entre os objetivos planejados e as métricas.</a:t>
            </a:r>
            <a:endParaRPr lang="pt-BR" sz="1600" dirty="0">
              <a:solidFill>
                <a:schemeClr val="bg2">
                  <a:lumMod val="25000"/>
                </a:schemeClr>
              </a:solidFill>
            </a:endParaRPr>
          </a:p>
        </p:txBody>
      </p:sp>
    </p:spTree>
    <p:extLst>
      <p:ext uri="{BB962C8B-B14F-4D97-AF65-F5344CB8AC3E}">
        <p14:creationId xmlns:p14="http://schemas.microsoft.com/office/powerpoint/2010/main" val="410868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Ciclo de Vida do Projeto x Grupos de Processos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953298"/>
            <a:ext cx="10153650"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ciclo de vida do projeto abrange fases genéricas comuns a todos os projetos.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escolha de um Fluxo de Processo, como Evolucionário ou Iterativo, determina as etapas do projeto.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gestão do ciclo de vida do projeto envolve a execução de atividades de gerenciamento de projetos.</a:t>
            </a:r>
          </a:p>
          <a:p>
            <a:pPr marL="285750" indent="-285750" algn="just">
              <a:buFont typeface="Arial" panose="020B0604020202020204" pitchFamily="34" charset="0"/>
              <a:buChar char="•"/>
            </a:pPr>
            <a:endParaRPr lang="pt-BR" dirty="0">
              <a:solidFill>
                <a:schemeClr val="bg2">
                  <a:lumMod val="25000"/>
                </a:schemeClr>
              </a:solidFill>
              <a:effectLst/>
            </a:endParaRPr>
          </a:p>
        </p:txBody>
      </p:sp>
      <p:pic>
        <p:nvPicPr>
          <p:cNvPr id="8" name="Imagem 7">
            <a:extLst>
              <a:ext uri="{FF2B5EF4-FFF2-40B4-BE49-F238E27FC236}">
                <a16:creationId xmlns:a16="http://schemas.microsoft.com/office/drawing/2014/main" id="{C8A64798-1E56-23EA-AF54-985F374F0B57}"/>
              </a:ext>
            </a:extLst>
          </p:cNvPr>
          <p:cNvPicPr>
            <a:picLocks noChangeAspect="1"/>
          </p:cNvPicPr>
          <p:nvPr/>
        </p:nvPicPr>
        <p:blipFill>
          <a:blip r:embed="rId2"/>
          <a:stretch>
            <a:fillRect/>
          </a:stretch>
        </p:blipFill>
        <p:spPr>
          <a:xfrm>
            <a:off x="1019175" y="4097812"/>
            <a:ext cx="9676929" cy="1150126"/>
          </a:xfrm>
          <a:prstGeom prst="rect">
            <a:avLst/>
          </a:prstGeom>
        </p:spPr>
      </p:pic>
      <p:sp>
        <p:nvSpPr>
          <p:cNvPr id="9" name="CaixaDeTexto 8">
            <a:extLst>
              <a:ext uri="{FF2B5EF4-FFF2-40B4-BE49-F238E27FC236}">
                <a16:creationId xmlns:a16="http://schemas.microsoft.com/office/drawing/2014/main" id="{2A318947-1AF9-4E7D-C950-2D242F5B6926}"/>
              </a:ext>
            </a:extLst>
          </p:cNvPr>
          <p:cNvSpPr txBox="1"/>
          <p:nvPr/>
        </p:nvSpPr>
        <p:spPr>
          <a:xfrm>
            <a:off x="3834093" y="5544681"/>
            <a:ext cx="3148928" cy="307777"/>
          </a:xfrm>
          <a:prstGeom prst="rect">
            <a:avLst/>
          </a:prstGeom>
          <a:noFill/>
        </p:spPr>
        <p:txBody>
          <a:bodyPr wrap="square" rtlCol="0">
            <a:spAutoFit/>
          </a:bodyPr>
          <a:lstStyle/>
          <a:p>
            <a:pPr algn="ctr"/>
            <a:r>
              <a:rPr lang="pt-BR" sz="1400" dirty="0"/>
              <a:t>Ciclo de vida do projeto.</a:t>
            </a:r>
          </a:p>
        </p:txBody>
      </p:sp>
    </p:spTree>
    <p:extLst>
      <p:ext uri="{BB962C8B-B14F-4D97-AF65-F5344CB8AC3E}">
        <p14:creationId xmlns:p14="http://schemas.microsoft.com/office/powerpoint/2010/main" val="1191721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Métricas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06924"/>
            <a:ext cx="10153649"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Métricas de software são ferramentas quantitativas que asseguram a qualidade do software, analisando atributos mensuráveis e permitindo melhorias nos requisitos, modelos e processo de desenvolvimento.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Métricas representam características mensuráveis em sistemas, documentação ou processos de desenvolvimento de software. De acordo com </a:t>
            </a:r>
            <a:r>
              <a:rPr lang="pt-BR" dirty="0" err="1">
                <a:solidFill>
                  <a:schemeClr val="bg2">
                    <a:lumMod val="25000"/>
                  </a:schemeClr>
                </a:solidFill>
                <a:effectLst/>
              </a:rPr>
              <a:t>Sommerville</a:t>
            </a:r>
            <a:r>
              <a:rPr lang="pt-BR" dirty="0">
                <a:solidFill>
                  <a:schemeClr val="bg2">
                    <a:lumMod val="25000"/>
                  </a:schemeClr>
                </a:solidFill>
                <a:effectLst/>
              </a:rPr>
              <a:t> (2019), as métricas de software podem ser:</a:t>
            </a:r>
            <a:endParaRPr lang="pt-BR" dirty="0"/>
          </a:p>
          <a:p>
            <a:pPr marL="285750" indent="-285750" algn="just">
              <a:buFont typeface="Arial" panose="020B0604020202020204" pitchFamily="34" charset="0"/>
              <a:buChar char="•"/>
            </a:pPr>
            <a:endParaRPr lang="pt-BR" dirty="0">
              <a:solidFill>
                <a:schemeClr val="bg2">
                  <a:lumMod val="25000"/>
                </a:schemeClr>
              </a:solidFill>
              <a:effectLst/>
            </a:endParaRPr>
          </a:p>
        </p:txBody>
      </p:sp>
      <p:sp>
        <p:nvSpPr>
          <p:cNvPr id="6" name="Seta: para a Direita 5">
            <a:extLst>
              <a:ext uri="{FF2B5EF4-FFF2-40B4-BE49-F238E27FC236}">
                <a16:creationId xmlns:a16="http://schemas.microsoft.com/office/drawing/2014/main" id="{5B03B361-AD90-FDC9-B318-4028F72E2FAD}"/>
              </a:ext>
            </a:extLst>
          </p:cNvPr>
          <p:cNvSpPr/>
          <p:nvPr/>
        </p:nvSpPr>
        <p:spPr>
          <a:xfrm>
            <a:off x="3756288" y="449356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10264" y="449356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Cantos Arredondados 2">
            <a:extLst>
              <a:ext uri="{FF2B5EF4-FFF2-40B4-BE49-F238E27FC236}">
                <a16:creationId xmlns:a16="http://schemas.microsoft.com/office/drawing/2014/main" id="{D3060017-E2B5-89D3-357D-B7347E2B3B0D}"/>
              </a:ext>
            </a:extLst>
          </p:cNvPr>
          <p:cNvSpPr/>
          <p:nvPr/>
        </p:nvSpPr>
        <p:spPr>
          <a:xfrm>
            <a:off x="2799655" y="395348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A1DC1721-B993-18D4-5EA0-07469378D5FF}"/>
              </a:ext>
            </a:extLst>
          </p:cNvPr>
          <p:cNvSpPr txBox="1"/>
          <p:nvPr/>
        </p:nvSpPr>
        <p:spPr>
          <a:xfrm>
            <a:off x="2936814" y="4058944"/>
            <a:ext cx="2728095" cy="646331"/>
          </a:xfrm>
          <a:prstGeom prst="rect">
            <a:avLst/>
          </a:prstGeom>
          <a:noFill/>
        </p:spPr>
        <p:txBody>
          <a:bodyPr wrap="square">
            <a:spAutoFit/>
          </a:bodyPr>
          <a:lstStyle/>
          <a:p>
            <a:pPr algn="ctr"/>
            <a:r>
              <a:rPr lang="pt-BR" b="1" dirty="0"/>
              <a:t>Métricas de Controle ou de Processo</a:t>
            </a:r>
          </a:p>
        </p:txBody>
      </p:sp>
      <p:sp>
        <p:nvSpPr>
          <p:cNvPr id="5" name="Retângulo: Cantos Arredondados 4">
            <a:extLst>
              <a:ext uri="{FF2B5EF4-FFF2-40B4-BE49-F238E27FC236}">
                <a16:creationId xmlns:a16="http://schemas.microsoft.com/office/drawing/2014/main" id="{C70F579A-E518-7E43-8A4F-72DB9D836F9F}"/>
              </a:ext>
            </a:extLst>
          </p:cNvPr>
          <p:cNvSpPr/>
          <p:nvPr/>
        </p:nvSpPr>
        <p:spPr>
          <a:xfrm>
            <a:off x="6095999" y="395348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7B03A15A-4815-121C-6E07-53EB0C5A00AE}"/>
              </a:ext>
            </a:extLst>
          </p:cNvPr>
          <p:cNvSpPr txBox="1"/>
          <p:nvPr/>
        </p:nvSpPr>
        <p:spPr>
          <a:xfrm>
            <a:off x="6095999" y="4070719"/>
            <a:ext cx="3002415" cy="646331"/>
          </a:xfrm>
          <a:prstGeom prst="rect">
            <a:avLst/>
          </a:prstGeom>
          <a:noFill/>
        </p:spPr>
        <p:txBody>
          <a:bodyPr wrap="square">
            <a:spAutoFit/>
          </a:bodyPr>
          <a:lstStyle/>
          <a:p>
            <a:pPr algn="ctr"/>
            <a:r>
              <a:rPr lang="pt-BR" b="1" dirty="0"/>
              <a:t>Métricas de Previsão ou de Produto</a:t>
            </a:r>
          </a:p>
        </p:txBody>
      </p:sp>
    </p:spTree>
    <p:extLst>
      <p:ext uri="{BB962C8B-B14F-4D97-AF65-F5344CB8AC3E}">
        <p14:creationId xmlns:p14="http://schemas.microsoft.com/office/powerpoint/2010/main" val="314525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Métricas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385684"/>
            <a:ext cx="10153649" cy="646331"/>
          </a:xfrm>
          <a:prstGeom prst="rect">
            <a:avLst/>
          </a:prstGeom>
          <a:noFill/>
        </p:spPr>
        <p:txBody>
          <a:bodyPr wrap="square" anchor="ctr">
            <a:spAutoFit/>
          </a:bodyPr>
          <a:lstStyle/>
          <a:p>
            <a:pPr algn="just"/>
            <a:r>
              <a:rPr lang="pt-BR" dirty="0">
                <a:solidFill>
                  <a:schemeClr val="bg2">
                    <a:lumMod val="25000"/>
                  </a:schemeClr>
                </a:solidFill>
                <a:effectLst/>
              </a:rPr>
              <a:t>As métricas estáticas ajudam a avaliar a complexidade, a compreensibilidade e a manutenibilidade de um sistema ou de seus componentes. </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E8AF7D5F-2D21-733E-E264-445C8AB2E0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98583" y="2451846"/>
            <a:ext cx="7394833" cy="3481811"/>
          </a:xfrm>
          <a:prstGeom prst="rect">
            <a:avLst/>
          </a:prstGeom>
        </p:spPr>
      </p:pic>
      <p:sp>
        <p:nvSpPr>
          <p:cNvPr id="12" name="CaixaDeTexto 11">
            <a:extLst>
              <a:ext uri="{FF2B5EF4-FFF2-40B4-BE49-F238E27FC236}">
                <a16:creationId xmlns:a16="http://schemas.microsoft.com/office/drawing/2014/main" id="{8F017C9A-2A81-C94A-437A-58B03F7E2588}"/>
              </a:ext>
            </a:extLst>
          </p:cNvPr>
          <p:cNvSpPr txBox="1"/>
          <p:nvPr/>
        </p:nvSpPr>
        <p:spPr>
          <a:xfrm>
            <a:off x="2773173" y="6119911"/>
            <a:ext cx="6248579" cy="307777"/>
          </a:xfrm>
          <a:prstGeom prst="rect">
            <a:avLst/>
          </a:prstGeom>
          <a:noFill/>
        </p:spPr>
        <p:txBody>
          <a:bodyPr wrap="square" rtlCol="0">
            <a:spAutoFit/>
          </a:bodyPr>
          <a:lstStyle/>
          <a:p>
            <a:pPr algn="ctr"/>
            <a:r>
              <a:rPr lang="pt-BR" sz="1400" dirty="0"/>
              <a:t>Métricas estatísticas de produto.</a:t>
            </a:r>
          </a:p>
        </p:txBody>
      </p:sp>
    </p:spTree>
    <p:extLst>
      <p:ext uri="{BB962C8B-B14F-4D97-AF65-F5344CB8AC3E}">
        <p14:creationId xmlns:p14="http://schemas.microsoft.com/office/powerpoint/2010/main" val="1889867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Métricas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329925"/>
            <a:ext cx="10153649" cy="1200329"/>
          </a:xfrm>
          <a:prstGeom prst="rect">
            <a:avLst/>
          </a:prstGeom>
          <a:noFill/>
        </p:spPr>
        <p:txBody>
          <a:bodyPr wrap="square" anchor="ctr">
            <a:spAutoFit/>
          </a:bodyPr>
          <a:lstStyle/>
          <a:p>
            <a:pPr algn="just"/>
            <a:r>
              <a:rPr lang="pt-BR" dirty="0">
                <a:solidFill>
                  <a:schemeClr val="bg2">
                    <a:lumMod val="25000"/>
                  </a:schemeClr>
                </a:solidFill>
                <a:effectLst/>
              </a:rPr>
              <a:t>As métricas de controle e de previsão podem influenciar a tomada de decisões de gerenciamento. Os gerentes usam as medições de processo para decidir se as alterações desse processo devem ser feitas e as métricas de previsão para decidir se as alterações de software são necessárias e se o software está pronto para entrar em produção.</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1442" name="Picture 2">
            <a:extLst>
              <a:ext uri="{FF2B5EF4-FFF2-40B4-BE49-F238E27FC236}">
                <a16:creationId xmlns:a16="http://schemas.microsoft.com/office/drawing/2014/main" id="{1E6235C2-2F01-E943-CAF1-7DCC49B797B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79875" y="2684292"/>
            <a:ext cx="4048398" cy="301242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50B627D2-8CBD-2AEC-C656-52B87095BF2C}"/>
              </a:ext>
            </a:extLst>
          </p:cNvPr>
          <p:cNvSpPr txBox="1"/>
          <p:nvPr/>
        </p:nvSpPr>
        <p:spPr>
          <a:xfrm>
            <a:off x="3025797" y="6119911"/>
            <a:ext cx="6248579" cy="307777"/>
          </a:xfrm>
          <a:prstGeom prst="rect">
            <a:avLst/>
          </a:prstGeom>
          <a:noFill/>
        </p:spPr>
        <p:txBody>
          <a:bodyPr wrap="square" rtlCol="0">
            <a:spAutoFit/>
          </a:bodyPr>
          <a:lstStyle/>
          <a:p>
            <a:pPr algn="ctr"/>
            <a:r>
              <a:rPr lang="pt-BR" sz="1400" dirty="0"/>
              <a:t>Medições de previsão e controle.</a:t>
            </a:r>
          </a:p>
        </p:txBody>
      </p:sp>
    </p:spTree>
    <p:extLst>
      <p:ext uri="{BB962C8B-B14F-4D97-AF65-F5344CB8AC3E}">
        <p14:creationId xmlns:p14="http://schemas.microsoft.com/office/powerpoint/2010/main" val="32003477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a:xfrm>
            <a:off x="1225856" y="3023391"/>
            <a:ext cx="6922782" cy="811987"/>
          </a:xfrm>
        </p:spPr>
        <p:txBody>
          <a:bodyPr/>
          <a:lstStyle/>
          <a:p>
            <a:r>
              <a:rPr lang="pt-BR" dirty="0"/>
              <a:t>Gerenciamento de Configurações</a:t>
            </a:r>
          </a:p>
        </p:txBody>
      </p:sp>
      <p:pic>
        <p:nvPicPr>
          <p:cNvPr id="7" name="Espaço Reservado para Imagem 6">
            <a:extLst>
              <a:ext uri="{FF2B5EF4-FFF2-40B4-BE49-F238E27FC236}">
                <a16:creationId xmlns:a16="http://schemas.microsoft.com/office/drawing/2014/main" id="{7E3FE514-7ECE-F335-AE8B-B6A78FEAD8B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8148638" y="-1"/>
            <a:ext cx="4043362" cy="6857999"/>
          </a:xfrm>
          <a:prstGeom prst="rect">
            <a:avLst/>
          </a:prstGeom>
        </p:spPr>
      </p:pic>
    </p:spTree>
    <p:extLst>
      <p:ext uri="{BB962C8B-B14F-4D97-AF65-F5344CB8AC3E}">
        <p14:creationId xmlns:p14="http://schemas.microsoft.com/office/powerpoint/2010/main" val="931755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Cantos Arredondados 7">
            <a:extLst>
              <a:ext uri="{FF2B5EF4-FFF2-40B4-BE49-F238E27FC236}">
                <a16:creationId xmlns:a16="http://schemas.microsoft.com/office/drawing/2014/main" id="{EF9BAED3-5B02-4904-C23D-A09D86775416}"/>
              </a:ext>
            </a:extLst>
          </p:cNvPr>
          <p:cNvSpPr/>
          <p:nvPr/>
        </p:nvSpPr>
        <p:spPr>
          <a:xfrm>
            <a:off x="3631311" y="3540658"/>
            <a:ext cx="2464689" cy="23152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8DC81ECA-D7FE-EEFE-8235-FF5123953731}"/>
              </a:ext>
            </a:extLst>
          </p:cNvPr>
          <p:cNvSpPr/>
          <p:nvPr/>
        </p:nvSpPr>
        <p:spPr>
          <a:xfrm>
            <a:off x="6243447" y="3540658"/>
            <a:ext cx="2464689" cy="23152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Conceito de Gerenciamento de Configurações </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76093"/>
            <a:ext cx="10153649"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GCS (Gestão de Configuração de Software) envolve atividades que controlam e gerenciam alterações em artefatos de software, estabelecendo relações, controlando versões e auditando mudanças. </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rPr>
              <a:t>É u</a:t>
            </a:r>
            <a:r>
              <a:rPr lang="pt-BR" dirty="0">
                <a:solidFill>
                  <a:schemeClr val="bg2">
                    <a:lumMod val="25000"/>
                  </a:schemeClr>
                </a:solidFill>
                <a:effectLst/>
              </a:rPr>
              <a:t>ma parte fundamental da garantia de qualidade do software e pode ser realizada pela equipe de qualidade ou por uma equipe designada, destacando a importância de controlar alterações para manter a qualidade do software.</a:t>
            </a:r>
          </a:p>
        </p:txBody>
      </p:sp>
      <p:sp>
        <p:nvSpPr>
          <p:cNvPr id="3" name="Retângulo: Cantos Arredondados 2">
            <a:extLst>
              <a:ext uri="{FF2B5EF4-FFF2-40B4-BE49-F238E27FC236}">
                <a16:creationId xmlns:a16="http://schemas.microsoft.com/office/drawing/2014/main" id="{F241391A-F8AF-F5B2-2A73-48057EAF6591}"/>
              </a:ext>
            </a:extLst>
          </p:cNvPr>
          <p:cNvSpPr/>
          <p:nvPr/>
        </p:nvSpPr>
        <p:spPr>
          <a:xfrm>
            <a:off x="1019175" y="3540658"/>
            <a:ext cx="2464689" cy="23152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FF15F46F-2DA1-8B3E-D949-4C3C63C3B22D}"/>
              </a:ext>
            </a:extLst>
          </p:cNvPr>
          <p:cNvSpPr txBox="1"/>
          <p:nvPr/>
        </p:nvSpPr>
        <p:spPr>
          <a:xfrm>
            <a:off x="1019174" y="3728788"/>
            <a:ext cx="2464687" cy="646331"/>
          </a:xfrm>
          <a:prstGeom prst="rect">
            <a:avLst/>
          </a:prstGeom>
          <a:noFill/>
        </p:spPr>
        <p:txBody>
          <a:bodyPr wrap="square">
            <a:spAutoFit/>
          </a:bodyPr>
          <a:lstStyle/>
          <a:p>
            <a:pPr algn="ctr"/>
            <a:r>
              <a:rPr lang="pt-BR" b="1" dirty="0"/>
              <a:t>Elementos de Componentes</a:t>
            </a:r>
          </a:p>
        </p:txBody>
      </p:sp>
      <p:sp>
        <p:nvSpPr>
          <p:cNvPr id="5" name="CaixaDeTexto 4">
            <a:extLst>
              <a:ext uri="{FF2B5EF4-FFF2-40B4-BE49-F238E27FC236}">
                <a16:creationId xmlns:a16="http://schemas.microsoft.com/office/drawing/2014/main" id="{C3896E91-AFF0-DE26-F876-24BE3E6663B2}"/>
              </a:ext>
            </a:extLst>
          </p:cNvPr>
          <p:cNvSpPr txBox="1"/>
          <p:nvPr/>
        </p:nvSpPr>
        <p:spPr>
          <a:xfrm>
            <a:off x="1019174" y="4289919"/>
            <a:ext cx="2464688" cy="1077218"/>
          </a:xfrm>
          <a:prstGeom prst="rect">
            <a:avLst/>
          </a:prstGeom>
          <a:noFill/>
        </p:spPr>
        <p:txBody>
          <a:bodyPr wrap="square">
            <a:spAutoFit/>
          </a:bodyPr>
          <a:lstStyle/>
          <a:p>
            <a:r>
              <a:rPr lang="pt-BR" sz="1600" dirty="0">
                <a:solidFill>
                  <a:schemeClr val="bg2">
                    <a:lumMod val="25000"/>
                  </a:schemeClr>
                </a:solidFill>
              </a:rPr>
              <a:t>Sistema de ferramentas integradas para gerenciar itens de configuração de software.</a:t>
            </a:r>
          </a:p>
        </p:txBody>
      </p:sp>
      <p:sp>
        <p:nvSpPr>
          <p:cNvPr id="9" name="CaixaDeTexto 8">
            <a:extLst>
              <a:ext uri="{FF2B5EF4-FFF2-40B4-BE49-F238E27FC236}">
                <a16:creationId xmlns:a16="http://schemas.microsoft.com/office/drawing/2014/main" id="{39BC5F0B-9739-0764-EE29-5512CA18D46B}"/>
              </a:ext>
            </a:extLst>
          </p:cNvPr>
          <p:cNvSpPr txBox="1"/>
          <p:nvPr/>
        </p:nvSpPr>
        <p:spPr>
          <a:xfrm>
            <a:off x="3631311" y="3728788"/>
            <a:ext cx="2237258" cy="646331"/>
          </a:xfrm>
          <a:prstGeom prst="rect">
            <a:avLst/>
          </a:prstGeom>
          <a:noFill/>
        </p:spPr>
        <p:txBody>
          <a:bodyPr wrap="square">
            <a:spAutoFit/>
          </a:bodyPr>
          <a:lstStyle/>
          <a:p>
            <a:pPr algn="ctr"/>
            <a:r>
              <a:rPr lang="pt-BR" b="1" dirty="0">
                <a:effectLst/>
              </a:rPr>
              <a:t>Elementos de Processo</a:t>
            </a:r>
            <a:endParaRPr lang="pt-BR" b="1" dirty="0"/>
          </a:p>
        </p:txBody>
      </p:sp>
      <p:sp>
        <p:nvSpPr>
          <p:cNvPr id="11" name="CaixaDeTexto 10">
            <a:extLst>
              <a:ext uri="{FF2B5EF4-FFF2-40B4-BE49-F238E27FC236}">
                <a16:creationId xmlns:a16="http://schemas.microsoft.com/office/drawing/2014/main" id="{FDE37F49-6F8D-F514-236E-48624BA3DC9D}"/>
              </a:ext>
            </a:extLst>
          </p:cNvPr>
          <p:cNvSpPr txBox="1"/>
          <p:nvPr/>
        </p:nvSpPr>
        <p:spPr>
          <a:xfrm>
            <a:off x="3631308" y="4286251"/>
            <a:ext cx="2464695" cy="1569660"/>
          </a:xfrm>
          <a:prstGeom prst="rect">
            <a:avLst/>
          </a:prstGeom>
          <a:noFill/>
        </p:spPr>
        <p:txBody>
          <a:bodyPr wrap="square">
            <a:spAutoFit/>
          </a:bodyPr>
          <a:lstStyle/>
          <a:p>
            <a:r>
              <a:rPr lang="pt-BR" sz="1600" dirty="0">
                <a:solidFill>
                  <a:schemeClr val="bg2">
                    <a:lumMod val="25000"/>
                  </a:schemeClr>
                </a:solidFill>
              </a:rPr>
              <a:t>Ações e tarefas que estabelecem uma abordagem eficaz para a gestão de alterações em software para todas as partes envolvidas.</a:t>
            </a:r>
          </a:p>
        </p:txBody>
      </p:sp>
      <p:sp>
        <p:nvSpPr>
          <p:cNvPr id="13" name="CaixaDeTexto 12">
            <a:extLst>
              <a:ext uri="{FF2B5EF4-FFF2-40B4-BE49-F238E27FC236}">
                <a16:creationId xmlns:a16="http://schemas.microsoft.com/office/drawing/2014/main" id="{55F55557-2AE3-43DC-C353-79BBFF25D791}"/>
              </a:ext>
            </a:extLst>
          </p:cNvPr>
          <p:cNvSpPr txBox="1"/>
          <p:nvPr/>
        </p:nvSpPr>
        <p:spPr>
          <a:xfrm>
            <a:off x="6243446" y="3728788"/>
            <a:ext cx="2464687" cy="646331"/>
          </a:xfrm>
          <a:prstGeom prst="rect">
            <a:avLst/>
          </a:prstGeom>
          <a:noFill/>
        </p:spPr>
        <p:txBody>
          <a:bodyPr wrap="square">
            <a:spAutoFit/>
          </a:bodyPr>
          <a:lstStyle/>
          <a:p>
            <a:pPr algn="ctr"/>
            <a:r>
              <a:rPr lang="pt-BR" b="1" dirty="0">
                <a:effectLst/>
              </a:rPr>
              <a:t>Elementos de Construção</a:t>
            </a:r>
            <a:endParaRPr lang="pt-BR" b="1" dirty="0"/>
          </a:p>
        </p:txBody>
      </p:sp>
      <p:sp>
        <p:nvSpPr>
          <p:cNvPr id="14" name="CaixaDeTexto 13">
            <a:extLst>
              <a:ext uri="{FF2B5EF4-FFF2-40B4-BE49-F238E27FC236}">
                <a16:creationId xmlns:a16="http://schemas.microsoft.com/office/drawing/2014/main" id="{8E369275-E519-4521-208F-F72A89A61EB2}"/>
              </a:ext>
            </a:extLst>
          </p:cNvPr>
          <p:cNvSpPr txBox="1"/>
          <p:nvPr/>
        </p:nvSpPr>
        <p:spPr>
          <a:xfrm>
            <a:off x="6243448" y="4286251"/>
            <a:ext cx="2464688" cy="1323439"/>
          </a:xfrm>
          <a:prstGeom prst="rect">
            <a:avLst/>
          </a:prstGeom>
          <a:noFill/>
        </p:spPr>
        <p:txBody>
          <a:bodyPr wrap="square">
            <a:spAutoFit/>
          </a:bodyPr>
          <a:lstStyle/>
          <a:p>
            <a:r>
              <a:rPr lang="pt-BR" sz="1600" dirty="0">
                <a:solidFill>
                  <a:schemeClr val="bg2">
                    <a:lumMod val="25000"/>
                  </a:schemeClr>
                </a:solidFill>
              </a:rPr>
              <a:t>Ferramentas que automatizam a construção de software, garantindo a montagem correta de componentes validados.</a:t>
            </a:r>
          </a:p>
        </p:txBody>
      </p:sp>
      <p:sp>
        <p:nvSpPr>
          <p:cNvPr id="15" name="Retângulo: Cantos Arredondados 14">
            <a:extLst>
              <a:ext uri="{FF2B5EF4-FFF2-40B4-BE49-F238E27FC236}">
                <a16:creationId xmlns:a16="http://schemas.microsoft.com/office/drawing/2014/main" id="{50F38C87-96FA-924F-25B7-B3B29BC57CFF}"/>
              </a:ext>
            </a:extLst>
          </p:cNvPr>
          <p:cNvSpPr/>
          <p:nvPr/>
        </p:nvSpPr>
        <p:spPr>
          <a:xfrm>
            <a:off x="8855583" y="3540658"/>
            <a:ext cx="2464689" cy="23152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AD75924B-3F22-3315-785D-0C7810E2B665}"/>
              </a:ext>
            </a:extLst>
          </p:cNvPr>
          <p:cNvSpPr txBox="1"/>
          <p:nvPr/>
        </p:nvSpPr>
        <p:spPr>
          <a:xfrm>
            <a:off x="8855582" y="3728788"/>
            <a:ext cx="2464687" cy="646331"/>
          </a:xfrm>
          <a:prstGeom prst="rect">
            <a:avLst/>
          </a:prstGeom>
          <a:noFill/>
        </p:spPr>
        <p:txBody>
          <a:bodyPr wrap="square">
            <a:spAutoFit/>
          </a:bodyPr>
          <a:lstStyle/>
          <a:p>
            <a:pPr algn="ctr"/>
            <a:r>
              <a:rPr lang="pt-BR" b="1" dirty="0"/>
              <a:t>Elementos </a:t>
            </a:r>
          </a:p>
          <a:p>
            <a:pPr algn="ctr"/>
            <a:r>
              <a:rPr lang="pt-BR" b="1" dirty="0"/>
              <a:t>Humanos</a:t>
            </a:r>
          </a:p>
        </p:txBody>
      </p:sp>
      <p:sp>
        <p:nvSpPr>
          <p:cNvPr id="17" name="CaixaDeTexto 16">
            <a:extLst>
              <a:ext uri="{FF2B5EF4-FFF2-40B4-BE49-F238E27FC236}">
                <a16:creationId xmlns:a16="http://schemas.microsoft.com/office/drawing/2014/main" id="{6854C0A3-82C4-E6A4-E8FE-CDDFFBFE7597}"/>
              </a:ext>
            </a:extLst>
          </p:cNvPr>
          <p:cNvSpPr txBox="1"/>
          <p:nvPr/>
        </p:nvSpPr>
        <p:spPr>
          <a:xfrm>
            <a:off x="8855584" y="4286251"/>
            <a:ext cx="2464688" cy="1077218"/>
          </a:xfrm>
          <a:prstGeom prst="rect">
            <a:avLst/>
          </a:prstGeom>
          <a:noFill/>
        </p:spPr>
        <p:txBody>
          <a:bodyPr wrap="square">
            <a:spAutoFit/>
          </a:bodyPr>
          <a:lstStyle/>
          <a:p>
            <a:r>
              <a:rPr lang="pt-BR" sz="1600" dirty="0">
                <a:solidFill>
                  <a:schemeClr val="bg2">
                    <a:lumMod val="25000"/>
                  </a:schemeClr>
                </a:solidFill>
              </a:rPr>
              <a:t>Ferramentas e processos para implementar um GCS eficaz na equipe de software.</a:t>
            </a:r>
          </a:p>
        </p:txBody>
      </p:sp>
    </p:spTree>
    <p:extLst>
      <p:ext uri="{BB962C8B-B14F-4D97-AF65-F5344CB8AC3E}">
        <p14:creationId xmlns:p14="http://schemas.microsoft.com/office/powerpoint/2010/main" val="22992931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tângulo: Cantos Arredondados 26">
            <a:extLst>
              <a:ext uri="{FF2B5EF4-FFF2-40B4-BE49-F238E27FC236}">
                <a16:creationId xmlns:a16="http://schemas.microsoft.com/office/drawing/2014/main" id="{7964C855-C93E-FA71-DE81-E945E3025C6B}"/>
              </a:ext>
            </a:extLst>
          </p:cNvPr>
          <p:cNvSpPr/>
          <p:nvPr/>
        </p:nvSpPr>
        <p:spPr>
          <a:xfrm>
            <a:off x="5070335" y="2487473"/>
            <a:ext cx="1788033" cy="269185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9AF86D4-CCB1-542F-07BE-07A5E525A232}"/>
              </a:ext>
            </a:extLst>
          </p:cNvPr>
          <p:cNvSpPr txBox="1"/>
          <p:nvPr/>
        </p:nvSpPr>
        <p:spPr>
          <a:xfrm>
            <a:off x="5159207" y="2624785"/>
            <a:ext cx="1699162" cy="2554545"/>
          </a:xfrm>
          <a:prstGeom prst="rect">
            <a:avLst/>
          </a:prstGeom>
          <a:noFill/>
        </p:spPr>
        <p:txBody>
          <a:bodyPr wrap="square">
            <a:spAutoFit/>
          </a:bodyPr>
          <a:lstStyle/>
          <a:p>
            <a:r>
              <a:rPr lang="pt-BR" sz="1600" dirty="0"/>
              <a:t>Definição de políticas de gerenciamento de configurações para a equipe, visando a padronização no controle de mudanças e versões.</a:t>
            </a:r>
          </a:p>
        </p:txBody>
      </p:sp>
      <p:sp>
        <p:nvSpPr>
          <p:cNvPr id="31" name="Retângulo: Cantos Arredondados 30">
            <a:extLst>
              <a:ext uri="{FF2B5EF4-FFF2-40B4-BE49-F238E27FC236}">
                <a16:creationId xmlns:a16="http://schemas.microsoft.com/office/drawing/2014/main" id="{B7D1CD99-40A9-4B17-F797-A296904B365A}"/>
              </a:ext>
            </a:extLst>
          </p:cNvPr>
          <p:cNvSpPr/>
          <p:nvPr/>
        </p:nvSpPr>
        <p:spPr>
          <a:xfrm>
            <a:off x="7032559" y="2487473"/>
            <a:ext cx="1788033" cy="269185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5EB4849E-CEDD-5550-A0C0-930E73210A93}"/>
              </a:ext>
            </a:extLst>
          </p:cNvPr>
          <p:cNvSpPr txBox="1"/>
          <p:nvPr/>
        </p:nvSpPr>
        <p:spPr>
          <a:xfrm>
            <a:off x="7127449" y="2624785"/>
            <a:ext cx="1693144" cy="2062103"/>
          </a:xfrm>
          <a:prstGeom prst="rect">
            <a:avLst/>
          </a:prstGeom>
          <a:noFill/>
        </p:spPr>
        <p:txBody>
          <a:bodyPr wrap="square">
            <a:spAutoFit/>
          </a:bodyPr>
          <a:lstStyle/>
          <a:p>
            <a:r>
              <a:rPr lang="pt-BR" sz="1600" dirty="0"/>
              <a:t>Especificação das ferramentas aplicadas no gerenciamento de configurações e os processos para uso dessas ferramentas.</a:t>
            </a:r>
          </a:p>
        </p:txBody>
      </p:sp>
      <p:sp>
        <p:nvSpPr>
          <p:cNvPr id="35" name="Retângulo: Cantos Arredondados 34">
            <a:extLst>
              <a:ext uri="{FF2B5EF4-FFF2-40B4-BE49-F238E27FC236}">
                <a16:creationId xmlns:a16="http://schemas.microsoft.com/office/drawing/2014/main" id="{13586720-DE58-0822-8F11-48D346AD2F49}"/>
              </a:ext>
            </a:extLst>
          </p:cNvPr>
          <p:cNvSpPr/>
          <p:nvPr/>
        </p:nvSpPr>
        <p:spPr>
          <a:xfrm>
            <a:off x="8994782" y="2487473"/>
            <a:ext cx="1788033" cy="269185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3F7B6BF4-9EC3-84F5-AA45-5B16C25308CF}"/>
              </a:ext>
            </a:extLst>
          </p:cNvPr>
          <p:cNvSpPr txBox="1"/>
          <p:nvPr/>
        </p:nvSpPr>
        <p:spPr>
          <a:xfrm>
            <a:off x="9089672" y="2624785"/>
            <a:ext cx="1693143" cy="2062103"/>
          </a:xfrm>
          <a:prstGeom prst="rect">
            <a:avLst/>
          </a:prstGeom>
          <a:noFill/>
        </p:spPr>
        <p:txBody>
          <a:bodyPr wrap="square">
            <a:spAutoFit/>
          </a:bodyPr>
          <a:lstStyle/>
          <a:p>
            <a:r>
              <a:rPr lang="pt-BR" sz="1600" dirty="0"/>
              <a:t>Descrição da estrutura do banco de dados de configuração para registro e manutenção das informações de configuração.</a:t>
            </a:r>
          </a:p>
        </p:txBody>
      </p:sp>
      <p:sp>
        <p:nvSpPr>
          <p:cNvPr id="23" name="Retângulo: Cantos Arredondados 22">
            <a:extLst>
              <a:ext uri="{FF2B5EF4-FFF2-40B4-BE49-F238E27FC236}">
                <a16:creationId xmlns:a16="http://schemas.microsoft.com/office/drawing/2014/main" id="{BEE6932E-450A-9DF8-B1E2-519C063FAA41}"/>
              </a:ext>
            </a:extLst>
          </p:cNvPr>
          <p:cNvSpPr/>
          <p:nvPr/>
        </p:nvSpPr>
        <p:spPr>
          <a:xfrm>
            <a:off x="3102093" y="2487473"/>
            <a:ext cx="1788033" cy="269185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A618FC55-78EC-2839-46D0-8BD67C214979}"/>
              </a:ext>
            </a:extLst>
          </p:cNvPr>
          <p:cNvSpPr txBox="1"/>
          <p:nvPr/>
        </p:nvSpPr>
        <p:spPr>
          <a:xfrm>
            <a:off x="3190965" y="2624785"/>
            <a:ext cx="1699162" cy="2554545"/>
          </a:xfrm>
          <a:prstGeom prst="rect">
            <a:avLst/>
          </a:prstGeom>
          <a:noFill/>
        </p:spPr>
        <p:txBody>
          <a:bodyPr wrap="square">
            <a:spAutoFit/>
          </a:bodyPr>
          <a:lstStyle/>
          <a:p>
            <a:r>
              <a:rPr lang="pt-BR" sz="1600" dirty="0"/>
              <a:t>Nomeação do responsável pelos procedimentos de gerenciamento de configuração e submissão de itens controlados à equipe de gerenciamento de configurações.</a:t>
            </a:r>
          </a:p>
        </p:txBody>
      </p:sp>
      <p:sp>
        <p:nvSpPr>
          <p:cNvPr id="25" name="Elipse 24">
            <a:extLst>
              <a:ext uri="{FF2B5EF4-FFF2-40B4-BE49-F238E27FC236}">
                <a16:creationId xmlns:a16="http://schemas.microsoft.com/office/drawing/2014/main" id="{9F770449-301F-5874-896B-3BCFA0FF0BD2}"/>
              </a:ext>
            </a:extLst>
          </p:cNvPr>
          <p:cNvSpPr/>
          <p:nvPr/>
        </p:nvSpPr>
        <p:spPr>
          <a:xfrm>
            <a:off x="4787732" y="355702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BD148AA1-2161-09DC-7C2D-8E29BB35A763}"/>
              </a:ext>
            </a:extLst>
          </p:cNvPr>
          <p:cNvSpPr/>
          <p:nvPr/>
        </p:nvSpPr>
        <p:spPr>
          <a:xfrm>
            <a:off x="4890126" y="367553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de Gerenciamento de Configurações </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263714"/>
            <a:ext cx="10153649" cy="923330"/>
          </a:xfrm>
          <a:prstGeom prst="rect">
            <a:avLst/>
          </a:prstGeom>
          <a:noFill/>
        </p:spPr>
        <p:txBody>
          <a:bodyPr wrap="square" anchor="ctr">
            <a:spAutoFit/>
          </a:bodyPr>
          <a:lstStyle/>
          <a:p>
            <a:pPr algn="just"/>
            <a:r>
              <a:rPr lang="pt-BR" dirty="0">
                <a:solidFill>
                  <a:schemeClr val="bg2">
                    <a:lumMod val="25000"/>
                  </a:schemeClr>
                </a:solidFill>
                <a:effectLst/>
              </a:rPr>
              <a:t>O plano de gerenciamento de configurações descreve os padrões e procedimentos que devem ser adaptados para atender aos requisitos e às restrições de cada projeto específico. O plano de GCS deve incluir:</a:t>
            </a:r>
          </a:p>
        </p:txBody>
      </p:sp>
      <p:sp>
        <p:nvSpPr>
          <p:cNvPr id="18" name="Retângulo: Cantos Arredondados 17">
            <a:extLst>
              <a:ext uri="{FF2B5EF4-FFF2-40B4-BE49-F238E27FC236}">
                <a16:creationId xmlns:a16="http://schemas.microsoft.com/office/drawing/2014/main" id="{21935094-831F-C1A9-5F0D-1D3146673EAB}"/>
              </a:ext>
            </a:extLst>
          </p:cNvPr>
          <p:cNvSpPr/>
          <p:nvPr/>
        </p:nvSpPr>
        <p:spPr>
          <a:xfrm>
            <a:off x="1139869" y="2487473"/>
            <a:ext cx="1788033" cy="269185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B7AB026-94B2-600C-9339-DD661D0032CA}"/>
              </a:ext>
            </a:extLst>
          </p:cNvPr>
          <p:cNvSpPr txBox="1"/>
          <p:nvPr/>
        </p:nvSpPr>
        <p:spPr>
          <a:xfrm>
            <a:off x="1228741" y="2624785"/>
            <a:ext cx="1699162" cy="2062103"/>
          </a:xfrm>
          <a:prstGeom prst="rect">
            <a:avLst/>
          </a:prstGeom>
          <a:noFill/>
        </p:spPr>
        <p:txBody>
          <a:bodyPr wrap="square">
            <a:spAutoFit/>
          </a:bodyPr>
          <a:lstStyle/>
          <a:p>
            <a:r>
              <a:rPr lang="pt-BR" sz="1600" dirty="0"/>
              <a:t>Definição dos itens de configuração de software (ICS) e do esquema de identificação a ser utilizado para gerenciá-los.</a:t>
            </a:r>
          </a:p>
        </p:txBody>
      </p:sp>
      <p:sp>
        <p:nvSpPr>
          <p:cNvPr id="20" name="Elipse 19">
            <a:extLst>
              <a:ext uri="{FF2B5EF4-FFF2-40B4-BE49-F238E27FC236}">
                <a16:creationId xmlns:a16="http://schemas.microsoft.com/office/drawing/2014/main" id="{B86D5CCF-3B9A-89CC-75A8-4BB139A4880F}"/>
              </a:ext>
            </a:extLst>
          </p:cNvPr>
          <p:cNvSpPr/>
          <p:nvPr/>
        </p:nvSpPr>
        <p:spPr>
          <a:xfrm>
            <a:off x="2825508" y="355702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a:extLst>
              <a:ext uri="{FF2B5EF4-FFF2-40B4-BE49-F238E27FC236}">
                <a16:creationId xmlns:a16="http://schemas.microsoft.com/office/drawing/2014/main" id="{5157919B-8117-8F0D-F7F6-0605CB290749}"/>
              </a:ext>
            </a:extLst>
          </p:cNvPr>
          <p:cNvSpPr/>
          <p:nvPr/>
        </p:nvSpPr>
        <p:spPr>
          <a:xfrm>
            <a:off x="2927902" y="367553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a:extLst>
              <a:ext uri="{FF2B5EF4-FFF2-40B4-BE49-F238E27FC236}">
                <a16:creationId xmlns:a16="http://schemas.microsoft.com/office/drawing/2014/main" id="{79B26997-72F4-1407-287B-ECDAE1590850}"/>
              </a:ext>
            </a:extLst>
          </p:cNvPr>
          <p:cNvSpPr/>
          <p:nvPr/>
        </p:nvSpPr>
        <p:spPr>
          <a:xfrm>
            <a:off x="6755974" y="355702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DF8242BE-FA53-6B4D-E5F5-D50533D5B964}"/>
              </a:ext>
            </a:extLst>
          </p:cNvPr>
          <p:cNvSpPr/>
          <p:nvPr/>
        </p:nvSpPr>
        <p:spPr>
          <a:xfrm>
            <a:off x="6858368" y="367553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Elipse 32">
            <a:extLst>
              <a:ext uri="{FF2B5EF4-FFF2-40B4-BE49-F238E27FC236}">
                <a16:creationId xmlns:a16="http://schemas.microsoft.com/office/drawing/2014/main" id="{9E4B5EF4-A03E-1282-1AC8-090B357D0AF5}"/>
              </a:ext>
            </a:extLst>
          </p:cNvPr>
          <p:cNvSpPr/>
          <p:nvPr/>
        </p:nvSpPr>
        <p:spPr>
          <a:xfrm>
            <a:off x="8718198" y="355702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Seta: para a Direita 33">
            <a:extLst>
              <a:ext uri="{FF2B5EF4-FFF2-40B4-BE49-F238E27FC236}">
                <a16:creationId xmlns:a16="http://schemas.microsoft.com/office/drawing/2014/main" id="{0BE67529-03FB-EA3F-81D1-94B394976D67}"/>
              </a:ext>
            </a:extLst>
          </p:cNvPr>
          <p:cNvSpPr/>
          <p:nvPr/>
        </p:nvSpPr>
        <p:spPr>
          <a:xfrm>
            <a:off x="8820592" y="367553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42874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Gestão de Item de Configuração de Software (ICS)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42566"/>
            <a:ext cx="9743418" cy="4247317"/>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Mudanças são comuns no desenvolvimento de software devido à evolução do entendimento do problema.</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item de configuração de software (ICS) abrange documentos, casos de teste e ferramentas de software e é definido no plano de GCS.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disponibilidade de ferramentas de software é crucial para manter a consistência durante as alterações e evitar impactos negativos</a:t>
            </a:r>
            <a:r>
              <a:rPr lang="pt-BR" dirty="0" smtClean="0">
                <a:solidFill>
                  <a:schemeClr val="bg2">
                    <a:lumMod val="25000"/>
                  </a:schemeClr>
                </a:solidFill>
                <a:effectLst/>
              </a:rPr>
              <a:t>.</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ICS são objetos de configuração organizados em um banco de dados, como </a:t>
            </a:r>
            <a:r>
              <a:rPr lang="pt-BR" dirty="0" err="1">
                <a:solidFill>
                  <a:schemeClr val="bg2">
                    <a:lumMod val="25000"/>
                  </a:schemeClr>
                </a:solidFill>
              </a:rPr>
              <a:t>EspecificaçãoProjeto</a:t>
            </a:r>
            <a:r>
              <a:rPr lang="pt-BR" dirty="0">
                <a:solidFill>
                  <a:schemeClr val="bg2">
                    <a:lumMod val="25000"/>
                  </a:schemeClr>
                </a:solidFill>
              </a:rPr>
              <a:t> e </a:t>
            </a:r>
            <a:r>
              <a:rPr lang="pt-BR" dirty="0" err="1">
                <a:solidFill>
                  <a:schemeClr val="bg2">
                    <a:lumMod val="25000"/>
                  </a:schemeClr>
                </a:solidFill>
              </a:rPr>
              <a:t>CódigoFonte</a:t>
            </a:r>
            <a:r>
              <a:rPr lang="pt-BR" dirty="0">
                <a:solidFill>
                  <a:schemeClr val="bg2">
                    <a:lumMod val="25000"/>
                  </a:schemeClr>
                </a:solidFill>
              </a:rPr>
              <a:t>, com relações de composição.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Mudanças em ICS requerem um processo formal de avaliação; uma referência é um marco no desenvolvimento, marcada por ICS aprovados após revisão técnica.</a:t>
            </a:r>
          </a:p>
          <a:p>
            <a:pPr marL="285750" indent="-285750" algn="just">
              <a:buFont typeface="Arial" panose="020B0604020202020204" pitchFamily="34" charset="0"/>
              <a:buChar char="•"/>
            </a:pPr>
            <a:endParaRPr lang="pt-BR" dirty="0">
              <a:solidFill>
                <a:schemeClr val="bg2">
                  <a:lumMod val="25000"/>
                </a:schemeClr>
              </a:solidFill>
              <a:effectLst/>
            </a:endParaRPr>
          </a:p>
        </p:txBody>
      </p:sp>
    </p:spTree>
    <p:extLst>
      <p:ext uri="{BB962C8B-B14F-4D97-AF65-F5344CB8AC3E}">
        <p14:creationId xmlns:p14="http://schemas.microsoft.com/office/powerpoint/2010/main" val="28900368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Gestão de Item de Configuração de Software (ICS)</a:t>
            </a:r>
          </a:p>
        </p:txBody>
      </p:sp>
      <p:pic>
        <p:nvPicPr>
          <p:cNvPr id="63490" name="Picture 2">
            <a:extLst>
              <a:ext uri="{FF2B5EF4-FFF2-40B4-BE49-F238E27FC236}">
                <a16:creationId xmlns:a16="http://schemas.microsoft.com/office/drawing/2014/main" id="{86AFB8A2-B3B7-1EDF-9E3D-B159334DA7B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55907" y="1441449"/>
            <a:ext cx="4695321" cy="450373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01C614B-0C75-AE11-092E-EB7FA4EE480A}"/>
              </a:ext>
            </a:extLst>
          </p:cNvPr>
          <p:cNvSpPr txBox="1"/>
          <p:nvPr/>
        </p:nvSpPr>
        <p:spPr>
          <a:xfrm>
            <a:off x="3563078" y="5966023"/>
            <a:ext cx="3880978" cy="307777"/>
          </a:xfrm>
          <a:prstGeom prst="rect">
            <a:avLst/>
          </a:prstGeom>
          <a:noFill/>
        </p:spPr>
        <p:txBody>
          <a:bodyPr wrap="square" rtlCol="0">
            <a:spAutoFit/>
          </a:bodyPr>
          <a:lstStyle/>
          <a:p>
            <a:pPr algn="ctr"/>
            <a:r>
              <a:rPr lang="pt-BR" sz="1400" dirty="0"/>
              <a:t>Objetos de configuração.</a:t>
            </a:r>
          </a:p>
        </p:txBody>
      </p:sp>
    </p:spTree>
    <p:extLst>
      <p:ext uri="{BB962C8B-B14F-4D97-AF65-F5344CB8AC3E}">
        <p14:creationId xmlns:p14="http://schemas.microsoft.com/office/powerpoint/2010/main" val="3596808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Gestão de Item de Configuração de Software (ICS)”.</a:t>
            </a:r>
          </a:p>
        </p:txBody>
      </p:sp>
      <p:pic>
        <p:nvPicPr>
          <p:cNvPr id="64514" name="Picture 2">
            <a:extLst>
              <a:ext uri="{FF2B5EF4-FFF2-40B4-BE49-F238E27FC236}">
                <a16:creationId xmlns:a16="http://schemas.microsoft.com/office/drawing/2014/main" id="{8462F551-3C30-7B0B-0775-08C93F03FA2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28359" y="1564401"/>
            <a:ext cx="7120439" cy="3729198"/>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9ECDC874-F58E-8F61-07A9-BC86203D8BF0}"/>
              </a:ext>
            </a:extLst>
          </p:cNvPr>
          <p:cNvSpPr txBox="1"/>
          <p:nvPr/>
        </p:nvSpPr>
        <p:spPr>
          <a:xfrm>
            <a:off x="3851447" y="5587600"/>
            <a:ext cx="3880978" cy="307777"/>
          </a:xfrm>
          <a:prstGeom prst="rect">
            <a:avLst/>
          </a:prstGeom>
          <a:noFill/>
        </p:spPr>
        <p:txBody>
          <a:bodyPr wrap="square" rtlCol="0">
            <a:spAutoFit/>
          </a:bodyPr>
          <a:lstStyle/>
          <a:p>
            <a:pPr algn="ctr"/>
            <a:r>
              <a:rPr lang="pt-BR" sz="1400" dirty="0"/>
              <a:t>ICS versus banco de dados de projeto.</a:t>
            </a:r>
          </a:p>
        </p:txBody>
      </p:sp>
    </p:spTree>
    <p:extLst>
      <p:ext uri="{BB962C8B-B14F-4D97-AF65-F5344CB8AC3E}">
        <p14:creationId xmlns:p14="http://schemas.microsoft.com/office/powerpoint/2010/main" val="40113609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Gerenciamento de Configuração de Software </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46023" y="1813748"/>
            <a:ext cx="10153649" cy="646331"/>
          </a:xfrm>
          <a:prstGeom prst="rect">
            <a:avLst/>
          </a:prstGeom>
          <a:noFill/>
        </p:spPr>
        <p:txBody>
          <a:bodyPr wrap="square" anchor="ctr">
            <a:spAutoFit/>
          </a:bodyPr>
          <a:lstStyle/>
          <a:p>
            <a:pPr algn="just"/>
            <a:r>
              <a:rPr lang="pt-BR" dirty="0">
                <a:solidFill>
                  <a:schemeClr val="bg2">
                    <a:lumMod val="25000"/>
                  </a:schemeClr>
                </a:solidFill>
                <a:effectLst/>
              </a:rPr>
              <a:t>O processo de gerenciamento de configurações de software (GCS), proposto por Pressman (2016), inclui tarefas que têm quatro objetivos primários:</a:t>
            </a:r>
          </a:p>
        </p:txBody>
      </p:sp>
      <p:sp>
        <p:nvSpPr>
          <p:cNvPr id="4" name="Retângulo: Cantos Arredondados 3">
            <a:extLst>
              <a:ext uri="{FF2B5EF4-FFF2-40B4-BE49-F238E27FC236}">
                <a16:creationId xmlns:a16="http://schemas.microsoft.com/office/drawing/2014/main" id="{2C8B0EC7-46C3-1099-1E24-A3C40278AEA7}"/>
              </a:ext>
            </a:extLst>
          </p:cNvPr>
          <p:cNvSpPr/>
          <p:nvPr/>
        </p:nvSpPr>
        <p:spPr>
          <a:xfrm>
            <a:off x="946023" y="3020508"/>
            <a:ext cx="2464689" cy="185337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A1E86A86-56C9-1DC1-94A9-919B7C0F523A}"/>
              </a:ext>
            </a:extLst>
          </p:cNvPr>
          <p:cNvSpPr txBox="1"/>
          <p:nvPr/>
        </p:nvSpPr>
        <p:spPr>
          <a:xfrm>
            <a:off x="946022" y="3208639"/>
            <a:ext cx="2464687" cy="1200329"/>
          </a:xfrm>
          <a:prstGeom prst="rect">
            <a:avLst/>
          </a:prstGeom>
          <a:noFill/>
        </p:spPr>
        <p:txBody>
          <a:bodyPr wrap="square">
            <a:spAutoFit/>
          </a:bodyPr>
          <a:lstStyle/>
          <a:p>
            <a:r>
              <a:rPr lang="pt-BR" b="1" dirty="0"/>
              <a:t>Identificar todos os itens que coletivamente definem a configuração do software.</a:t>
            </a:r>
          </a:p>
        </p:txBody>
      </p:sp>
      <p:sp>
        <p:nvSpPr>
          <p:cNvPr id="8" name="Retângulo: Cantos Arredondados 7">
            <a:extLst>
              <a:ext uri="{FF2B5EF4-FFF2-40B4-BE49-F238E27FC236}">
                <a16:creationId xmlns:a16="http://schemas.microsoft.com/office/drawing/2014/main" id="{5E38E515-DFA9-98B2-610F-E1E1241E338F}"/>
              </a:ext>
            </a:extLst>
          </p:cNvPr>
          <p:cNvSpPr/>
          <p:nvPr/>
        </p:nvSpPr>
        <p:spPr>
          <a:xfrm>
            <a:off x="3558159" y="3020508"/>
            <a:ext cx="2464689" cy="185337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4FC9D527-1047-B291-EE5E-427C79938320}"/>
              </a:ext>
            </a:extLst>
          </p:cNvPr>
          <p:cNvSpPr txBox="1"/>
          <p:nvPr/>
        </p:nvSpPr>
        <p:spPr>
          <a:xfrm>
            <a:off x="3558159" y="3208639"/>
            <a:ext cx="2237258" cy="923330"/>
          </a:xfrm>
          <a:prstGeom prst="rect">
            <a:avLst/>
          </a:prstGeom>
          <a:noFill/>
        </p:spPr>
        <p:txBody>
          <a:bodyPr wrap="square">
            <a:spAutoFit/>
          </a:bodyPr>
          <a:lstStyle/>
          <a:p>
            <a:r>
              <a:rPr lang="pt-BR" b="1" dirty="0">
                <a:effectLst/>
              </a:rPr>
              <a:t>Gerenciar alterações de um ou mais desses itens.</a:t>
            </a:r>
            <a:endParaRPr lang="pt-BR" b="1" dirty="0"/>
          </a:p>
        </p:txBody>
      </p:sp>
      <p:sp>
        <p:nvSpPr>
          <p:cNvPr id="11" name="Retângulo: Cantos Arredondados 10">
            <a:extLst>
              <a:ext uri="{FF2B5EF4-FFF2-40B4-BE49-F238E27FC236}">
                <a16:creationId xmlns:a16="http://schemas.microsoft.com/office/drawing/2014/main" id="{C659648B-99ED-E19E-68AF-3DACD01BFD8D}"/>
              </a:ext>
            </a:extLst>
          </p:cNvPr>
          <p:cNvSpPr/>
          <p:nvPr/>
        </p:nvSpPr>
        <p:spPr>
          <a:xfrm>
            <a:off x="6170295" y="3020508"/>
            <a:ext cx="2464689" cy="185337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983D5E9A-DC44-7DCD-DF7E-8C645E1EBF45}"/>
              </a:ext>
            </a:extLst>
          </p:cNvPr>
          <p:cNvSpPr txBox="1"/>
          <p:nvPr/>
        </p:nvSpPr>
        <p:spPr>
          <a:xfrm>
            <a:off x="6170294" y="3208639"/>
            <a:ext cx="2464687" cy="923330"/>
          </a:xfrm>
          <a:prstGeom prst="rect">
            <a:avLst/>
          </a:prstGeom>
          <a:noFill/>
        </p:spPr>
        <p:txBody>
          <a:bodyPr wrap="square">
            <a:spAutoFit/>
          </a:bodyPr>
          <a:lstStyle/>
          <a:p>
            <a:r>
              <a:rPr lang="pt-BR" b="1" dirty="0">
                <a:effectLst/>
              </a:rPr>
              <a:t>Facilitar a construção de diferentes versões de uma aplicação.</a:t>
            </a:r>
            <a:endParaRPr lang="pt-BR" b="1" dirty="0"/>
          </a:p>
        </p:txBody>
      </p:sp>
      <p:sp>
        <p:nvSpPr>
          <p:cNvPr id="14" name="Retângulo: Cantos Arredondados 13">
            <a:extLst>
              <a:ext uri="{FF2B5EF4-FFF2-40B4-BE49-F238E27FC236}">
                <a16:creationId xmlns:a16="http://schemas.microsoft.com/office/drawing/2014/main" id="{2F7E13BF-25A9-3D21-20ED-402C1EB1AD65}"/>
              </a:ext>
            </a:extLst>
          </p:cNvPr>
          <p:cNvSpPr/>
          <p:nvPr/>
        </p:nvSpPr>
        <p:spPr>
          <a:xfrm>
            <a:off x="8782431" y="3020508"/>
            <a:ext cx="2464689" cy="185337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4EF58369-86A1-74AC-1B07-F1BF7F548792}"/>
              </a:ext>
            </a:extLst>
          </p:cNvPr>
          <p:cNvSpPr txBox="1"/>
          <p:nvPr/>
        </p:nvSpPr>
        <p:spPr>
          <a:xfrm>
            <a:off x="8782430" y="3208639"/>
            <a:ext cx="2464687" cy="1477328"/>
          </a:xfrm>
          <a:prstGeom prst="rect">
            <a:avLst/>
          </a:prstGeom>
          <a:noFill/>
        </p:spPr>
        <p:txBody>
          <a:bodyPr wrap="square">
            <a:spAutoFit/>
          </a:bodyPr>
          <a:lstStyle/>
          <a:p>
            <a:r>
              <a:rPr lang="pt-BR" b="1" dirty="0"/>
              <a:t>Assegurar que a qualidade do software seja mantida à medida que a configuração evolui com o tempo.</a:t>
            </a:r>
          </a:p>
        </p:txBody>
      </p:sp>
    </p:spTree>
    <p:extLst>
      <p:ext uri="{BB962C8B-B14F-4D97-AF65-F5344CB8AC3E}">
        <p14:creationId xmlns:p14="http://schemas.microsoft.com/office/powerpoint/2010/main" val="93321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Ciclo de Vida do Projeto x Grupos de Processos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046491"/>
            <a:ext cx="10153650" cy="64633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Cada processo de gerenciamento converte entradas em saídas por meio de técnicas e ferramentas apropriadas.</a:t>
            </a:r>
          </a:p>
        </p:txBody>
      </p:sp>
      <p:sp>
        <p:nvSpPr>
          <p:cNvPr id="9" name="CaixaDeTexto 8">
            <a:extLst>
              <a:ext uri="{FF2B5EF4-FFF2-40B4-BE49-F238E27FC236}">
                <a16:creationId xmlns:a16="http://schemas.microsoft.com/office/drawing/2014/main" id="{2A318947-1AF9-4E7D-C950-2D242F5B6926}"/>
              </a:ext>
            </a:extLst>
          </p:cNvPr>
          <p:cNvSpPr txBox="1"/>
          <p:nvPr/>
        </p:nvSpPr>
        <p:spPr>
          <a:xfrm>
            <a:off x="4521535" y="5422095"/>
            <a:ext cx="3148928" cy="307777"/>
          </a:xfrm>
          <a:prstGeom prst="rect">
            <a:avLst/>
          </a:prstGeom>
          <a:noFill/>
        </p:spPr>
        <p:txBody>
          <a:bodyPr wrap="square" rtlCol="0">
            <a:spAutoFit/>
          </a:bodyPr>
          <a:lstStyle/>
          <a:p>
            <a:pPr algn="ctr"/>
            <a:r>
              <a:rPr lang="pt-BR" sz="1400" dirty="0"/>
              <a:t>Processo de Gerenciamento de Projeto.</a:t>
            </a:r>
          </a:p>
        </p:txBody>
      </p:sp>
      <p:pic>
        <p:nvPicPr>
          <p:cNvPr id="4" name="Imagem 3">
            <a:extLst>
              <a:ext uri="{FF2B5EF4-FFF2-40B4-BE49-F238E27FC236}">
                <a16:creationId xmlns:a16="http://schemas.microsoft.com/office/drawing/2014/main" id="{1E864B33-C4DB-C8EE-1351-32E375254982}"/>
              </a:ext>
            </a:extLst>
          </p:cNvPr>
          <p:cNvPicPr>
            <a:picLocks noChangeAspect="1"/>
          </p:cNvPicPr>
          <p:nvPr/>
        </p:nvPicPr>
        <p:blipFill>
          <a:blip r:embed="rId2"/>
          <a:stretch>
            <a:fillRect/>
          </a:stretch>
        </p:blipFill>
        <p:spPr>
          <a:xfrm>
            <a:off x="2522316" y="3429000"/>
            <a:ext cx="7147367" cy="1564694"/>
          </a:xfrm>
          <a:prstGeom prst="rect">
            <a:avLst/>
          </a:prstGeom>
        </p:spPr>
      </p:pic>
    </p:spTree>
    <p:extLst>
      <p:ext uri="{BB962C8B-B14F-4D97-AF65-F5344CB8AC3E}">
        <p14:creationId xmlns:p14="http://schemas.microsoft.com/office/powerpoint/2010/main" val="18918644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Gerenciamento de Configuração de Software </a:t>
            </a:r>
          </a:p>
        </p:txBody>
      </p:sp>
      <p:pic>
        <p:nvPicPr>
          <p:cNvPr id="65538" name="Picture 2">
            <a:extLst>
              <a:ext uri="{FF2B5EF4-FFF2-40B4-BE49-F238E27FC236}">
                <a16:creationId xmlns:a16="http://schemas.microsoft.com/office/drawing/2014/main" id="{BB779BB9-5E44-F208-41C2-559478829A3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49343" y="1441450"/>
            <a:ext cx="4360247" cy="4099778"/>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509431E-5225-902E-F1BE-E46CA79515A2}"/>
              </a:ext>
            </a:extLst>
          </p:cNvPr>
          <p:cNvSpPr txBox="1"/>
          <p:nvPr/>
        </p:nvSpPr>
        <p:spPr>
          <a:xfrm>
            <a:off x="3788977" y="5792250"/>
            <a:ext cx="3880978" cy="307777"/>
          </a:xfrm>
          <a:prstGeom prst="rect">
            <a:avLst/>
          </a:prstGeom>
          <a:noFill/>
        </p:spPr>
        <p:txBody>
          <a:bodyPr wrap="square" rtlCol="0">
            <a:spAutoFit/>
          </a:bodyPr>
          <a:lstStyle/>
          <a:p>
            <a:pPr algn="ctr"/>
            <a:r>
              <a:rPr lang="pt-BR" sz="1400" dirty="0"/>
              <a:t>Camadas do processo GCS.</a:t>
            </a:r>
          </a:p>
        </p:txBody>
      </p:sp>
    </p:spTree>
    <p:extLst>
      <p:ext uri="{BB962C8B-B14F-4D97-AF65-F5344CB8AC3E}">
        <p14:creationId xmlns:p14="http://schemas.microsoft.com/office/powerpoint/2010/main" val="18516229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Gerenciamento de Configuração de Software </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46023" y="1534411"/>
            <a:ext cx="10153650" cy="646331"/>
          </a:xfrm>
          <a:prstGeom prst="rect">
            <a:avLst/>
          </a:prstGeom>
          <a:noFill/>
        </p:spPr>
        <p:txBody>
          <a:bodyPr wrap="square" anchor="ctr">
            <a:spAutoFit/>
          </a:bodyPr>
          <a:lstStyle/>
          <a:p>
            <a:pPr algn="just"/>
            <a:r>
              <a:rPr lang="pt-BR" dirty="0">
                <a:solidFill>
                  <a:schemeClr val="bg2">
                    <a:lumMod val="25000"/>
                  </a:schemeClr>
                </a:solidFill>
                <a:effectLst/>
              </a:rPr>
              <a:t>A aplicabilidade das ações das tarefas GCS em um ICS depende se alterações são solicitadas. Cada ICS tem uma versão específica com registro de informações para fins de auditoria e relatórios.</a:t>
            </a:r>
          </a:p>
        </p:txBody>
      </p:sp>
      <p:grpSp>
        <p:nvGrpSpPr>
          <p:cNvPr id="4" name="Agrupar 3">
            <a:extLst>
              <a:ext uri="{FF2B5EF4-FFF2-40B4-BE49-F238E27FC236}">
                <a16:creationId xmlns:a16="http://schemas.microsoft.com/office/drawing/2014/main" id="{ADA80C41-C86A-7E35-EC1C-C1602EA8810D}"/>
              </a:ext>
            </a:extLst>
          </p:cNvPr>
          <p:cNvGrpSpPr/>
          <p:nvPr/>
        </p:nvGrpSpPr>
        <p:grpSpPr>
          <a:xfrm>
            <a:off x="1019175" y="2826573"/>
            <a:ext cx="10153650" cy="2842708"/>
            <a:chOff x="1025525" y="248637"/>
            <a:chExt cx="10153650" cy="2842708"/>
          </a:xfrm>
        </p:grpSpPr>
        <p:sp>
          <p:nvSpPr>
            <p:cNvPr id="5" name="Retângulo 4">
              <a:extLst>
                <a:ext uri="{FF2B5EF4-FFF2-40B4-BE49-F238E27FC236}">
                  <a16:creationId xmlns:a16="http://schemas.microsoft.com/office/drawing/2014/main" id="{AD36EF1B-145A-AED2-1018-2FE1D5100713}"/>
                </a:ext>
              </a:extLst>
            </p:cNvPr>
            <p:cNvSpPr/>
            <p:nvPr/>
          </p:nvSpPr>
          <p:spPr>
            <a:xfrm>
              <a:off x="1025525" y="567441"/>
              <a:ext cx="10153650" cy="252390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900E14A6-896A-F534-0C4A-5ACC7BD04FD5}"/>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8" name="CaixaDeTexto 7">
              <a:extLst>
                <a:ext uri="{FF2B5EF4-FFF2-40B4-BE49-F238E27FC236}">
                  <a16:creationId xmlns:a16="http://schemas.microsoft.com/office/drawing/2014/main" id="{FAD68332-D8B0-3CF0-C45C-76F40CF99EB8}"/>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As camadas são concêntricas, de modo que os itens de configuração de software (ICS) transitam da camada mais interna para as camadas externas, tornando-se parte da configuração do software de uma ou mais versões da aplicação ou sistema.</a:t>
              </a:r>
              <a:endParaRPr lang="pt-BR" dirty="0">
                <a:solidFill>
                  <a:schemeClr val="bg1"/>
                </a:solidFill>
              </a:endParaRPr>
            </a:p>
          </p:txBody>
        </p:sp>
        <p:pic>
          <p:nvPicPr>
            <p:cNvPr id="9" name="Imagem 8">
              <a:extLst>
                <a:ext uri="{FF2B5EF4-FFF2-40B4-BE49-F238E27FC236}">
                  <a16:creationId xmlns:a16="http://schemas.microsoft.com/office/drawing/2014/main" id="{FDE30BF8-0969-FF58-D628-91ACF2CAB015}"/>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1840198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Mudanças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145937" y="2551837"/>
            <a:ext cx="9837374"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controle de alterações gerencia mudanças de requisitos e defeitos de forma controlada, priorizando as mais urgentes e eficazes.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processo é ativado após a entrega do software, adaptando-se à complexidade do projeto e requer ferramentas como sistemas de rastreamento de defeitos e pacotes de gerenciamento de configuração.</a:t>
            </a:r>
          </a:p>
        </p:txBody>
      </p:sp>
    </p:spTree>
    <p:extLst>
      <p:ext uri="{BB962C8B-B14F-4D97-AF65-F5344CB8AC3E}">
        <p14:creationId xmlns:p14="http://schemas.microsoft.com/office/powerpoint/2010/main" val="39911894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Mudanças</a:t>
            </a:r>
          </a:p>
        </p:txBody>
      </p:sp>
      <p:pic>
        <p:nvPicPr>
          <p:cNvPr id="66562" name="Picture 2">
            <a:extLst>
              <a:ext uri="{FF2B5EF4-FFF2-40B4-BE49-F238E27FC236}">
                <a16:creationId xmlns:a16="http://schemas.microsoft.com/office/drawing/2014/main" id="{F5D02957-0267-7A76-CC0E-5C5AB3D024E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28484" y="1441450"/>
            <a:ext cx="5535031" cy="408699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7C346E55-65C3-1DFA-569D-5CBBA500D067}"/>
              </a:ext>
            </a:extLst>
          </p:cNvPr>
          <p:cNvSpPr txBox="1"/>
          <p:nvPr/>
        </p:nvSpPr>
        <p:spPr>
          <a:xfrm>
            <a:off x="4259628" y="5860718"/>
            <a:ext cx="3880978" cy="307777"/>
          </a:xfrm>
          <a:prstGeom prst="rect">
            <a:avLst/>
          </a:prstGeom>
          <a:noFill/>
        </p:spPr>
        <p:txBody>
          <a:bodyPr wrap="square" rtlCol="0">
            <a:spAutoFit/>
          </a:bodyPr>
          <a:lstStyle/>
          <a:p>
            <a:pPr algn="ctr"/>
            <a:r>
              <a:rPr lang="pt-BR" sz="1400" dirty="0"/>
              <a:t>Gerenciamento de mudança.</a:t>
            </a:r>
          </a:p>
        </p:txBody>
      </p:sp>
    </p:spTree>
    <p:extLst>
      <p:ext uri="{BB962C8B-B14F-4D97-AF65-F5344CB8AC3E}">
        <p14:creationId xmlns:p14="http://schemas.microsoft.com/office/powerpoint/2010/main" val="38084853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Mudanças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551837"/>
            <a:ext cx="10089642"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implementação de mudanças depende de fatores como consequências, usuários beneficiados, custos e disponibilidade de novas versões.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Solicitações de mudança em produtos de software vêm de diversas fontes, e em métodos ágeis, os clientes colaboram com a equipe de desenvolvimento para avaliar e implementar mudanças nos requisitos do sistema.</a:t>
            </a:r>
          </a:p>
        </p:txBody>
      </p:sp>
    </p:spTree>
    <p:extLst>
      <p:ext uri="{BB962C8B-B14F-4D97-AF65-F5344CB8AC3E}">
        <p14:creationId xmlns:p14="http://schemas.microsoft.com/office/powerpoint/2010/main" val="155650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Versões</a:t>
            </a:r>
          </a:p>
        </p:txBody>
      </p:sp>
      <p:pic>
        <p:nvPicPr>
          <p:cNvPr id="67586" name="Picture 2">
            <a:extLst>
              <a:ext uri="{FF2B5EF4-FFF2-40B4-BE49-F238E27FC236}">
                <a16:creationId xmlns:a16="http://schemas.microsoft.com/office/drawing/2014/main" id="{C7E80A5F-1A96-A603-FC20-DF223F8069A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72586" y="1679794"/>
            <a:ext cx="7446828" cy="3498412"/>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92A252A-03B5-EBE6-FBA4-F199E698AF20}"/>
              </a:ext>
            </a:extLst>
          </p:cNvPr>
          <p:cNvSpPr txBox="1"/>
          <p:nvPr/>
        </p:nvSpPr>
        <p:spPr>
          <a:xfrm>
            <a:off x="4155511" y="5588766"/>
            <a:ext cx="3880978" cy="307777"/>
          </a:xfrm>
          <a:prstGeom prst="rect">
            <a:avLst/>
          </a:prstGeom>
          <a:noFill/>
        </p:spPr>
        <p:txBody>
          <a:bodyPr wrap="square" rtlCol="0">
            <a:spAutoFit/>
          </a:bodyPr>
          <a:lstStyle/>
          <a:p>
            <a:pPr algn="ctr"/>
            <a:r>
              <a:rPr lang="pt-BR" sz="1400" dirty="0"/>
              <a:t>Codelines e baselines.</a:t>
            </a:r>
          </a:p>
        </p:txBody>
      </p:sp>
    </p:spTree>
    <p:extLst>
      <p:ext uri="{BB962C8B-B14F-4D97-AF65-F5344CB8AC3E}">
        <p14:creationId xmlns:p14="http://schemas.microsoft.com/office/powerpoint/2010/main" val="32249435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Versões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83183" y="1575513"/>
            <a:ext cx="10089642"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As baselines são importantes porque, muitas vezes, é preciso recriar uma versão individual de um sistema, tal como a instanciação de um software em versões específicas para cada cliente, ou mesmo recriar a versão entregue a um cliente, caso relate defeitos em seu sistema que necessitem ser alterados.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Existem dois tipos de sistemas de controle de versão modernos:</a:t>
            </a:r>
          </a:p>
        </p:txBody>
      </p:sp>
      <p:sp>
        <p:nvSpPr>
          <p:cNvPr id="4" name="Retângulo: Cantos Arredondados 3">
            <a:extLst>
              <a:ext uri="{FF2B5EF4-FFF2-40B4-BE49-F238E27FC236}">
                <a16:creationId xmlns:a16="http://schemas.microsoft.com/office/drawing/2014/main" id="{16B0743A-3614-67ED-ACAE-22E9794B0EFA}"/>
              </a:ext>
            </a:extLst>
          </p:cNvPr>
          <p:cNvSpPr/>
          <p:nvPr/>
        </p:nvSpPr>
        <p:spPr>
          <a:xfrm>
            <a:off x="1887855" y="3666317"/>
            <a:ext cx="3408803" cy="20944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EB0E712D-5EA0-C5F4-844C-02A461D6D579}"/>
              </a:ext>
            </a:extLst>
          </p:cNvPr>
          <p:cNvSpPr txBox="1"/>
          <p:nvPr/>
        </p:nvSpPr>
        <p:spPr>
          <a:xfrm>
            <a:off x="2097001" y="3903649"/>
            <a:ext cx="2951952" cy="369332"/>
          </a:xfrm>
          <a:prstGeom prst="rect">
            <a:avLst/>
          </a:prstGeom>
          <a:noFill/>
        </p:spPr>
        <p:txBody>
          <a:bodyPr wrap="square">
            <a:spAutoFit/>
          </a:bodyPr>
          <a:lstStyle/>
          <a:p>
            <a:pPr algn="ctr"/>
            <a:r>
              <a:rPr lang="pt-BR" b="1" dirty="0">
                <a:effectLst/>
              </a:rPr>
              <a:t>1</a:t>
            </a:r>
            <a:endParaRPr lang="pt-BR" b="1" dirty="0"/>
          </a:p>
        </p:txBody>
      </p:sp>
      <p:sp>
        <p:nvSpPr>
          <p:cNvPr id="6" name="CaixaDeTexto 5">
            <a:extLst>
              <a:ext uri="{FF2B5EF4-FFF2-40B4-BE49-F238E27FC236}">
                <a16:creationId xmlns:a16="http://schemas.microsoft.com/office/drawing/2014/main" id="{DFEAE27F-D602-9C34-BD50-5C78E3A80D5D}"/>
              </a:ext>
            </a:extLst>
          </p:cNvPr>
          <p:cNvSpPr txBox="1"/>
          <p:nvPr/>
        </p:nvSpPr>
        <p:spPr>
          <a:xfrm>
            <a:off x="2096999" y="4305055"/>
            <a:ext cx="3106704" cy="1077218"/>
          </a:xfrm>
          <a:prstGeom prst="rect">
            <a:avLst/>
          </a:prstGeom>
          <a:noFill/>
        </p:spPr>
        <p:txBody>
          <a:bodyPr wrap="square">
            <a:spAutoFit/>
          </a:bodyPr>
          <a:lstStyle/>
          <a:p>
            <a:r>
              <a:rPr lang="pt-BR" sz="1600" dirty="0">
                <a:solidFill>
                  <a:schemeClr val="bg2">
                    <a:lumMod val="25000"/>
                  </a:schemeClr>
                </a:solidFill>
                <a:effectLst/>
              </a:rPr>
              <a:t>Sistemas centralizados compostos por um único repositório mestre que mantém todas as versões dos componentes de software.</a:t>
            </a:r>
            <a:endParaRPr lang="pt-BR" sz="1600" dirty="0">
              <a:solidFill>
                <a:schemeClr val="bg2">
                  <a:lumMod val="25000"/>
                </a:schemeClr>
              </a:solidFill>
            </a:endParaRPr>
          </a:p>
        </p:txBody>
      </p:sp>
      <p:sp>
        <p:nvSpPr>
          <p:cNvPr id="8" name="Retângulo: Cantos Arredondados 7">
            <a:extLst>
              <a:ext uri="{FF2B5EF4-FFF2-40B4-BE49-F238E27FC236}">
                <a16:creationId xmlns:a16="http://schemas.microsoft.com/office/drawing/2014/main" id="{03AB64AD-6A1C-9ED2-7E34-CC0FD1BE2A12}"/>
              </a:ext>
            </a:extLst>
          </p:cNvPr>
          <p:cNvSpPr/>
          <p:nvPr/>
        </p:nvSpPr>
        <p:spPr>
          <a:xfrm>
            <a:off x="6750181" y="3666317"/>
            <a:ext cx="3408803" cy="209440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708A329-3247-D89C-2C56-9E41A6643BC7}"/>
              </a:ext>
            </a:extLst>
          </p:cNvPr>
          <p:cNvSpPr txBox="1"/>
          <p:nvPr/>
        </p:nvSpPr>
        <p:spPr>
          <a:xfrm>
            <a:off x="6959327" y="3903649"/>
            <a:ext cx="2951952" cy="369332"/>
          </a:xfrm>
          <a:prstGeom prst="rect">
            <a:avLst/>
          </a:prstGeom>
          <a:noFill/>
        </p:spPr>
        <p:txBody>
          <a:bodyPr wrap="square">
            <a:spAutoFit/>
          </a:bodyPr>
          <a:lstStyle/>
          <a:p>
            <a:pPr algn="ctr"/>
            <a:r>
              <a:rPr lang="pt-BR" b="1" dirty="0">
                <a:effectLst/>
              </a:rPr>
              <a:t>2</a:t>
            </a:r>
            <a:endParaRPr lang="pt-BR" b="1" dirty="0"/>
          </a:p>
        </p:txBody>
      </p:sp>
      <p:sp>
        <p:nvSpPr>
          <p:cNvPr id="10" name="CaixaDeTexto 9">
            <a:extLst>
              <a:ext uri="{FF2B5EF4-FFF2-40B4-BE49-F238E27FC236}">
                <a16:creationId xmlns:a16="http://schemas.microsoft.com/office/drawing/2014/main" id="{CFA570C1-C9FF-4D53-7358-A851DE517D3D}"/>
              </a:ext>
            </a:extLst>
          </p:cNvPr>
          <p:cNvSpPr txBox="1"/>
          <p:nvPr/>
        </p:nvSpPr>
        <p:spPr>
          <a:xfrm>
            <a:off x="6959324" y="4305055"/>
            <a:ext cx="3106997" cy="1077218"/>
          </a:xfrm>
          <a:prstGeom prst="rect">
            <a:avLst/>
          </a:prstGeom>
          <a:noFill/>
        </p:spPr>
        <p:txBody>
          <a:bodyPr wrap="square">
            <a:spAutoFit/>
          </a:bodyPr>
          <a:lstStyle/>
          <a:p>
            <a:r>
              <a:rPr lang="pt-BR" sz="1600" dirty="0">
                <a:solidFill>
                  <a:schemeClr val="bg2">
                    <a:lumMod val="25000"/>
                  </a:schemeClr>
                </a:solidFill>
                <a:effectLst/>
              </a:rPr>
              <a:t>Sistemas distribuídos compostos por várias versões do repositório de componentes ao mesmo tempo.</a:t>
            </a:r>
          </a:p>
        </p:txBody>
      </p:sp>
    </p:spTree>
    <p:extLst>
      <p:ext uri="{BB962C8B-B14F-4D97-AF65-F5344CB8AC3E}">
        <p14:creationId xmlns:p14="http://schemas.microsoft.com/office/powerpoint/2010/main" val="23883285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Versões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83183" y="1569048"/>
            <a:ext cx="10089642" cy="1200329"/>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Ambos os sistemas possuem funcionalidades semelhantes, mas as implementam de maneiras diferentes.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As principais características destes sistemas são:</a:t>
            </a:r>
          </a:p>
        </p:txBody>
      </p:sp>
      <p:sp>
        <p:nvSpPr>
          <p:cNvPr id="3" name="Retângulo: Cantos Arredondados 2">
            <a:extLst>
              <a:ext uri="{FF2B5EF4-FFF2-40B4-BE49-F238E27FC236}">
                <a16:creationId xmlns:a16="http://schemas.microsoft.com/office/drawing/2014/main" id="{ACB5DED2-6890-F727-B3E9-6457F4604985}"/>
              </a:ext>
            </a:extLst>
          </p:cNvPr>
          <p:cNvSpPr/>
          <p:nvPr/>
        </p:nvSpPr>
        <p:spPr>
          <a:xfrm>
            <a:off x="1284351" y="3310042"/>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D80C907-E27B-05D3-42B9-CFD02ECC94B7}"/>
              </a:ext>
            </a:extLst>
          </p:cNvPr>
          <p:cNvSpPr txBox="1"/>
          <p:nvPr/>
        </p:nvSpPr>
        <p:spPr>
          <a:xfrm>
            <a:off x="1421510" y="3415501"/>
            <a:ext cx="2728095" cy="646331"/>
          </a:xfrm>
          <a:prstGeom prst="rect">
            <a:avLst/>
          </a:prstGeom>
          <a:noFill/>
        </p:spPr>
        <p:txBody>
          <a:bodyPr wrap="square">
            <a:spAutoFit/>
          </a:bodyPr>
          <a:lstStyle/>
          <a:p>
            <a:pPr algn="ctr"/>
            <a:r>
              <a:rPr lang="pt-BR" b="1" dirty="0"/>
              <a:t>Identificação de Versão e Lançamento </a:t>
            </a:r>
          </a:p>
        </p:txBody>
      </p:sp>
      <p:sp>
        <p:nvSpPr>
          <p:cNvPr id="12" name="Retângulo: Cantos Arredondados 11">
            <a:extLst>
              <a:ext uri="{FF2B5EF4-FFF2-40B4-BE49-F238E27FC236}">
                <a16:creationId xmlns:a16="http://schemas.microsoft.com/office/drawing/2014/main" id="{CD982F06-9392-B928-4EA0-E27096AB769C}"/>
              </a:ext>
            </a:extLst>
          </p:cNvPr>
          <p:cNvSpPr/>
          <p:nvPr/>
        </p:nvSpPr>
        <p:spPr>
          <a:xfrm>
            <a:off x="4580695" y="3310042"/>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DADB0307-9A10-842A-131D-3CAFD2EAA260}"/>
              </a:ext>
            </a:extLst>
          </p:cNvPr>
          <p:cNvSpPr txBox="1"/>
          <p:nvPr/>
        </p:nvSpPr>
        <p:spPr>
          <a:xfrm>
            <a:off x="4580695" y="3427276"/>
            <a:ext cx="3002415" cy="646331"/>
          </a:xfrm>
          <a:prstGeom prst="rect">
            <a:avLst/>
          </a:prstGeom>
          <a:noFill/>
        </p:spPr>
        <p:txBody>
          <a:bodyPr wrap="square">
            <a:spAutoFit/>
          </a:bodyPr>
          <a:lstStyle/>
          <a:p>
            <a:pPr algn="ctr"/>
            <a:r>
              <a:rPr lang="pt-BR" b="1" dirty="0"/>
              <a:t>Registro do Histórico de Mudanças</a:t>
            </a:r>
          </a:p>
        </p:txBody>
      </p:sp>
      <p:sp>
        <p:nvSpPr>
          <p:cNvPr id="14" name="Retângulo: Cantos Arredondados 13">
            <a:extLst>
              <a:ext uri="{FF2B5EF4-FFF2-40B4-BE49-F238E27FC236}">
                <a16:creationId xmlns:a16="http://schemas.microsoft.com/office/drawing/2014/main" id="{D53D79F6-6C1D-947F-04DE-C1446E3F423D}"/>
              </a:ext>
            </a:extLst>
          </p:cNvPr>
          <p:cNvSpPr/>
          <p:nvPr/>
        </p:nvSpPr>
        <p:spPr>
          <a:xfrm>
            <a:off x="7877040" y="3310042"/>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AA92E69-34AB-6B19-DE69-A919750532A2}"/>
              </a:ext>
            </a:extLst>
          </p:cNvPr>
          <p:cNvSpPr txBox="1"/>
          <p:nvPr/>
        </p:nvSpPr>
        <p:spPr>
          <a:xfrm>
            <a:off x="8014199" y="3427276"/>
            <a:ext cx="2728095" cy="646331"/>
          </a:xfrm>
          <a:prstGeom prst="rect">
            <a:avLst/>
          </a:prstGeom>
          <a:noFill/>
        </p:spPr>
        <p:txBody>
          <a:bodyPr wrap="square">
            <a:spAutoFit/>
          </a:bodyPr>
          <a:lstStyle/>
          <a:p>
            <a:pPr algn="ctr"/>
            <a:r>
              <a:rPr lang="pt-BR" b="1" dirty="0"/>
              <a:t>Desenvolvimento Independente</a:t>
            </a:r>
          </a:p>
        </p:txBody>
      </p:sp>
      <p:sp>
        <p:nvSpPr>
          <p:cNvPr id="16" name="Retângulo: Cantos Arredondados 15">
            <a:extLst>
              <a:ext uri="{FF2B5EF4-FFF2-40B4-BE49-F238E27FC236}">
                <a16:creationId xmlns:a16="http://schemas.microsoft.com/office/drawing/2014/main" id="{923D37E9-51C1-8B0E-1F63-B59BA11CFE87}"/>
              </a:ext>
            </a:extLst>
          </p:cNvPr>
          <p:cNvSpPr/>
          <p:nvPr/>
        </p:nvSpPr>
        <p:spPr>
          <a:xfrm>
            <a:off x="2966847" y="4888942"/>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CDD50739-F1F2-5369-3940-6F6B658237CB}"/>
              </a:ext>
            </a:extLst>
          </p:cNvPr>
          <p:cNvSpPr txBox="1"/>
          <p:nvPr/>
        </p:nvSpPr>
        <p:spPr>
          <a:xfrm>
            <a:off x="3104006" y="5132899"/>
            <a:ext cx="2728095" cy="369332"/>
          </a:xfrm>
          <a:prstGeom prst="rect">
            <a:avLst/>
          </a:prstGeom>
          <a:noFill/>
        </p:spPr>
        <p:txBody>
          <a:bodyPr wrap="square">
            <a:spAutoFit/>
          </a:bodyPr>
          <a:lstStyle/>
          <a:p>
            <a:pPr algn="ctr"/>
            <a:r>
              <a:rPr lang="pt-BR" b="1" dirty="0"/>
              <a:t>Apoio de Projeto</a:t>
            </a:r>
          </a:p>
        </p:txBody>
      </p:sp>
      <p:sp>
        <p:nvSpPr>
          <p:cNvPr id="18" name="Retângulo: Cantos Arredondados 17">
            <a:extLst>
              <a:ext uri="{FF2B5EF4-FFF2-40B4-BE49-F238E27FC236}">
                <a16:creationId xmlns:a16="http://schemas.microsoft.com/office/drawing/2014/main" id="{E7ADD7B6-DF30-BB25-D6B0-880415E9B86E}"/>
              </a:ext>
            </a:extLst>
          </p:cNvPr>
          <p:cNvSpPr/>
          <p:nvPr/>
        </p:nvSpPr>
        <p:spPr>
          <a:xfrm>
            <a:off x="6263191" y="4888942"/>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D1B6FA0A-785D-31B5-A0C6-9D3B4E2F718E}"/>
              </a:ext>
            </a:extLst>
          </p:cNvPr>
          <p:cNvSpPr txBox="1"/>
          <p:nvPr/>
        </p:nvSpPr>
        <p:spPr>
          <a:xfrm>
            <a:off x="6400350" y="4994400"/>
            <a:ext cx="2728095" cy="646331"/>
          </a:xfrm>
          <a:prstGeom prst="rect">
            <a:avLst/>
          </a:prstGeom>
          <a:noFill/>
        </p:spPr>
        <p:txBody>
          <a:bodyPr wrap="square">
            <a:spAutoFit/>
          </a:bodyPr>
          <a:lstStyle/>
          <a:p>
            <a:pPr algn="ctr"/>
            <a:r>
              <a:rPr lang="pt-BR" b="1" dirty="0"/>
              <a:t>Gerenciamento de Armazenamento</a:t>
            </a:r>
          </a:p>
        </p:txBody>
      </p:sp>
    </p:spTree>
    <p:extLst>
      <p:ext uri="{BB962C8B-B14F-4D97-AF65-F5344CB8AC3E}">
        <p14:creationId xmlns:p14="http://schemas.microsoft.com/office/powerpoint/2010/main" val="11325168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Versões</a:t>
            </a:r>
          </a:p>
        </p:txBody>
      </p:sp>
      <p:sp>
        <p:nvSpPr>
          <p:cNvPr id="3" name="CaixaDeTexto 2">
            <a:extLst>
              <a:ext uri="{FF2B5EF4-FFF2-40B4-BE49-F238E27FC236}">
                <a16:creationId xmlns:a16="http://schemas.microsoft.com/office/drawing/2014/main" id="{092A252A-03B5-EBE6-FBA4-F199E698AF20}"/>
              </a:ext>
            </a:extLst>
          </p:cNvPr>
          <p:cNvSpPr txBox="1"/>
          <p:nvPr/>
        </p:nvSpPr>
        <p:spPr>
          <a:xfrm>
            <a:off x="4039319" y="5566630"/>
            <a:ext cx="3880978" cy="307777"/>
          </a:xfrm>
          <a:prstGeom prst="rect">
            <a:avLst/>
          </a:prstGeom>
          <a:noFill/>
        </p:spPr>
        <p:txBody>
          <a:bodyPr wrap="square" rtlCol="0">
            <a:spAutoFit/>
          </a:bodyPr>
          <a:lstStyle/>
          <a:p>
            <a:pPr algn="ctr"/>
            <a:r>
              <a:rPr lang="pt-BR" sz="1400" dirty="0"/>
              <a:t>Check-in e </a:t>
            </a:r>
            <a:r>
              <a:rPr lang="pt-BR" sz="1400" dirty="0" err="1"/>
              <a:t>check-out</a:t>
            </a:r>
            <a:r>
              <a:rPr lang="pt-BR" sz="1400" dirty="0"/>
              <a:t> de repositório centralizado.</a:t>
            </a:r>
          </a:p>
        </p:txBody>
      </p:sp>
      <p:pic>
        <p:nvPicPr>
          <p:cNvPr id="69634" name="Picture 2">
            <a:extLst>
              <a:ext uri="{FF2B5EF4-FFF2-40B4-BE49-F238E27FC236}">
                <a16:creationId xmlns:a16="http://schemas.microsoft.com/office/drawing/2014/main" id="{01F2D479-EE51-3387-5916-3EB587F68E5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41437" y="1461812"/>
            <a:ext cx="5676742" cy="393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701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de Releases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00303" y="1997839"/>
            <a:ext cx="10272522" cy="2862322"/>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Uma release de software pode ser uma versão principal com novas funcionalidades (major release) ou uma versão secundária para correção de defeitos (</a:t>
            </a:r>
            <a:r>
              <a:rPr lang="pt-BR" dirty="0" err="1">
                <a:solidFill>
                  <a:schemeClr val="bg2">
                    <a:lumMod val="25000"/>
                  </a:schemeClr>
                </a:solidFill>
                <a:effectLst/>
              </a:rPr>
              <a:t>minor</a:t>
            </a:r>
            <a:r>
              <a:rPr lang="pt-BR" dirty="0">
                <a:solidFill>
                  <a:schemeClr val="bg2">
                    <a:lumMod val="25000"/>
                  </a:schemeClr>
                </a:solidFill>
                <a:effectLst/>
              </a:rPr>
              <a:t> release), dependendo das necessidades dos clientes.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gerenciamento de lançamentos pode ser complexo, especialmente para muitos clientes com diferentes hardwares, exigindo sistemas de gerenciamento de configurações para rastrear versões e relacionamentos entre lançamentos.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Em caso de problemas, o GCS deve ser capaz de recuperar todas as versões dos componentes usados em um sistema específico.</a:t>
            </a:r>
          </a:p>
        </p:txBody>
      </p:sp>
    </p:spTree>
    <p:extLst>
      <p:ext uri="{BB962C8B-B14F-4D97-AF65-F5344CB8AC3E}">
        <p14:creationId xmlns:p14="http://schemas.microsoft.com/office/powerpoint/2010/main" val="230408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Ciclo de Vida do Projeto x Grupos de Processos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738714"/>
            <a:ext cx="10153650" cy="64633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“gestão” de um projeto: Iniciação; Planejamento; Execução; Monitoramento e Controle; e Encerramento.</a:t>
            </a:r>
          </a:p>
        </p:txBody>
      </p:sp>
      <p:sp>
        <p:nvSpPr>
          <p:cNvPr id="9" name="CaixaDeTexto 8">
            <a:extLst>
              <a:ext uri="{FF2B5EF4-FFF2-40B4-BE49-F238E27FC236}">
                <a16:creationId xmlns:a16="http://schemas.microsoft.com/office/drawing/2014/main" id="{2A318947-1AF9-4E7D-C950-2D242F5B6926}"/>
              </a:ext>
            </a:extLst>
          </p:cNvPr>
          <p:cNvSpPr txBox="1"/>
          <p:nvPr/>
        </p:nvSpPr>
        <p:spPr>
          <a:xfrm>
            <a:off x="4521535" y="5819719"/>
            <a:ext cx="3148928" cy="307777"/>
          </a:xfrm>
          <a:prstGeom prst="rect">
            <a:avLst/>
          </a:prstGeom>
          <a:noFill/>
        </p:spPr>
        <p:txBody>
          <a:bodyPr wrap="square" rtlCol="0">
            <a:spAutoFit/>
          </a:bodyPr>
          <a:lstStyle/>
          <a:p>
            <a:pPr algn="ctr"/>
            <a:r>
              <a:rPr lang="pt-BR" sz="1400" dirty="0"/>
              <a:t>Grupos de Processos.</a:t>
            </a:r>
          </a:p>
        </p:txBody>
      </p:sp>
      <p:pic>
        <p:nvPicPr>
          <p:cNvPr id="5" name="Imagem 4">
            <a:extLst>
              <a:ext uri="{FF2B5EF4-FFF2-40B4-BE49-F238E27FC236}">
                <a16:creationId xmlns:a16="http://schemas.microsoft.com/office/drawing/2014/main" id="{B91BD3CE-5315-97C0-49EC-383560ADF4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54284" y="2682308"/>
            <a:ext cx="3883429" cy="2774887"/>
          </a:xfrm>
          <a:prstGeom prst="rect">
            <a:avLst/>
          </a:prstGeom>
        </p:spPr>
      </p:pic>
    </p:spTree>
    <p:extLst>
      <p:ext uri="{BB962C8B-B14F-4D97-AF65-F5344CB8AC3E}">
        <p14:creationId xmlns:p14="http://schemas.microsoft.com/office/powerpoint/2010/main" val="17290354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Construção de Sistemas</a:t>
            </a:r>
          </a:p>
        </p:txBody>
      </p:sp>
      <p:pic>
        <p:nvPicPr>
          <p:cNvPr id="72706" name="Picture 2">
            <a:extLst>
              <a:ext uri="{FF2B5EF4-FFF2-40B4-BE49-F238E27FC236}">
                <a16:creationId xmlns:a16="http://schemas.microsoft.com/office/drawing/2014/main" id="{84A6AD57-C106-F750-9C1C-AC5C164F37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4742" y="1683188"/>
            <a:ext cx="6102516" cy="386492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D1DD4D5-5199-17AB-CC1A-2924E2CDEC2B}"/>
              </a:ext>
            </a:extLst>
          </p:cNvPr>
          <p:cNvSpPr txBox="1"/>
          <p:nvPr/>
        </p:nvSpPr>
        <p:spPr>
          <a:xfrm>
            <a:off x="4155511" y="5720003"/>
            <a:ext cx="3880978" cy="307777"/>
          </a:xfrm>
          <a:prstGeom prst="rect">
            <a:avLst/>
          </a:prstGeom>
          <a:noFill/>
        </p:spPr>
        <p:txBody>
          <a:bodyPr wrap="square" rtlCol="0">
            <a:spAutoFit/>
          </a:bodyPr>
          <a:lstStyle/>
          <a:p>
            <a:pPr algn="ctr"/>
            <a:r>
              <a:rPr lang="pt-BR" sz="1400" dirty="0"/>
              <a:t>Construção de sistemas.</a:t>
            </a:r>
          </a:p>
        </p:txBody>
      </p:sp>
    </p:spTree>
    <p:extLst>
      <p:ext uri="{BB962C8B-B14F-4D97-AF65-F5344CB8AC3E}">
        <p14:creationId xmlns:p14="http://schemas.microsoft.com/office/powerpoint/2010/main" val="23846093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Construção de Sistemas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79949"/>
            <a:ext cx="10153650" cy="369332"/>
          </a:xfrm>
          <a:prstGeom prst="rect">
            <a:avLst/>
          </a:prstGeom>
          <a:noFill/>
        </p:spPr>
        <p:txBody>
          <a:bodyPr wrap="square" anchor="ctr">
            <a:spAutoFit/>
          </a:bodyPr>
          <a:lstStyle/>
          <a:p>
            <a:pPr algn="just"/>
            <a:r>
              <a:rPr lang="pt-BR" dirty="0">
                <a:solidFill>
                  <a:schemeClr val="bg2">
                    <a:lumMod val="25000"/>
                  </a:schemeClr>
                </a:solidFill>
              </a:rPr>
              <a:t>F</a:t>
            </a:r>
            <a:r>
              <a:rPr lang="pt-BR" dirty="0">
                <a:solidFill>
                  <a:schemeClr val="bg2">
                    <a:lumMod val="25000"/>
                  </a:schemeClr>
                </a:solidFill>
                <a:effectLst/>
              </a:rPr>
              <a:t>uncionalidades usualmente disponíveis em ferramentas para integração e construção de sistemas:</a:t>
            </a:r>
          </a:p>
        </p:txBody>
      </p:sp>
      <p:sp>
        <p:nvSpPr>
          <p:cNvPr id="4" name="Retângulo: Cantos Arredondados 3">
            <a:extLst>
              <a:ext uri="{FF2B5EF4-FFF2-40B4-BE49-F238E27FC236}">
                <a16:creationId xmlns:a16="http://schemas.microsoft.com/office/drawing/2014/main" id="{8491450A-83BF-79B4-E0C0-5AA46F43E420}"/>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0FEEA5B8-BC10-4308-E682-365CB80D2B3F}"/>
              </a:ext>
            </a:extLst>
          </p:cNvPr>
          <p:cNvSpPr txBox="1"/>
          <p:nvPr/>
        </p:nvSpPr>
        <p:spPr>
          <a:xfrm>
            <a:off x="431927" y="2945031"/>
            <a:ext cx="2632210" cy="646331"/>
          </a:xfrm>
          <a:prstGeom prst="rect">
            <a:avLst/>
          </a:prstGeom>
          <a:noFill/>
        </p:spPr>
        <p:txBody>
          <a:bodyPr wrap="square">
            <a:spAutoFit/>
          </a:bodyPr>
          <a:lstStyle/>
          <a:p>
            <a:pPr algn="ctr"/>
            <a:r>
              <a:rPr lang="pt-BR" b="1" dirty="0"/>
              <a:t>Gestão do Script de Construção</a:t>
            </a:r>
          </a:p>
        </p:txBody>
      </p:sp>
      <p:sp>
        <p:nvSpPr>
          <p:cNvPr id="6" name="Retângulo: Cantos Arredondados 5">
            <a:extLst>
              <a:ext uri="{FF2B5EF4-FFF2-40B4-BE49-F238E27FC236}">
                <a16:creationId xmlns:a16="http://schemas.microsoft.com/office/drawing/2014/main" id="{177364CC-9C80-0719-9144-9CD15E5DC450}"/>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4D6D63B-7EB7-25CA-32C9-8EA0008F44AF}"/>
              </a:ext>
            </a:extLst>
          </p:cNvPr>
          <p:cNvSpPr txBox="1"/>
          <p:nvPr/>
        </p:nvSpPr>
        <p:spPr>
          <a:xfrm>
            <a:off x="3304405" y="2945030"/>
            <a:ext cx="2632210" cy="646331"/>
          </a:xfrm>
          <a:prstGeom prst="rect">
            <a:avLst/>
          </a:prstGeom>
          <a:noFill/>
        </p:spPr>
        <p:txBody>
          <a:bodyPr wrap="square">
            <a:spAutoFit/>
          </a:bodyPr>
          <a:lstStyle/>
          <a:p>
            <a:pPr algn="ctr"/>
            <a:r>
              <a:rPr lang="pt-BR" b="1" dirty="0"/>
              <a:t>Integração com o Sistema de Controle de Versão</a:t>
            </a:r>
          </a:p>
        </p:txBody>
      </p:sp>
      <p:sp>
        <p:nvSpPr>
          <p:cNvPr id="9" name="Retângulo: Cantos Arredondados 8">
            <a:extLst>
              <a:ext uri="{FF2B5EF4-FFF2-40B4-BE49-F238E27FC236}">
                <a16:creationId xmlns:a16="http://schemas.microsoft.com/office/drawing/2014/main" id="{32998709-9276-07FC-E4A4-BD9E9A319BD3}"/>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5D7A1F9C-82CF-4990-3484-8ABFC75DA687}"/>
              </a:ext>
            </a:extLst>
          </p:cNvPr>
          <p:cNvSpPr txBox="1"/>
          <p:nvPr/>
        </p:nvSpPr>
        <p:spPr>
          <a:xfrm>
            <a:off x="6176883" y="3069011"/>
            <a:ext cx="2632210" cy="369332"/>
          </a:xfrm>
          <a:prstGeom prst="rect">
            <a:avLst/>
          </a:prstGeom>
          <a:noFill/>
        </p:spPr>
        <p:txBody>
          <a:bodyPr wrap="square">
            <a:spAutoFit/>
          </a:bodyPr>
          <a:lstStyle/>
          <a:p>
            <a:pPr algn="ctr"/>
            <a:r>
              <a:rPr lang="pt-BR" b="1" dirty="0"/>
              <a:t>Recompilação Mínima</a:t>
            </a:r>
          </a:p>
        </p:txBody>
      </p:sp>
      <p:sp>
        <p:nvSpPr>
          <p:cNvPr id="11" name="Retângulo: Cantos Arredondados 10">
            <a:extLst>
              <a:ext uri="{FF2B5EF4-FFF2-40B4-BE49-F238E27FC236}">
                <a16:creationId xmlns:a16="http://schemas.microsoft.com/office/drawing/2014/main" id="{CA095FFA-59C8-035D-42EF-6BDC326C1381}"/>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96C6A640-0FDA-D50D-1E49-42DB72EEE078}"/>
              </a:ext>
            </a:extLst>
          </p:cNvPr>
          <p:cNvSpPr txBox="1"/>
          <p:nvPr/>
        </p:nvSpPr>
        <p:spPr>
          <a:xfrm>
            <a:off x="9049361" y="2945029"/>
            <a:ext cx="2632210" cy="646331"/>
          </a:xfrm>
          <a:prstGeom prst="rect">
            <a:avLst/>
          </a:prstGeom>
          <a:noFill/>
        </p:spPr>
        <p:txBody>
          <a:bodyPr wrap="square">
            <a:spAutoFit/>
          </a:bodyPr>
          <a:lstStyle/>
          <a:p>
            <a:pPr algn="ctr"/>
            <a:r>
              <a:rPr lang="pt-BR" b="1" dirty="0"/>
              <a:t>Criação do Sistema Executável</a:t>
            </a:r>
          </a:p>
        </p:txBody>
      </p:sp>
      <p:sp>
        <p:nvSpPr>
          <p:cNvPr id="13" name="Retângulo: Cantos Arredondados 12">
            <a:extLst>
              <a:ext uri="{FF2B5EF4-FFF2-40B4-BE49-F238E27FC236}">
                <a16:creationId xmlns:a16="http://schemas.microsoft.com/office/drawing/2014/main" id="{C2AABAEB-1C05-55D1-4409-2B6458CFF986}"/>
              </a:ext>
            </a:extLst>
          </p:cNvPr>
          <p:cNvSpPr/>
          <p:nvPr/>
        </p:nvSpPr>
        <p:spPr>
          <a:xfrm>
            <a:off x="1546352" y="448717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A1B649A-0D1B-85AF-5E00-6CB4C64B8D66}"/>
              </a:ext>
            </a:extLst>
          </p:cNvPr>
          <p:cNvSpPr txBox="1"/>
          <p:nvPr/>
        </p:nvSpPr>
        <p:spPr>
          <a:xfrm>
            <a:off x="1546352" y="4731131"/>
            <a:ext cx="2632210" cy="369332"/>
          </a:xfrm>
          <a:prstGeom prst="rect">
            <a:avLst/>
          </a:prstGeom>
          <a:noFill/>
        </p:spPr>
        <p:txBody>
          <a:bodyPr wrap="square">
            <a:spAutoFit/>
          </a:bodyPr>
          <a:lstStyle/>
          <a:p>
            <a:pPr algn="ctr"/>
            <a:r>
              <a:rPr lang="pt-BR" b="1" dirty="0"/>
              <a:t>Automação dos Testes</a:t>
            </a:r>
          </a:p>
        </p:txBody>
      </p:sp>
      <p:sp>
        <p:nvSpPr>
          <p:cNvPr id="15" name="Retângulo: Cantos Arredondados 14">
            <a:extLst>
              <a:ext uri="{FF2B5EF4-FFF2-40B4-BE49-F238E27FC236}">
                <a16:creationId xmlns:a16="http://schemas.microsoft.com/office/drawing/2014/main" id="{20442FAC-68DB-A19E-3574-7120F118C442}"/>
              </a:ext>
            </a:extLst>
          </p:cNvPr>
          <p:cNvSpPr/>
          <p:nvPr/>
        </p:nvSpPr>
        <p:spPr>
          <a:xfrm>
            <a:off x="4418830" y="448717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8565F4C6-5BAA-B569-3172-3923A65CA966}"/>
              </a:ext>
            </a:extLst>
          </p:cNvPr>
          <p:cNvSpPr txBox="1"/>
          <p:nvPr/>
        </p:nvSpPr>
        <p:spPr>
          <a:xfrm>
            <a:off x="4418830" y="4731131"/>
            <a:ext cx="2632210" cy="369332"/>
          </a:xfrm>
          <a:prstGeom prst="rect">
            <a:avLst/>
          </a:prstGeom>
          <a:noFill/>
        </p:spPr>
        <p:txBody>
          <a:bodyPr wrap="square">
            <a:spAutoFit/>
          </a:bodyPr>
          <a:lstStyle/>
          <a:p>
            <a:pPr algn="ctr"/>
            <a:r>
              <a:rPr lang="pt-BR" b="1" dirty="0"/>
              <a:t>Emissão de Relatórios</a:t>
            </a:r>
          </a:p>
        </p:txBody>
      </p:sp>
      <p:sp>
        <p:nvSpPr>
          <p:cNvPr id="17" name="Retângulo: Cantos Arredondados 16">
            <a:extLst>
              <a:ext uri="{FF2B5EF4-FFF2-40B4-BE49-F238E27FC236}">
                <a16:creationId xmlns:a16="http://schemas.microsoft.com/office/drawing/2014/main" id="{F963DFC4-94C0-4E08-AA84-C52A304E20B0}"/>
              </a:ext>
            </a:extLst>
          </p:cNvPr>
          <p:cNvSpPr/>
          <p:nvPr/>
        </p:nvSpPr>
        <p:spPr>
          <a:xfrm>
            <a:off x="7291308" y="4511188"/>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123DA545-BC15-40F2-D5E2-9B945B87E6CB}"/>
              </a:ext>
            </a:extLst>
          </p:cNvPr>
          <p:cNvSpPr txBox="1"/>
          <p:nvPr/>
        </p:nvSpPr>
        <p:spPr>
          <a:xfrm>
            <a:off x="7291308" y="4616647"/>
            <a:ext cx="2632210" cy="646331"/>
          </a:xfrm>
          <a:prstGeom prst="rect">
            <a:avLst/>
          </a:prstGeom>
          <a:noFill/>
        </p:spPr>
        <p:txBody>
          <a:bodyPr wrap="square">
            <a:spAutoFit/>
          </a:bodyPr>
          <a:lstStyle/>
          <a:p>
            <a:pPr algn="ctr"/>
            <a:r>
              <a:rPr lang="pt-BR" b="1" dirty="0"/>
              <a:t>Geração da Documentação</a:t>
            </a:r>
          </a:p>
        </p:txBody>
      </p:sp>
    </p:spTree>
    <p:extLst>
      <p:ext uri="{BB962C8B-B14F-4D97-AF65-F5344CB8AC3E}">
        <p14:creationId xmlns:p14="http://schemas.microsoft.com/office/powerpoint/2010/main" val="23963863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Construção de Sistemas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79949"/>
            <a:ext cx="10153650" cy="369332"/>
          </a:xfrm>
          <a:prstGeom prst="rect">
            <a:avLst/>
          </a:prstGeom>
          <a:noFill/>
        </p:spPr>
        <p:txBody>
          <a:bodyPr wrap="square" anchor="ctr">
            <a:spAutoFit/>
          </a:bodyPr>
          <a:lstStyle/>
          <a:p>
            <a:pPr algn="just"/>
            <a:r>
              <a:rPr lang="pt-BR" dirty="0">
                <a:solidFill>
                  <a:schemeClr val="bg2">
                    <a:lumMod val="25000"/>
                  </a:schemeClr>
                </a:solidFill>
                <a:effectLst/>
              </a:rPr>
              <a:t>As plataformas de sistema envolvidas, o que confere um grau de complexidade no processo de construção.</a:t>
            </a:r>
          </a:p>
        </p:txBody>
      </p:sp>
      <p:pic>
        <p:nvPicPr>
          <p:cNvPr id="73730" name="Picture 2">
            <a:extLst>
              <a:ext uri="{FF2B5EF4-FFF2-40B4-BE49-F238E27FC236}">
                <a16:creationId xmlns:a16="http://schemas.microsoft.com/office/drawing/2014/main" id="{BB59591E-E74E-8FC0-0A01-907809C4C5C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51760" y="2188750"/>
            <a:ext cx="6135624" cy="3600418"/>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B53316E-8C63-1D6F-A7C9-8EDFDE225EB6}"/>
              </a:ext>
            </a:extLst>
          </p:cNvPr>
          <p:cNvSpPr txBox="1"/>
          <p:nvPr/>
        </p:nvSpPr>
        <p:spPr>
          <a:xfrm>
            <a:off x="3743500" y="5966023"/>
            <a:ext cx="4412948" cy="307777"/>
          </a:xfrm>
          <a:prstGeom prst="rect">
            <a:avLst/>
          </a:prstGeom>
          <a:noFill/>
        </p:spPr>
        <p:txBody>
          <a:bodyPr wrap="square" rtlCol="0">
            <a:spAutoFit/>
          </a:bodyPr>
          <a:lstStyle/>
          <a:p>
            <a:pPr algn="ctr"/>
            <a:r>
              <a:rPr lang="pt-BR" sz="1400" dirty="0"/>
              <a:t> Plataformas de desenvolvimento, construção e destino.</a:t>
            </a:r>
          </a:p>
        </p:txBody>
      </p:sp>
    </p:spTree>
    <p:extLst>
      <p:ext uri="{BB962C8B-B14F-4D97-AF65-F5344CB8AC3E}">
        <p14:creationId xmlns:p14="http://schemas.microsoft.com/office/powerpoint/2010/main" val="1515384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Integração Contínua</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46023" y="1424123"/>
            <a:ext cx="10153650" cy="1200329"/>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Os métodos ágeis recomendam que a construção do sistema seja realizada com bastante frequência, com testes automatizados utilizados para descobrir problemas de software. </a:t>
            </a:r>
            <a:endParaRPr lang="pt-BR" dirty="0" smtClean="0">
              <a:solidFill>
                <a:schemeClr val="bg2">
                  <a:lumMod val="25000"/>
                </a:schemeClr>
              </a:solidFill>
              <a:effectLst/>
            </a:endParaRP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smtClean="0">
                <a:solidFill>
                  <a:schemeClr val="bg2">
                    <a:lumMod val="25000"/>
                  </a:schemeClr>
                </a:solidFill>
                <a:effectLst/>
              </a:rPr>
              <a:t>As </a:t>
            </a:r>
            <a:r>
              <a:rPr lang="pt-BR" dirty="0">
                <a:solidFill>
                  <a:schemeClr val="bg2">
                    <a:lumMod val="25000"/>
                  </a:schemeClr>
                </a:solidFill>
                <a:effectLst/>
              </a:rPr>
              <a:t>construções frequentes fazem parte de um processo de integração contínua.</a:t>
            </a:r>
          </a:p>
        </p:txBody>
      </p:sp>
      <p:sp>
        <p:nvSpPr>
          <p:cNvPr id="3" name="CaixaDeTexto 2">
            <a:extLst>
              <a:ext uri="{FF2B5EF4-FFF2-40B4-BE49-F238E27FC236}">
                <a16:creationId xmlns:a16="http://schemas.microsoft.com/office/drawing/2014/main" id="{8B53316E-8C63-1D6F-A7C9-8EDFDE225EB6}"/>
              </a:ext>
            </a:extLst>
          </p:cNvPr>
          <p:cNvSpPr txBox="1"/>
          <p:nvPr/>
        </p:nvSpPr>
        <p:spPr>
          <a:xfrm>
            <a:off x="3752267" y="6119911"/>
            <a:ext cx="4412948" cy="307777"/>
          </a:xfrm>
          <a:prstGeom prst="rect">
            <a:avLst/>
          </a:prstGeom>
          <a:noFill/>
        </p:spPr>
        <p:txBody>
          <a:bodyPr wrap="square" rtlCol="0">
            <a:spAutoFit/>
          </a:bodyPr>
          <a:lstStyle/>
          <a:p>
            <a:pPr algn="ctr"/>
            <a:r>
              <a:rPr lang="pt-BR" sz="1400" dirty="0"/>
              <a:t> Integração contínua.</a:t>
            </a:r>
          </a:p>
        </p:txBody>
      </p:sp>
      <p:pic>
        <p:nvPicPr>
          <p:cNvPr id="4" name="Imagem 3">
            <a:extLst>
              <a:ext uri="{FF2B5EF4-FFF2-40B4-BE49-F238E27FC236}">
                <a16:creationId xmlns:a16="http://schemas.microsoft.com/office/drawing/2014/main" id="{B7EA2DFC-04A2-80F6-2E4B-C103F8209C78}"/>
              </a:ext>
            </a:extLst>
          </p:cNvPr>
          <p:cNvPicPr>
            <a:picLocks noChangeAspect="1"/>
          </p:cNvPicPr>
          <p:nvPr/>
        </p:nvPicPr>
        <p:blipFill>
          <a:blip r:embed="rId2"/>
          <a:stretch>
            <a:fillRect/>
          </a:stretch>
        </p:blipFill>
        <p:spPr>
          <a:xfrm>
            <a:off x="3328181" y="2956846"/>
            <a:ext cx="5389333" cy="3163065"/>
          </a:xfrm>
          <a:prstGeom prst="rect">
            <a:avLst/>
          </a:prstGeom>
        </p:spPr>
      </p:pic>
    </p:spTree>
    <p:extLst>
      <p:ext uri="{BB962C8B-B14F-4D97-AF65-F5344CB8AC3E}">
        <p14:creationId xmlns:p14="http://schemas.microsoft.com/office/powerpoint/2010/main" val="36572049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Integração Contínua</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31986"/>
            <a:ext cx="10153650"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vantagem da integração contínua é que ela permite a descoberta e a alteração imediata dos problemas causados pelas interações entre diferentes desenvolvedores, sendo o sistema mais recente no </a:t>
            </a:r>
            <a:r>
              <a:rPr lang="pt-BR" dirty="0" err="1">
                <a:solidFill>
                  <a:schemeClr val="bg2">
                    <a:lumMod val="25000"/>
                  </a:schemeClr>
                </a:solidFill>
                <a:effectLst/>
              </a:rPr>
              <a:t>mainline</a:t>
            </a:r>
            <a:r>
              <a:rPr lang="pt-BR" dirty="0">
                <a:solidFill>
                  <a:schemeClr val="bg2">
                    <a:lumMod val="25000"/>
                  </a:schemeClr>
                </a:solidFill>
                <a:effectLst/>
              </a:rPr>
              <a:t> o sistema funcional definitivo. </a:t>
            </a:r>
            <a:endParaRPr lang="pt-BR" dirty="0" smtClean="0">
              <a:solidFill>
                <a:schemeClr val="bg2">
                  <a:lumMod val="25000"/>
                </a:schemeClr>
              </a:solidFill>
              <a:effectLst/>
            </a:endParaRP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smtClean="0">
                <a:solidFill>
                  <a:schemeClr val="bg2">
                    <a:lumMod val="25000"/>
                  </a:schemeClr>
                </a:solidFill>
                <a:effectLst/>
              </a:rPr>
              <a:t>Podem ocorrer restrições </a:t>
            </a:r>
            <a:r>
              <a:rPr lang="pt-BR" dirty="0">
                <a:solidFill>
                  <a:schemeClr val="bg2">
                    <a:lumMod val="25000"/>
                  </a:schemeClr>
                </a:solidFill>
                <a:effectLst/>
              </a:rPr>
              <a:t>na aplicação da integração </a:t>
            </a:r>
            <a:r>
              <a:rPr lang="pt-BR" dirty="0" smtClean="0">
                <a:solidFill>
                  <a:schemeClr val="bg2">
                    <a:lumMod val="25000"/>
                  </a:schemeClr>
                </a:solidFill>
                <a:effectLst/>
              </a:rPr>
              <a:t>contínua</a:t>
            </a:r>
            <a:r>
              <a:rPr lang="pt-BR" dirty="0" smtClean="0">
                <a:solidFill>
                  <a:schemeClr val="bg2">
                    <a:lumMod val="25000"/>
                  </a:schemeClr>
                </a:solidFill>
              </a:rPr>
              <a:t>:</a:t>
            </a:r>
            <a:endParaRPr lang="pt-BR" dirty="0">
              <a:solidFill>
                <a:schemeClr val="bg2">
                  <a:lumMod val="25000"/>
                </a:schemeClr>
              </a:solidFill>
              <a:effectLst/>
            </a:endParaRPr>
          </a:p>
        </p:txBody>
      </p:sp>
      <p:sp>
        <p:nvSpPr>
          <p:cNvPr id="5" name="Retângulo: Cantos Arredondados 4">
            <a:extLst>
              <a:ext uri="{FF2B5EF4-FFF2-40B4-BE49-F238E27FC236}">
                <a16:creationId xmlns:a16="http://schemas.microsoft.com/office/drawing/2014/main" id="{BC2CEDFE-D72A-5415-5D09-F920C809E404}"/>
              </a:ext>
            </a:extLst>
          </p:cNvPr>
          <p:cNvSpPr/>
          <p:nvPr/>
        </p:nvSpPr>
        <p:spPr>
          <a:xfrm>
            <a:off x="1019173" y="3421172"/>
            <a:ext cx="4724400" cy="21746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F003F5C-5915-3BA8-C420-00DF825E71AD}"/>
              </a:ext>
            </a:extLst>
          </p:cNvPr>
          <p:cNvSpPr txBox="1"/>
          <p:nvPr/>
        </p:nvSpPr>
        <p:spPr>
          <a:xfrm>
            <a:off x="1228318" y="3658504"/>
            <a:ext cx="4175784" cy="1200329"/>
          </a:xfrm>
          <a:prstGeom prst="rect">
            <a:avLst/>
          </a:prstGeom>
          <a:noFill/>
        </p:spPr>
        <p:txBody>
          <a:bodyPr wrap="square">
            <a:spAutoFit/>
          </a:bodyPr>
          <a:lstStyle/>
          <a:p>
            <a:r>
              <a:rPr lang="pt-BR" b="1" dirty="0">
                <a:effectLst/>
              </a:rPr>
              <a:t>Em sistemas extensos com integração de aplicações, a construção e teste frequentes podem ser demorados e inviáveis para várias vezes ao dia.</a:t>
            </a:r>
            <a:endParaRPr lang="pt-BR" b="1" dirty="0"/>
          </a:p>
        </p:txBody>
      </p:sp>
      <p:sp>
        <p:nvSpPr>
          <p:cNvPr id="11" name="Retângulo: Cantos Arredondados 10">
            <a:extLst>
              <a:ext uri="{FF2B5EF4-FFF2-40B4-BE49-F238E27FC236}">
                <a16:creationId xmlns:a16="http://schemas.microsoft.com/office/drawing/2014/main" id="{9A1E1A8C-312B-2B70-C5D5-31FF825E6BA7}"/>
              </a:ext>
            </a:extLst>
          </p:cNvPr>
          <p:cNvSpPr/>
          <p:nvPr/>
        </p:nvSpPr>
        <p:spPr>
          <a:xfrm>
            <a:off x="6448425" y="3421172"/>
            <a:ext cx="4724400" cy="21746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D9D6E5B4-6A29-E75B-6580-6F769CB381B3}"/>
              </a:ext>
            </a:extLst>
          </p:cNvPr>
          <p:cNvSpPr txBox="1"/>
          <p:nvPr/>
        </p:nvSpPr>
        <p:spPr>
          <a:xfrm>
            <a:off x="6657570" y="3658504"/>
            <a:ext cx="4306108" cy="1754326"/>
          </a:xfrm>
          <a:prstGeom prst="rect">
            <a:avLst/>
          </a:prstGeom>
          <a:noFill/>
        </p:spPr>
        <p:txBody>
          <a:bodyPr wrap="square">
            <a:spAutoFit/>
          </a:bodyPr>
          <a:lstStyle/>
          <a:p>
            <a:r>
              <a:rPr lang="pt-BR" b="1" dirty="0">
                <a:effectLst/>
              </a:rPr>
              <a:t>Se a plataforma de desenvolvimento difere da plataforma de destino, os testes podem ser afetados pela incompatibilidade de hardware, sistema operacional e software, exigindo mais tempo para a realização dos testes.</a:t>
            </a:r>
            <a:endParaRPr lang="pt-BR" b="1" dirty="0"/>
          </a:p>
        </p:txBody>
      </p:sp>
    </p:spTree>
    <p:extLst>
      <p:ext uri="{BB962C8B-B14F-4D97-AF65-F5344CB8AC3E}">
        <p14:creationId xmlns:p14="http://schemas.microsoft.com/office/powerpoint/2010/main" val="8520424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Integração Contínua</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43841"/>
            <a:ext cx="10153650" cy="3970318"/>
          </a:xfrm>
          <a:prstGeom prst="rect">
            <a:avLst/>
          </a:prstGeom>
          <a:noFill/>
        </p:spPr>
        <p:txBody>
          <a:bodyPr wrap="square" anchor="ctr">
            <a:spAutoFit/>
          </a:bodyPr>
          <a:lstStyle/>
          <a:p>
            <a:pPr algn="just"/>
            <a:r>
              <a:rPr lang="pt-BR" dirty="0">
                <a:solidFill>
                  <a:schemeClr val="bg2">
                    <a:lumMod val="25000"/>
                  </a:schemeClr>
                </a:solidFill>
              </a:rPr>
              <a:t>A</a:t>
            </a:r>
            <a:r>
              <a:rPr lang="pt-BR" dirty="0">
                <a:solidFill>
                  <a:schemeClr val="bg2">
                    <a:lumMod val="25000"/>
                  </a:schemeClr>
                </a:solidFill>
                <a:effectLst/>
              </a:rPr>
              <a:t>lternativas considerando um sistema de construção diária:</a:t>
            </a:r>
          </a:p>
          <a:p>
            <a:pPr algn="just"/>
            <a:endParaRPr lang="pt-BR" dirty="0">
              <a:solidFill>
                <a:schemeClr val="bg2">
                  <a:lumMod val="25000"/>
                </a:schemeClr>
              </a:solidFill>
              <a:effectLst/>
            </a:endParaRPr>
          </a:p>
          <a:p>
            <a:pPr algn="just"/>
            <a:endParaRPr lang="pt-BR" dirty="0">
              <a:solidFill>
                <a:schemeClr val="bg2">
                  <a:lumMod val="25000"/>
                </a:schemeClr>
              </a:solidFill>
            </a:endParaRPr>
          </a:p>
          <a:p>
            <a:pPr marL="342900" indent="-342900" algn="just">
              <a:buFont typeface="+mj-lt"/>
              <a:buAutoNum type="arabicPeriod"/>
            </a:pPr>
            <a:r>
              <a:rPr lang="pt-BR" dirty="0">
                <a:solidFill>
                  <a:schemeClr val="bg2">
                    <a:lumMod val="25000"/>
                  </a:schemeClr>
                </a:solidFill>
                <a:effectLst/>
              </a:rPr>
              <a:t>A equipe de desenvolvimento estabelece um horário de entrega, tal como 14h, dos componentes de sistema, cabendo aos desenvolvedores que tiverem novas versões dos componentes realizar e entrega no prazo estipulado.</a:t>
            </a:r>
          </a:p>
          <a:p>
            <a:pPr marL="342900" indent="-342900" algn="just">
              <a:buFont typeface="+mj-lt"/>
              <a:buAutoNum type="arabicPeriod"/>
            </a:pPr>
            <a:endParaRPr lang="pt-BR" dirty="0">
              <a:solidFill>
                <a:schemeClr val="bg2">
                  <a:lumMod val="25000"/>
                </a:schemeClr>
              </a:solidFill>
            </a:endParaRPr>
          </a:p>
          <a:p>
            <a:pPr marL="342900" indent="-342900" algn="just">
              <a:buFont typeface="+mj-lt"/>
              <a:buAutoNum type="arabicPeriod"/>
            </a:pPr>
            <a:r>
              <a:rPr lang="pt-BR" dirty="0">
                <a:solidFill>
                  <a:schemeClr val="bg2">
                    <a:lumMod val="25000"/>
                  </a:schemeClr>
                </a:solidFill>
                <a:effectLst/>
              </a:rPr>
              <a:t>A construção do sistema ocorre por meio da compilação e ligação dos componentes, sendo gerado um sistema completo.</a:t>
            </a:r>
          </a:p>
          <a:p>
            <a:pPr marL="342900" indent="-342900" algn="just">
              <a:buFont typeface="+mj-lt"/>
              <a:buAutoNum type="arabicPeriod"/>
            </a:pPr>
            <a:endParaRPr lang="pt-BR" dirty="0">
              <a:solidFill>
                <a:schemeClr val="bg2">
                  <a:lumMod val="25000"/>
                </a:schemeClr>
              </a:solidFill>
            </a:endParaRPr>
          </a:p>
          <a:p>
            <a:pPr marL="342900" indent="-342900" algn="just">
              <a:buFont typeface="+mj-lt"/>
              <a:buAutoNum type="arabicPeriod"/>
            </a:pPr>
            <a:r>
              <a:rPr lang="pt-BR" dirty="0">
                <a:solidFill>
                  <a:schemeClr val="bg2">
                    <a:lumMod val="25000"/>
                  </a:schemeClr>
                </a:solidFill>
                <a:effectLst/>
              </a:rPr>
              <a:t>O novo sistema gerado passa por um conjunto de testes pela equipe de testes.</a:t>
            </a:r>
          </a:p>
          <a:p>
            <a:pPr marL="342900" indent="-342900" algn="just">
              <a:buFont typeface="+mj-lt"/>
              <a:buAutoNum type="arabicPeriod"/>
            </a:pPr>
            <a:endParaRPr lang="pt-BR" dirty="0">
              <a:solidFill>
                <a:schemeClr val="bg2">
                  <a:lumMod val="25000"/>
                </a:schemeClr>
              </a:solidFill>
            </a:endParaRPr>
          </a:p>
          <a:p>
            <a:pPr marL="342900" indent="-342900" algn="just">
              <a:buFont typeface="+mj-lt"/>
              <a:buAutoNum type="arabicPeriod"/>
            </a:pPr>
            <a:r>
              <a:rPr lang="pt-BR" dirty="0">
                <a:solidFill>
                  <a:schemeClr val="bg2">
                    <a:lumMod val="25000"/>
                  </a:schemeClr>
                </a:solidFill>
                <a:effectLst/>
              </a:rPr>
              <a:t>Os defeitos que foram descobertos durante o teste do sistema são documentados e devolvidos para os desenvolvedores do sistema que realizam a manutenção devida.</a:t>
            </a:r>
          </a:p>
        </p:txBody>
      </p:sp>
    </p:spTree>
    <p:extLst>
      <p:ext uri="{BB962C8B-B14F-4D97-AF65-F5344CB8AC3E}">
        <p14:creationId xmlns:p14="http://schemas.microsoft.com/office/powerpoint/2010/main" val="32615716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Ligação do Código-Fonte ao Código Aberto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82191"/>
            <a:ext cx="10153650"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Ferramentas de construção minimizam a compilação ao verificar se existe uma versão compilada de um componente antes de </a:t>
            </a:r>
            <a:r>
              <a:rPr lang="pt-BR" dirty="0" err="1">
                <a:solidFill>
                  <a:schemeClr val="bg2">
                    <a:lumMod val="25000"/>
                  </a:schemeClr>
                </a:solidFill>
                <a:effectLst/>
              </a:rPr>
              <a:t>recompilá-lo</a:t>
            </a:r>
            <a:r>
              <a:rPr lang="pt-BR" dirty="0">
                <a:solidFill>
                  <a:schemeClr val="bg2">
                    <a:lumMod val="25000"/>
                  </a:schemeClr>
                </a:solidFill>
                <a:effectLst/>
              </a:rPr>
              <a:t>.</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ligação entre código-fonte e código objeto é baseada em assinaturas exclusivas, que mudam quando o código-fonte é editado.</a:t>
            </a:r>
          </a:p>
        </p:txBody>
      </p:sp>
      <p:pic>
        <p:nvPicPr>
          <p:cNvPr id="74754" name="Picture 2">
            <a:extLst>
              <a:ext uri="{FF2B5EF4-FFF2-40B4-BE49-F238E27FC236}">
                <a16:creationId xmlns:a16="http://schemas.microsoft.com/office/drawing/2014/main" id="{355B32F6-14CF-CBBF-CD0F-3598312A89A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3880" y="3138410"/>
            <a:ext cx="6644239" cy="2613166"/>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1CDCF606-9B2D-9B56-552F-D709EED825E0}"/>
              </a:ext>
            </a:extLst>
          </p:cNvPr>
          <p:cNvSpPr txBox="1"/>
          <p:nvPr/>
        </p:nvSpPr>
        <p:spPr>
          <a:xfrm>
            <a:off x="3889525" y="6025894"/>
            <a:ext cx="4412948" cy="307777"/>
          </a:xfrm>
          <a:prstGeom prst="rect">
            <a:avLst/>
          </a:prstGeom>
          <a:noFill/>
        </p:spPr>
        <p:txBody>
          <a:bodyPr wrap="square" rtlCol="0">
            <a:spAutoFit/>
          </a:bodyPr>
          <a:lstStyle/>
          <a:p>
            <a:pPr algn="ctr"/>
            <a:r>
              <a:rPr lang="pt-BR" sz="1400" dirty="0"/>
              <a:t>Ligando código-fonte e código objeto.</a:t>
            </a:r>
          </a:p>
        </p:txBody>
      </p:sp>
    </p:spTree>
    <p:extLst>
      <p:ext uri="{BB962C8B-B14F-4D97-AF65-F5344CB8AC3E}">
        <p14:creationId xmlns:p14="http://schemas.microsoft.com/office/powerpoint/2010/main" val="3432966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Ligação do Código-Fonte ao Código Aberto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678441"/>
            <a:ext cx="10153650" cy="2585323"/>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assinatura do código-fonte é a data e hora de sua última modificação.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Quando o código-fonte é alterado, o sistema recompila automaticamente para criar um novo código objeto.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Exemplo com Comp.java e </a:t>
            </a:r>
            <a:r>
              <a:rPr lang="pt-BR" dirty="0" err="1">
                <a:solidFill>
                  <a:schemeClr val="bg2">
                    <a:lumMod val="25000"/>
                  </a:schemeClr>
                </a:solidFill>
                <a:effectLst/>
              </a:rPr>
              <a:t>Comp.class</a:t>
            </a:r>
            <a:r>
              <a:rPr lang="pt-BR" dirty="0">
                <a:solidFill>
                  <a:schemeClr val="bg2">
                    <a:lumMod val="25000"/>
                  </a:schemeClr>
                </a:solidFill>
                <a:effectLst/>
              </a:rPr>
              <a:t> mostra </a:t>
            </a:r>
            <a:r>
              <a:rPr lang="pt-BR" dirty="0" err="1">
                <a:solidFill>
                  <a:schemeClr val="bg2">
                    <a:lumMod val="25000"/>
                  </a:schemeClr>
                </a:solidFill>
                <a:effectLst/>
              </a:rPr>
              <a:t>timestamps</a:t>
            </a:r>
            <a:r>
              <a:rPr lang="pt-BR" dirty="0">
                <a:solidFill>
                  <a:schemeClr val="bg2">
                    <a:lumMod val="25000"/>
                  </a:schemeClr>
                </a:solidFill>
                <a:effectLst/>
              </a:rPr>
              <a:t> de 15 de fevereiro de 2018.</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sistema recompila automaticamente o código-fonte se a versão compilada tiver data de modificação anterior à do código-fonte mais recente.</a:t>
            </a:r>
          </a:p>
        </p:txBody>
      </p:sp>
      <p:sp>
        <p:nvSpPr>
          <p:cNvPr id="4" name="Espaço Reservado para Texto 26">
            <a:extLst>
              <a:ext uri="{FF2B5EF4-FFF2-40B4-BE49-F238E27FC236}">
                <a16:creationId xmlns:a16="http://schemas.microsoft.com/office/drawing/2014/main" id="{9880F0C3-6535-0EAE-C37D-A8A9FCB2B07A}"/>
              </a:ext>
            </a:extLst>
          </p:cNvPr>
          <p:cNvSpPr txBox="1">
            <a:spLocks/>
          </p:cNvSpPr>
          <p:nvPr/>
        </p:nvSpPr>
        <p:spPr>
          <a:xfrm>
            <a:off x="1029216" y="1359858"/>
            <a:ext cx="4557767"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Timestamps de modificação</a:t>
            </a:r>
          </a:p>
        </p:txBody>
      </p:sp>
    </p:spTree>
    <p:extLst>
      <p:ext uri="{BB962C8B-B14F-4D97-AF65-F5344CB8AC3E}">
        <p14:creationId xmlns:p14="http://schemas.microsoft.com/office/powerpoint/2010/main" val="41530788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Ligação do Código-Fonte ao Código Aberto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262944"/>
            <a:ext cx="10153650" cy="3416320"/>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assinatura do arquivo de código-fonte é uma soma de verificação que identifica exclusivamente o arquivo de origem, mudando sempre que o texto é alterado.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código objeto gerado é marcado com a assinatura do código-fonte.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Se não houver um código objeto com a mesma assinatura que o código-fonte, é necessária a recompilação.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Abordagem de </a:t>
            </a:r>
            <a:r>
              <a:rPr lang="pt-BR" dirty="0" err="1">
                <a:solidFill>
                  <a:schemeClr val="bg2">
                    <a:lumMod val="25000"/>
                  </a:schemeClr>
                </a:solidFill>
                <a:effectLst/>
              </a:rPr>
              <a:t>timestamps</a:t>
            </a:r>
            <a:r>
              <a:rPr lang="pt-BR" dirty="0">
                <a:solidFill>
                  <a:schemeClr val="bg2">
                    <a:lumMod val="25000"/>
                  </a:schemeClr>
                </a:solidFill>
                <a:effectLst/>
              </a:rPr>
              <a:t> mantém apenas o código objeto compilado mais recentemente.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abordagem de soma de verificação permite manter várias versões do código objeto, usando a assinatura como vínculo entre código-fonte e objeto.</a:t>
            </a:r>
          </a:p>
        </p:txBody>
      </p:sp>
      <p:sp>
        <p:nvSpPr>
          <p:cNvPr id="4" name="Espaço Reservado para Texto 26">
            <a:extLst>
              <a:ext uri="{FF2B5EF4-FFF2-40B4-BE49-F238E27FC236}">
                <a16:creationId xmlns:a16="http://schemas.microsoft.com/office/drawing/2014/main" id="{9880F0C3-6535-0EAE-C37D-A8A9FCB2B07A}"/>
              </a:ext>
            </a:extLst>
          </p:cNvPr>
          <p:cNvSpPr txBox="1">
            <a:spLocks/>
          </p:cNvSpPr>
          <p:nvPr/>
        </p:nvSpPr>
        <p:spPr>
          <a:xfrm>
            <a:off x="1029216" y="1359858"/>
            <a:ext cx="7310112"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Somas de verificação (</a:t>
            </a:r>
            <a:r>
              <a:rPr lang="pt-BR" sz="2800" dirty="0" err="1">
                <a:solidFill>
                  <a:schemeClr val="tx1"/>
                </a:solidFill>
              </a:rPr>
              <a:t>checksum</a:t>
            </a:r>
            <a:r>
              <a:rPr lang="pt-BR" sz="2800" dirty="0">
                <a:solidFill>
                  <a:schemeClr val="tx1"/>
                </a:solidFill>
              </a:rPr>
              <a:t>) de código-fonte</a:t>
            </a:r>
          </a:p>
        </p:txBody>
      </p:sp>
    </p:spTree>
    <p:extLst>
      <p:ext uri="{BB962C8B-B14F-4D97-AF65-F5344CB8AC3E}">
        <p14:creationId xmlns:p14="http://schemas.microsoft.com/office/powerpoint/2010/main" val="30663845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Ambientes de Gerenciamento de Configurações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41450"/>
            <a:ext cx="10153650" cy="923330"/>
          </a:xfrm>
          <a:prstGeom prst="rect">
            <a:avLst/>
          </a:prstGeom>
          <a:noFill/>
        </p:spPr>
        <p:txBody>
          <a:bodyPr wrap="square" anchor="ctr">
            <a:spAutoFit/>
          </a:bodyPr>
          <a:lstStyle/>
          <a:p>
            <a:pPr algn="just"/>
            <a:r>
              <a:rPr lang="pt-BR" dirty="0">
                <a:solidFill>
                  <a:schemeClr val="bg2">
                    <a:lumMod val="25000"/>
                  </a:schemeClr>
                </a:solidFill>
                <a:effectLst/>
              </a:rPr>
              <a:t>Usualmente, os processos de gerenciamento de configurações são padronizados, ou seja, incluem aplicações de procedimentos predefinidos que requerem o gerenciamento de grande quantidade de dados.</a:t>
            </a:r>
          </a:p>
        </p:txBody>
      </p:sp>
      <p:sp>
        <p:nvSpPr>
          <p:cNvPr id="4" name="Retângulo: Cantos Arredondados 3">
            <a:extLst>
              <a:ext uri="{FF2B5EF4-FFF2-40B4-BE49-F238E27FC236}">
                <a16:creationId xmlns:a16="http://schemas.microsoft.com/office/drawing/2014/main" id="{E84CF4AA-8C66-2959-14F9-B08B96893AC0}"/>
              </a:ext>
            </a:extLst>
          </p:cNvPr>
          <p:cNvSpPr/>
          <p:nvPr/>
        </p:nvSpPr>
        <p:spPr>
          <a:xfrm>
            <a:off x="962404" y="3027980"/>
            <a:ext cx="4781171" cy="229382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1D6250EA-C52C-C830-3CC6-B3E32E166DA1}"/>
              </a:ext>
            </a:extLst>
          </p:cNvPr>
          <p:cNvSpPr txBox="1"/>
          <p:nvPr/>
        </p:nvSpPr>
        <p:spPr>
          <a:xfrm>
            <a:off x="1228320" y="3265312"/>
            <a:ext cx="4175784" cy="369332"/>
          </a:xfrm>
          <a:prstGeom prst="rect">
            <a:avLst/>
          </a:prstGeom>
          <a:noFill/>
        </p:spPr>
        <p:txBody>
          <a:bodyPr wrap="square">
            <a:spAutoFit/>
          </a:bodyPr>
          <a:lstStyle/>
          <a:p>
            <a:r>
              <a:rPr lang="pt-BR" b="1" dirty="0">
                <a:effectLst/>
              </a:rPr>
              <a:t>Ambientes Abertos</a:t>
            </a:r>
            <a:endParaRPr lang="pt-BR" b="1" dirty="0"/>
          </a:p>
        </p:txBody>
      </p:sp>
      <p:sp>
        <p:nvSpPr>
          <p:cNvPr id="6" name="Retângulo: Cantos Arredondados 5">
            <a:extLst>
              <a:ext uri="{FF2B5EF4-FFF2-40B4-BE49-F238E27FC236}">
                <a16:creationId xmlns:a16="http://schemas.microsoft.com/office/drawing/2014/main" id="{8F4DB2B2-D018-13E5-25B8-00BC300181D8}"/>
              </a:ext>
            </a:extLst>
          </p:cNvPr>
          <p:cNvSpPr/>
          <p:nvPr/>
        </p:nvSpPr>
        <p:spPr>
          <a:xfrm>
            <a:off x="6391656" y="3027980"/>
            <a:ext cx="4781171" cy="229382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60E333B6-AA59-2AC9-0AB9-C75F70FEEF12}"/>
              </a:ext>
            </a:extLst>
          </p:cNvPr>
          <p:cNvSpPr txBox="1"/>
          <p:nvPr/>
        </p:nvSpPr>
        <p:spPr>
          <a:xfrm>
            <a:off x="1228320" y="3785038"/>
            <a:ext cx="4312944" cy="1323439"/>
          </a:xfrm>
          <a:prstGeom prst="rect">
            <a:avLst/>
          </a:prstGeom>
          <a:noFill/>
        </p:spPr>
        <p:txBody>
          <a:bodyPr wrap="square">
            <a:spAutoFit/>
          </a:bodyPr>
          <a:lstStyle/>
          <a:p>
            <a:r>
              <a:rPr lang="pt-BR" sz="1600" dirty="0">
                <a:solidFill>
                  <a:schemeClr val="bg2">
                    <a:lumMod val="25000"/>
                  </a:schemeClr>
                </a:solidFill>
              </a:rPr>
              <a:t>Utiliza-se ferramentas de código aberto em cada etapa do processo, integradas por meio de procedimentos organizacionais padronizados para funções como gerenciamento de mudança, versões e construção de sistemas.</a:t>
            </a:r>
          </a:p>
        </p:txBody>
      </p:sp>
      <p:sp>
        <p:nvSpPr>
          <p:cNvPr id="11" name="CaixaDeTexto 10">
            <a:extLst>
              <a:ext uri="{FF2B5EF4-FFF2-40B4-BE49-F238E27FC236}">
                <a16:creationId xmlns:a16="http://schemas.microsoft.com/office/drawing/2014/main" id="{5B779EE9-2061-8ABC-AA21-D9D5C3A15BDC}"/>
              </a:ext>
            </a:extLst>
          </p:cNvPr>
          <p:cNvSpPr txBox="1"/>
          <p:nvPr/>
        </p:nvSpPr>
        <p:spPr>
          <a:xfrm>
            <a:off x="6650736" y="3265312"/>
            <a:ext cx="4175784" cy="369332"/>
          </a:xfrm>
          <a:prstGeom prst="rect">
            <a:avLst/>
          </a:prstGeom>
          <a:noFill/>
        </p:spPr>
        <p:txBody>
          <a:bodyPr wrap="square">
            <a:spAutoFit/>
          </a:bodyPr>
          <a:lstStyle/>
          <a:p>
            <a:r>
              <a:rPr lang="pt-BR" b="1" dirty="0">
                <a:effectLst/>
              </a:rPr>
              <a:t>Ambientes Integrados</a:t>
            </a:r>
            <a:endParaRPr lang="pt-BR" b="1" dirty="0"/>
          </a:p>
        </p:txBody>
      </p:sp>
      <p:sp>
        <p:nvSpPr>
          <p:cNvPr id="12" name="CaixaDeTexto 11">
            <a:extLst>
              <a:ext uri="{FF2B5EF4-FFF2-40B4-BE49-F238E27FC236}">
                <a16:creationId xmlns:a16="http://schemas.microsoft.com/office/drawing/2014/main" id="{78E9B35A-846C-EFC0-C224-319AED1FD82E}"/>
              </a:ext>
            </a:extLst>
          </p:cNvPr>
          <p:cNvSpPr txBox="1"/>
          <p:nvPr/>
        </p:nvSpPr>
        <p:spPr>
          <a:xfrm>
            <a:off x="6650736" y="3785038"/>
            <a:ext cx="4312944" cy="830997"/>
          </a:xfrm>
          <a:prstGeom prst="rect">
            <a:avLst/>
          </a:prstGeom>
          <a:noFill/>
        </p:spPr>
        <p:txBody>
          <a:bodyPr wrap="square">
            <a:spAutoFit/>
          </a:bodyPr>
          <a:lstStyle/>
          <a:p>
            <a:r>
              <a:rPr lang="pt-BR" sz="1600" dirty="0">
                <a:solidFill>
                  <a:schemeClr val="bg2">
                    <a:lumMod val="25000"/>
                  </a:schemeClr>
                </a:solidFill>
              </a:rPr>
              <a:t>Fornecem recursos integrados para controlar versões, a construção de sistemas e o rastreamento de mudanças.</a:t>
            </a:r>
          </a:p>
        </p:txBody>
      </p:sp>
    </p:spTree>
    <p:extLst>
      <p:ext uri="{BB962C8B-B14F-4D97-AF65-F5344CB8AC3E}">
        <p14:creationId xmlns:p14="http://schemas.microsoft.com/office/powerpoint/2010/main" val="32817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Ciclo de Vida do Projeto x Grupos de Processos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07095"/>
            <a:ext cx="10153650" cy="4247317"/>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De uma forma simplificada, o gerente de projetos tem que considerar as etapas de gestão, por exemplo, para a etapa INICIAÇÃO:</a:t>
            </a:r>
          </a:p>
          <a:p>
            <a:pPr marL="285750" indent="-285750" algn="just">
              <a:buFont typeface="Arial" panose="020B0604020202020204" pitchFamily="34" charset="0"/>
              <a:buChar char="•"/>
            </a:pPr>
            <a:endParaRPr lang="pt-BR" dirty="0">
              <a:solidFill>
                <a:schemeClr val="bg2">
                  <a:lumMod val="25000"/>
                </a:schemeClr>
              </a:solidFill>
              <a:effectLst/>
            </a:endParaRPr>
          </a:p>
          <a:p>
            <a:pPr marL="342900" indent="-342900" algn="just">
              <a:buFont typeface="+mj-lt"/>
              <a:buAutoNum type="arabicPeriod"/>
            </a:pPr>
            <a:r>
              <a:rPr lang="pt-BR" dirty="0">
                <a:solidFill>
                  <a:schemeClr val="bg2">
                    <a:lumMod val="25000"/>
                  </a:schemeClr>
                </a:solidFill>
                <a:effectLst/>
              </a:rPr>
              <a:t>Seleciona os processos que serão utilizados, considerando a complexidade do projeto.</a:t>
            </a:r>
          </a:p>
          <a:p>
            <a:pPr marL="342900" indent="-342900" algn="just">
              <a:buFont typeface="+mj-lt"/>
              <a:buAutoNum type="arabicPeriod"/>
            </a:pPr>
            <a:endParaRPr lang="pt-BR" dirty="0">
              <a:solidFill>
                <a:schemeClr val="bg2">
                  <a:lumMod val="25000"/>
                </a:schemeClr>
              </a:solidFill>
              <a:effectLst/>
            </a:endParaRPr>
          </a:p>
          <a:p>
            <a:pPr marL="342900" indent="-342900" algn="just">
              <a:buFont typeface="+mj-lt"/>
              <a:buAutoNum type="arabicPeriod"/>
            </a:pPr>
            <a:r>
              <a:rPr lang="pt-BR" dirty="0">
                <a:solidFill>
                  <a:schemeClr val="bg2">
                    <a:lumMod val="25000"/>
                  </a:schemeClr>
                </a:solidFill>
                <a:effectLst/>
              </a:rPr>
              <a:t>Aloca responsáveis por cada processo de acordo com a área de conhecimento.</a:t>
            </a:r>
          </a:p>
          <a:p>
            <a:pPr marL="342900" indent="-342900" algn="just">
              <a:buFont typeface="+mj-lt"/>
              <a:buAutoNum type="arabicPeriod"/>
            </a:pPr>
            <a:endParaRPr lang="pt-BR" dirty="0">
              <a:solidFill>
                <a:schemeClr val="bg2">
                  <a:lumMod val="25000"/>
                </a:schemeClr>
              </a:solidFill>
              <a:effectLst/>
            </a:endParaRPr>
          </a:p>
          <a:p>
            <a:pPr marL="342900" indent="-342900" algn="just">
              <a:buFont typeface="+mj-lt"/>
              <a:buAutoNum type="arabicPeriod"/>
            </a:pPr>
            <a:r>
              <a:rPr lang="pt-BR" dirty="0">
                <a:solidFill>
                  <a:schemeClr val="bg2">
                    <a:lumMod val="25000"/>
                  </a:schemeClr>
                </a:solidFill>
                <a:effectLst/>
              </a:rPr>
              <a:t>Os responsáveis realizam os processos de acordo com o que preconiza o PMBOK.</a:t>
            </a:r>
          </a:p>
          <a:p>
            <a:pPr marL="342900" indent="-342900" algn="just">
              <a:buFont typeface="+mj-lt"/>
              <a:buAutoNum type="arabicPeriod"/>
            </a:pPr>
            <a:endParaRPr lang="pt-BR" dirty="0">
              <a:solidFill>
                <a:schemeClr val="bg2">
                  <a:lumMod val="25000"/>
                </a:schemeClr>
              </a:solidFill>
              <a:effectLst/>
            </a:endParaRPr>
          </a:p>
          <a:p>
            <a:pPr marL="342900" indent="-342900" algn="just">
              <a:buFont typeface="+mj-lt"/>
              <a:buAutoNum type="arabicPeriod"/>
            </a:pPr>
            <a:r>
              <a:rPr lang="pt-BR" dirty="0">
                <a:solidFill>
                  <a:schemeClr val="bg2">
                    <a:lumMod val="25000"/>
                  </a:schemeClr>
                </a:solidFill>
                <a:effectLst/>
              </a:rPr>
              <a:t>Os responsáveis geram seus respectivos resultados para cada processo.</a:t>
            </a:r>
          </a:p>
          <a:p>
            <a:pPr marL="342900" indent="-342900" algn="just">
              <a:buFont typeface="+mj-lt"/>
              <a:buAutoNum type="arabicPeriod"/>
            </a:pPr>
            <a:endParaRPr lang="pt-BR" dirty="0">
              <a:solidFill>
                <a:schemeClr val="bg2">
                  <a:lumMod val="25000"/>
                </a:schemeClr>
              </a:solidFill>
              <a:effectLst/>
            </a:endParaRPr>
          </a:p>
          <a:p>
            <a:pPr marL="342900" indent="-342900" algn="just">
              <a:buFont typeface="+mj-lt"/>
              <a:buAutoNum type="arabicPeriod"/>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effectLst/>
              </a:rPr>
              <a:t>Em seguida, aplica os passos de 1 a 4 anteriores para cada etapa do ciclo de vida do projeto: Planejamento, Execução, Monitoramento e Controle e Encerramento. Em projetos complexos, as etapas podem ocorrer de forma iterativa.</a:t>
            </a:r>
          </a:p>
        </p:txBody>
      </p:sp>
    </p:spTree>
    <p:extLst>
      <p:ext uri="{BB962C8B-B14F-4D97-AF65-F5344CB8AC3E}">
        <p14:creationId xmlns:p14="http://schemas.microsoft.com/office/powerpoint/2010/main" val="36318099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Apoio para Gerenciamento de Mudanças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74672"/>
            <a:ext cx="10153650" cy="923330"/>
          </a:xfrm>
          <a:prstGeom prst="rect">
            <a:avLst/>
          </a:prstGeom>
          <a:noFill/>
        </p:spPr>
        <p:txBody>
          <a:bodyPr wrap="square" anchor="ctr">
            <a:spAutoFit/>
          </a:bodyPr>
          <a:lstStyle/>
          <a:p>
            <a:pPr algn="just"/>
            <a:r>
              <a:rPr lang="pt-BR" dirty="0">
                <a:solidFill>
                  <a:schemeClr val="bg2">
                    <a:lumMod val="25000"/>
                  </a:schemeClr>
                </a:solidFill>
                <a:effectLst/>
              </a:rPr>
              <a:t>Uma melhor prática sugere que um modelo de processo de mudanças deva ser projetado e integrado com um sistema de gerenciamento de versões, de modo que os documentos gerados nas atividades relacionadas com as mudanças sejam enviados para pessoas certas no tempo certo.</a:t>
            </a:r>
          </a:p>
        </p:txBody>
      </p:sp>
      <p:sp>
        <p:nvSpPr>
          <p:cNvPr id="3" name="Retângulo: Cantos Arredondados 2">
            <a:extLst>
              <a:ext uri="{FF2B5EF4-FFF2-40B4-BE49-F238E27FC236}">
                <a16:creationId xmlns:a16="http://schemas.microsoft.com/office/drawing/2014/main" id="{5ACF2142-A89A-B640-683F-EFB3B9A06CB9}"/>
              </a:ext>
            </a:extLst>
          </p:cNvPr>
          <p:cNvSpPr/>
          <p:nvPr/>
        </p:nvSpPr>
        <p:spPr>
          <a:xfrm>
            <a:off x="3704462" y="2888780"/>
            <a:ext cx="2464689" cy="27315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F3A7A5EE-B04A-FBEB-7DB9-8604BA8CCD58}"/>
              </a:ext>
            </a:extLst>
          </p:cNvPr>
          <p:cNvSpPr/>
          <p:nvPr/>
        </p:nvSpPr>
        <p:spPr>
          <a:xfrm>
            <a:off x="6316593" y="2888782"/>
            <a:ext cx="2464689" cy="273154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5FDCEF1B-83E5-8D63-92FF-6AE3397DBD37}"/>
              </a:ext>
            </a:extLst>
          </p:cNvPr>
          <p:cNvSpPr/>
          <p:nvPr/>
        </p:nvSpPr>
        <p:spPr>
          <a:xfrm>
            <a:off x="1092326" y="2888781"/>
            <a:ext cx="2464689" cy="27315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F8746426-BA62-B242-EF23-383FE967EAF3}"/>
              </a:ext>
            </a:extLst>
          </p:cNvPr>
          <p:cNvSpPr txBox="1"/>
          <p:nvPr/>
        </p:nvSpPr>
        <p:spPr>
          <a:xfrm>
            <a:off x="1092304" y="3011017"/>
            <a:ext cx="2464687" cy="369332"/>
          </a:xfrm>
          <a:prstGeom prst="rect">
            <a:avLst/>
          </a:prstGeom>
          <a:noFill/>
        </p:spPr>
        <p:txBody>
          <a:bodyPr wrap="square">
            <a:spAutoFit/>
          </a:bodyPr>
          <a:lstStyle/>
          <a:p>
            <a:pPr algn="ctr"/>
            <a:r>
              <a:rPr lang="pt-BR" b="1" dirty="0"/>
              <a:t>Editor de Formulários</a:t>
            </a:r>
          </a:p>
        </p:txBody>
      </p:sp>
      <p:sp>
        <p:nvSpPr>
          <p:cNvPr id="14" name="CaixaDeTexto 13">
            <a:extLst>
              <a:ext uri="{FF2B5EF4-FFF2-40B4-BE49-F238E27FC236}">
                <a16:creationId xmlns:a16="http://schemas.microsoft.com/office/drawing/2014/main" id="{0D31B657-86DF-8DC1-61ED-E732219502EA}"/>
              </a:ext>
            </a:extLst>
          </p:cNvPr>
          <p:cNvSpPr txBox="1"/>
          <p:nvPr/>
        </p:nvSpPr>
        <p:spPr>
          <a:xfrm>
            <a:off x="1110742" y="3561890"/>
            <a:ext cx="2464688" cy="830997"/>
          </a:xfrm>
          <a:prstGeom prst="rect">
            <a:avLst/>
          </a:prstGeom>
          <a:noFill/>
        </p:spPr>
        <p:txBody>
          <a:bodyPr wrap="square">
            <a:spAutoFit/>
          </a:bodyPr>
          <a:lstStyle/>
          <a:p>
            <a:pPr algn="just"/>
            <a:r>
              <a:rPr lang="pt-BR" sz="1600" dirty="0">
                <a:solidFill>
                  <a:schemeClr val="bg2">
                    <a:lumMod val="25000"/>
                  </a:schemeClr>
                </a:solidFill>
              </a:rPr>
              <a:t>Permite às pessoas criar ou completar formulários com propostas de mudanças.</a:t>
            </a:r>
          </a:p>
        </p:txBody>
      </p:sp>
      <p:sp>
        <p:nvSpPr>
          <p:cNvPr id="15" name="CaixaDeTexto 14">
            <a:extLst>
              <a:ext uri="{FF2B5EF4-FFF2-40B4-BE49-F238E27FC236}">
                <a16:creationId xmlns:a16="http://schemas.microsoft.com/office/drawing/2014/main" id="{5A296CD2-33F6-F48A-881E-142BC224F145}"/>
              </a:ext>
            </a:extLst>
          </p:cNvPr>
          <p:cNvSpPr txBox="1"/>
          <p:nvPr/>
        </p:nvSpPr>
        <p:spPr>
          <a:xfrm>
            <a:off x="3741295" y="3006229"/>
            <a:ext cx="2464677" cy="369332"/>
          </a:xfrm>
          <a:prstGeom prst="rect">
            <a:avLst/>
          </a:prstGeom>
          <a:noFill/>
        </p:spPr>
        <p:txBody>
          <a:bodyPr wrap="square">
            <a:spAutoFit/>
          </a:bodyPr>
          <a:lstStyle/>
          <a:p>
            <a:pPr algn="ctr"/>
            <a:r>
              <a:rPr lang="pt-BR" b="1" dirty="0">
                <a:effectLst/>
              </a:rPr>
              <a:t>Sistema de Workflow</a:t>
            </a:r>
            <a:endParaRPr lang="pt-BR" b="1" dirty="0"/>
          </a:p>
        </p:txBody>
      </p:sp>
      <p:sp>
        <p:nvSpPr>
          <p:cNvPr id="16" name="CaixaDeTexto 15">
            <a:extLst>
              <a:ext uri="{FF2B5EF4-FFF2-40B4-BE49-F238E27FC236}">
                <a16:creationId xmlns:a16="http://schemas.microsoft.com/office/drawing/2014/main" id="{8252FE3B-B94E-BD89-8A49-A182E1D6DB3F}"/>
              </a:ext>
            </a:extLst>
          </p:cNvPr>
          <p:cNvSpPr txBox="1"/>
          <p:nvPr/>
        </p:nvSpPr>
        <p:spPr>
          <a:xfrm>
            <a:off x="3722876" y="3558222"/>
            <a:ext cx="2464695" cy="1815882"/>
          </a:xfrm>
          <a:prstGeom prst="rect">
            <a:avLst/>
          </a:prstGeom>
          <a:noFill/>
        </p:spPr>
        <p:txBody>
          <a:bodyPr wrap="square">
            <a:spAutoFit/>
          </a:bodyPr>
          <a:lstStyle/>
          <a:p>
            <a:r>
              <a:rPr lang="pt-BR" sz="1600" dirty="0">
                <a:solidFill>
                  <a:schemeClr val="bg2">
                    <a:lumMod val="25000"/>
                  </a:schemeClr>
                </a:solidFill>
              </a:rPr>
              <a:t>O sistema permite ao gerenciamento de configuração definir responsabilidades e encaminhar formulários de solicitação de mudança automaticamente.</a:t>
            </a:r>
          </a:p>
        </p:txBody>
      </p:sp>
      <p:sp>
        <p:nvSpPr>
          <p:cNvPr id="17" name="CaixaDeTexto 16">
            <a:extLst>
              <a:ext uri="{FF2B5EF4-FFF2-40B4-BE49-F238E27FC236}">
                <a16:creationId xmlns:a16="http://schemas.microsoft.com/office/drawing/2014/main" id="{8A6F2DD3-2508-6A83-79C0-F0C043300DD2}"/>
              </a:ext>
            </a:extLst>
          </p:cNvPr>
          <p:cNvSpPr txBox="1"/>
          <p:nvPr/>
        </p:nvSpPr>
        <p:spPr>
          <a:xfrm>
            <a:off x="6298167" y="2928733"/>
            <a:ext cx="2464687" cy="646331"/>
          </a:xfrm>
          <a:prstGeom prst="rect">
            <a:avLst/>
          </a:prstGeom>
          <a:noFill/>
        </p:spPr>
        <p:txBody>
          <a:bodyPr wrap="square">
            <a:spAutoFit/>
          </a:bodyPr>
          <a:lstStyle/>
          <a:p>
            <a:pPr algn="ctr"/>
            <a:r>
              <a:rPr lang="pt-BR" b="1" dirty="0">
                <a:effectLst/>
              </a:rPr>
              <a:t>Bando de Dados de Mudança</a:t>
            </a:r>
            <a:endParaRPr lang="pt-BR" b="1" dirty="0"/>
          </a:p>
        </p:txBody>
      </p:sp>
      <p:sp>
        <p:nvSpPr>
          <p:cNvPr id="18" name="CaixaDeTexto 17">
            <a:extLst>
              <a:ext uri="{FF2B5EF4-FFF2-40B4-BE49-F238E27FC236}">
                <a16:creationId xmlns:a16="http://schemas.microsoft.com/office/drawing/2014/main" id="{C7D1FEB2-6BB4-DECA-C756-696F654BCFB8}"/>
              </a:ext>
            </a:extLst>
          </p:cNvPr>
          <p:cNvSpPr txBox="1"/>
          <p:nvPr/>
        </p:nvSpPr>
        <p:spPr>
          <a:xfrm>
            <a:off x="6316590" y="3558222"/>
            <a:ext cx="2538415" cy="2062103"/>
          </a:xfrm>
          <a:prstGeom prst="rect">
            <a:avLst/>
          </a:prstGeom>
          <a:noFill/>
        </p:spPr>
        <p:txBody>
          <a:bodyPr wrap="square">
            <a:spAutoFit/>
          </a:bodyPr>
          <a:lstStyle/>
          <a:p>
            <a:r>
              <a:rPr lang="pt-BR" sz="1600" dirty="0">
                <a:solidFill>
                  <a:schemeClr val="bg2">
                    <a:lumMod val="25000"/>
                  </a:schemeClr>
                </a:solidFill>
              </a:rPr>
              <a:t>Usado para gerenciar propostas de mudança, pode ser vinculado a um sistema de gerenciamento de versões, com recursos de consulta para localizar propostas de mudança específicas.</a:t>
            </a:r>
          </a:p>
        </p:txBody>
      </p:sp>
      <p:sp>
        <p:nvSpPr>
          <p:cNvPr id="19" name="Retângulo: Cantos Arredondados 18">
            <a:extLst>
              <a:ext uri="{FF2B5EF4-FFF2-40B4-BE49-F238E27FC236}">
                <a16:creationId xmlns:a16="http://schemas.microsoft.com/office/drawing/2014/main" id="{3032D19C-F77B-8850-BD86-8C5D87D8C6B7}"/>
              </a:ext>
            </a:extLst>
          </p:cNvPr>
          <p:cNvSpPr/>
          <p:nvPr/>
        </p:nvSpPr>
        <p:spPr>
          <a:xfrm>
            <a:off x="8928731" y="2888781"/>
            <a:ext cx="2464689" cy="27315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557AA87B-D755-AE16-234C-3C6C74C9BF2D}"/>
              </a:ext>
            </a:extLst>
          </p:cNvPr>
          <p:cNvSpPr txBox="1"/>
          <p:nvPr/>
        </p:nvSpPr>
        <p:spPr>
          <a:xfrm>
            <a:off x="8928690" y="3006229"/>
            <a:ext cx="2464687" cy="369332"/>
          </a:xfrm>
          <a:prstGeom prst="rect">
            <a:avLst/>
          </a:prstGeom>
          <a:noFill/>
        </p:spPr>
        <p:txBody>
          <a:bodyPr wrap="square">
            <a:spAutoFit/>
          </a:bodyPr>
          <a:lstStyle/>
          <a:p>
            <a:pPr algn="ctr"/>
            <a:r>
              <a:rPr lang="pt-BR" b="1" dirty="0"/>
              <a:t>Elementos </a:t>
            </a:r>
          </a:p>
        </p:txBody>
      </p:sp>
      <p:sp>
        <p:nvSpPr>
          <p:cNvPr id="21" name="CaixaDeTexto 20">
            <a:extLst>
              <a:ext uri="{FF2B5EF4-FFF2-40B4-BE49-F238E27FC236}">
                <a16:creationId xmlns:a16="http://schemas.microsoft.com/office/drawing/2014/main" id="{C9A67812-6CAB-4D59-A0ED-0CDA8C13A730}"/>
              </a:ext>
            </a:extLst>
          </p:cNvPr>
          <p:cNvSpPr txBox="1"/>
          <p:nvPr/>
        </p:nvSpPr>
        <p:spPr>
          <a:xfrm>
            <a:off x="8928690" y="3575064"/>
            <a:ext cx="2464688" cy="1077218"/>
          </a:xfrm>
          <a:prstGeom prst="rect">
            <a:avLst/>
          </a:prstGeom>
          <a:noFill/>
        </p:spPr>
        <p:txBody>
          <a:bodyPr wrap="square">
            <a:spAutoFit/>
          </a:bodyPr>
          <a:lstStyle/>
          <a:p>
            <a:r>
              <a:rPr lang="pt-BR" sz="1600" dirty="0">
                <a:solidFill>
                  <a:schemeClr val="bg2">
                    <a:lumMod val="25000"/>
                  </a:schemeClr>
                </a:solidFill>
              </a:rPr>
              <a:t>Gera relatórios gerenciais sobre o status das solicitações de mudança enviadas.</a:t>
            </a:r>
          </a:p>
        </p:txBody>
      </p:sp>
    </p:spTree>
    <p:extLst>
      <p:ext uri="{BB962C8B-B14F-4D97-AF65-F5344CB8AC3E}">
        <p14:creationId xmlns:p14="http://schemas.microsoft.com/office/powerpoint/2010/main" val="9485792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Apoio para Gerenciamento de Versões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91996"/>
            <a:ext cx="10153650" cy="646331"/>
          </a:xfrm>
          <a:prstGeom prst="rect">
            <a:avLst/>
          </a:prstGeom>
          <a:noFill/>
        </p:spPr>
        <p:txBody>
          <a:bodyPr wrap="square" anchor="ctr">
            <a:spAutoFit/>
          </a:bodyPr>
          <a:lstStyle/>
          <a:p>
            <a:pPr algn="just"/>
            <a:r>
              <a:rPr lang="pt-BR" dirty="0">
                <a:solidFill>
                  <a:schemeClr val="bg2">
                    <a:lumMod val="25000"/>
                  </a:schemeClr>
                </a:solidFill>
                <a:effectLst/>
              </a:rPr>
              <a:t>As ferramentas de gerenciamento de versões controlam um repositório de itens de configuração no qual os conteúdos dos repositórios não podem ser alterados.</a:t>
            </a:r>
          </a:p>
        </p:txBody>
      </p:sp>
      <p:pic>
        <p:nvPicPr>
          <p:cNvPr id="75778" name="Picture 2">
            <a:extLst>
              <a:ext uri="{FF2B5EF4-FFF2-40B4-BE49-F238E27FC236}">
                <a16:creationId xmlns:a16="http://schemas.microsoft.com/office/drawing/2014/main" id="{65A765DC-F831-C9FE-C909-E5D09DF8D0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61674" y="4478654"/>
            <a:ext cx="5468651" cy="158381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89F820C-23A1-CDF0-BBBD-37C085A38C93}"/>
              </a:ext>
            </a:extLst>
          </p:cNvPr>
          <p:cNvSpPr txBox="1"/>
          <p:nvPr/>
        </p:nvSpPr>
        <p:spPr>
          <a:xfrm>
            <a:off x="3889525" y="6126478"/>
            <a:ext cx="4412948" cy="307777"/>
          </a:xfrm>
          <a:prstGeom prst="rect">
            <a:avLst/>
          </a:prstGeom>
          <a:noFill/>
        </p:spPr>
        <p:txBody>
          <a:bodyPr wrap="square" rtlCol="0">
            <a:spAutoFit/>
          </a:bodyPr>
          <a:lstStyle/>
          <a:p>
            <a:pPr algn="ctr"/>
            <a:r>
              <a:rPr lang="pt-BR" sz="1400" dirty="0"/>
              <a:t>Ligando código-fonte e código objeto.</a:t>
            </a:r>
          </a:p>
        </p:txBody>
      </p:sp>
      <p:sp>
        <p:nvSpPr>
          <p:cNvPr id="5" name="Retângulo: Cantos Arredondados 4">
            <a:extLst>
              <a:ext uri="{FF2B5EF4-FFF2-40B4-BE49-F238E27FC236}">
                <a16:creationId xmlns:a16="http://schemas.microsoft.com/office/drawing/2014/main" id="{349587F3-4C51-5154-E970-A029198CA172}"/>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D9D52A5B-E5CC-333F-26E5-E37B3DD3EFCA}"/>
              </a:ext>
            </a:extLst>
          </p:cNvPr>
          <p:cNvSpPr txBox="1"/>
          <p:nvPr/>
        </p:nvSpPr>
        <p:spPr>
          <a:xfrm>
            <a:off x="431927" y="2945031"/>
            <a:ext cx="2632210" cy="646331"/>
          </a:xfrm>
          <a:prstGeom prst="rect">
            <a:avLst/>
          </a:prstGeom>
          <a:noFill/>
        </p:spPr>
        <p:txBody>
          <a:bodyPr wrap="square">
            <a:spAutoFit/>
          </a:bodyPr>
          <a:lstStyle/>
          <a:p>
            <a:pPr algn="ctr"/>
            <a:r>
              <a:rPr lang="pt-BR" b="1" dirty="0"/>
              <a:t>Identificação de Versões e Releases</a:t>
            </a:r>
          </a:p>
        </p:txBody>
      </p:sp>
      <p:sp>
        <p:nvSpPr>
          <p:cNvPr id="10" name="Retângulo: Cantos Arredondados 9">
            <a:extLst>
              <a:ext uri="{FF2B5EF4-FFF2-40B4-BE49-F238E27FC236}">
                <a16:creationId xmlns:a16="http://schemas.microsoft.com/office/drawing/2014/main" id="{BF58C9D7-BEBF-BDF8-89E4-A950E62AD18C}"/>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32C9057-43C3-7701-656F-CDCA428762DF}"/>
              </a:ext>
            </a:extLst>
          </p:cNvPr>
          <p:cNvSpPr txBox="1"/>
          <p:nvPr/>
        </p:nvSpPr>
        <p:spPr>
          <a:xfrm>
            <a:off x="3304405" y="2945030"/>
            <a:ext cx="2632210" cy="646331"/>
          </a:xfrm>
          <a:prstGeom prst="rect">
            <a:avLst/>
          </a:prstGeom>
          <a:noFill/>
        </p:spPr>
        <p:txBody>
          <a:bodyPr wrap="square">
            <a:spAutoFit/>
          </a:bodyPr>
          <a:lstStyle/>
          <a:p>
            <a:pPr algn="ctr"/>
            <a:r>
              <a:rPr lang="pt-BR" b="1" dirty="0"/>
              <a:t>Gerenciamento de Armazenamento</a:t>
            </a:r>
          </a:p>
        </p:txBody>
      </p:sp>
      <p:sp>
        <p:nvSpPr>
          <p:cNvPr id="12" name="Retângulo: Cantos Arredondados 11">
            <a:extLst>
              <a:ext uri="{FF2B5EF4-FFF2-40B4-BE49-F238E27FC236}">
                <a16:creationId xmlns:a16="http://schemas.microsoft.com/office/drawing/2014/main" id="{BEFBBE84-9306-0095-445F-6182D8C82ADE}"/>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3F369834-6C4B-2047-53E7-E5F251D1D4E0}"/>
              </a:ext>
            </a:extLst>
          </p:cNvPr>
          <p:cNvSpPr txBox="1"/>
          <p:nvPr/>
        </p:nvSpPr>
        <p:spPr>
          <a:xfrm>
            <a:off x="6198115" y="2945029"/>
            <a:ext cx="2632210" cy="646331"/>
          </a:xfrm>
          <a:prstGeom prst="rect">
            <a:avLst/>
          </a:prstGeom>
          <a:noFill/>
        </p:spPr>
        <p:txBody>
          <a:bodyPr wrap="square">
            <a:spAutoFit/>
          </a:bodyPr>
          <a:lstStyle/>
          <a:p>
            <a:pPr algn="ctr"/>
            <a:r>
              <a:rPr lang="pt-BR" b="1" dirty="0"/>
              <a:t>Registro do Histórico de Mudanças</a:t>
            </a:r>
          </a:p>
        </p:txBody>
      </p:sp>
      <p:sp>
        <p:nvSpPr>
          <p:cNvPr id="23" name="Retângulo: Cantos Arredondados 22">
            <a:extLst>
              <a:ext uri="{FF2B5EF4-FFF2-40B4-BE49-F238E27FC236}">
                <a16:creationId xmlns:a16="http://schemas.microsoft.com/office/drawing/2014/main" id="{BDD74726-2F4D-FE62-D692-4D3C6521889E}"/>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EADF2DBC-C867-3C02-BCDF-D44303B35BDB}"/>
              </a:ext>
            </a:extLst>
          </p:cNvPr>
          <p:cNvSpPr txBox="1"/>
          <p:nvPr/>
        </p:nvSpPr>
        <p:spPr>
          <a:xfrm>
            <a:off x="9049361" y="3059668"/>
            <a:ext cx="2632210" cy="369332"/>
          </a:xfrm>
          <a:prstGeom prst="rect">
            <a:avLst/>
          </a:prstGeom>
          <a:noFill/>
        </p:spPr>
        <p:txBody>
          <a:bodyPr wrap="square">
            <a:spAutoFit/>
          </a:bodyPr>
          <a:lstStyle/>
          <a:p>
            <a:pPr algn="ctr"/>
            <a:r>
              <a:rPr lang="pt-BR" b="1" dirty="0"/>
              <a:t>Suporte a Projetos</a:t>
            </a:r>
          </a:p>
        </p:txBody>
      </p:sp>
      <p:sp>
        <p:nvSpPr>
          <p:cNvPr id="25" name="CaixaDeTexto 24">
            <a:extLst>
              <a:ext uri="{FF2B5EF4-FFF2-40B4-BE49-F238E27FC236}">
                <a16:creationId xmlns:a16="http://schemas.microsoft.com/office/drawing/2014/main" id="{E27DA4AF-E3C4-F7AF-2B14-D22174579E16}"/>
              </a:ext>
            </a:extLst>
          </p:cNvPr>
          <p:cNvSpPr txBox="1"/>
          <p:nvPr/>
        </p:nvSpPr>
        <p:spPr>
          <a:xfrm>
            <a:off x="431927" y="2945029"/>
            <a:ext cx="2632210" cy="646331"/>
          </a:xfrm>
          <a:prstGeom prst="rect">
            <a:avLst/>
          </a:prstGeom>
          <a:noFill/>
        </p:spPr>
        <p:txBody>
          <a:bodyPr wrap="square">
            <a:spAutoFit/>
          </a:bodyPr>
          <a:lstStyle/>
          <a:p>
            <a:pPr algn="ctr"/>
            <a:r>
              <a:rPr lang="pt-BR" b="1" dirty="0"/>
              <a:t>Identificação de Versões e Releases</a:t>
            </a:r>
          </a:p>
        </p:txBody>
      </p:sp>
    </p:spTree>
    <p:extLst>
      <p:ext uri="{BB962C8B-B14F-4D97-AF65-F5344CB8AC3E}">
        <p14:creationId xmlns:p14="http://schemas.microsoft.com/office/powerpoint/2010/main" val="7302264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Suporte para a Construção de Sistemas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29587"/>
            <a:ext cx="10153650" cy="369332"/>
          </a:xfrm>
          <a:prstGeom prst="rect">
            <a:avLst/>
          </a:prstGeom>
          <a:noFill/>
        </p:spPr>
        <p:txBody>
          <a:bodyPr wrap="square" anchor="ctr">
            <a:spAutoFit/>
          </a:bodyPr>
          <a:lstStyle/>
          <a:p>
            <a:pPr algn="just"/>
            <a:r>
              <a:rPr lang="pt-BR" dirty="0">
                <a:solidFill>
                  <a:schemeClr val="bg2">
                    <a:lumMod val="25000"/>
                  </a:schemeClr>
                </a:solidFill>
                <a:effectLst/>
              </a:rPr>
              <a:t>A construção de sistemas é um processo computacional intensivo, podendo incluir centenas de arquivos.</a:t>
            </a:r>
          </a:p>
        </p:txBody>
      </p:sp>
      <p:grpSp>
        <p:nvGrpSpPr>
          <p:cNvPr id="3" name="Agrupar 2">
            <a:extLst>
              <a:ext uri="{FF2B5EF4-FFF2-40B4-BE49-F238E27FC236}">
                <a16:creationId xmlns:a16="http://schemas.microsoft.com/office/drawing/2014/main" id="{98EB541A-5944-B89B-CA3B-60AF3721C1DB}"/>
              </a:ext>
            </a:extLst>
          </p:cNvPr>
          <p:cNvGrpSpPr/>
          <p:nvPr/>
        </p:nvGrpSpPr>
        <p:grpSpPr>
          <a:xfrm>
            <a:off x="1019175" y="2356388"/>
            <a:ext cx="10153650" cy="3011792"/>
            <a:chOff x="1025525" y="248637"/>
            <a:chExt cx="10153650" cy="3011792"/>
          </a:xfrm>
        </p:grpSpPr>
        <p:sp>
          <p:nvSpPr>
            <p:cNvPr id="8" name="Retângulo 7">
              <a:extLst>
                <a:ext uri="{FF2B5EF4-FFF2-40B4-BE49-F238E27FC236}">
                  <a16:creationId xmlns:a16="http://schemas.microsoft.com/office/drawing/2014/main" id="{797EDE54-E071-474D-5F8E-3B4C9E75ABCB}"/>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6F35E34-111E-7CE1-464A-8A53C3B36E54}"/>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3" name="CaixaDeTexto 12">
              <a:extLst>
                <a:ext uri="{FF2B5EF4-FFF2-40B4-BE49-F238E27FC236}">
                  <a16:creationId xmlns:a16="http://schemas.microsoft.com/office/drawing/2014/main" id="{62DC5DB9-630D-4D6C-D3F9-6EB3CE77DB87}"/>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As ferramentas de construção de sistemas automatizam o processo de construção para reduzir a possibilidade de ocorrência de erro humano e, quando possível, minimizar o tempo necessário para a construção de sistemas.</a:t>
              </a:r>
              <a:endParaRPr lang="pt-BR" dirty="0">
                <a:solidFill>
                  <a:schemeClr val="bg1"/>
                </a:solidFill>
              </a:endParaRPr>
            </a:p>
          </p:txBody>
        </p:sp>
        <p:pic>
          <p:nvPicPr>
            <p:cNvPr id="14" name="Imagem 13">
              <a:extLst>
                <a:ext uri="{FF2B5EF4-FFF2-40B4-BE49-F238E27FC236}">
                  <a16:creationId xmlns:a16="http://schemas.microsoft.com/office/drawing/2014/main" id="{39964367-8563-ABA4-8923-E2CE0398A5C3}"/>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7168782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Suporte para a Construção de Sistemas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33543"/>
            <a:ext cx="10153650" cy="1200329"/>
          </a:xfrm>
          <a:prstGeom prst="rect">
            <a:avLst/>
          </a:prstGeom>
          <a:noFill/>
        </p:spPr>
        <p:txBody>
          <a:bodyPr wrap="square" anchor="ctr">
            <a:spAutoFit/>
          </a:bodyPr>
          <a:lstStyle/>
          <a:p>
            <a:pPr algn="just"/>
            <a:r>
              <a:rPr lang="pt-BR" dirty="0">
                <a:solidFill>
                  <a:schemeClr val="bg2">
                    <a:lumMod val="25000"/>
                  </a:schemeClr>
                </a:solidFill>
                <a:effectLst/>
              </a:rPr>
              <a:t>Ferramentas de construção de sistemas usam a data de modificação para determinar a recompilação. Algumas mantêm registros da última versão do código objeto correspondente ao código-fonte modificado, enquanto outras usam abordagens sofisticadas, como marcas nos objetos derivados, para gerenciar versões e dependências.</a:t>
            </a:r>
          </a:p>
        </p:txBody>
      </p:sp>
      <p:pic>
        <p:nvPicPr>
          <p:cNvPr id="76802" name="Picture 2">
            <a:extLst>
              <a:ext uri="{FF2B5EF4-FFF2-40B4-BE49-F238E27FC236}">
                <a16:creationId xmlns:a16="http://schemas.microsoft.com/office/drawing/2014/main" id="{5C068E9B-EAC5-CAF4-0C45-7D4A4A03887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58769" y="2533872"/>
            <a:ext cx="3994976" cy="326524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C569A61-0769-57CD-6C82-74C823E4AA54}"/>
              </a:ext>
            </a:extLst>
          </p:cNvPr>
          <p:cNvSpPr txBox="1"/>
          <p:nvPr/>
        </p:nvSpPr>
        <p:spPr>
          <a:xfrm>
            <a:off x="3649783" y="6119911"/>
            <a:ext cx="4412948" cy="307777"/>
          </a:xfrm>
          <a:prstGeom prst="rect">
            <a:avLst/>
          </a:prstGeom>
          <a:noFill/>
        </p:spPr>
        <p:txBody>
          <a:bodyPr wrap="square" rtlCol="0">
            <a:spAutoFit/>
          </a:bodyPr>
          <a:lstStyle/>
          <a:p>
            <a:pPr algn="ctr"/>
            <a:r>
              <a:rPr lang="pt-BR" sz="1400" dirty="0"/>
              <a:t>Dependências entre componentes.</a:t>
            </a:r>
          </a:p>
        </p:txBody>
      </p:sp>
    </p:spTree>
    <p:extLst>
      <p:ext uri="{BB962C8B-B14F-4D97-AF65-F5344CB8AC3E}">
        <p14:creationId xmlns:p14="http://schemas.microsoft.com/office/powerpoint/2010/main" val="34094637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Ferramentas Case para Gerenciamento de Configuração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155810" y="2270828"/>
            <a:ext cx="10153650" cy="923330"/>
          </a:xfrm>
          <a:prstGeom prst="rect">
            <a:avLst/>
          </a:prstGeom>
          <a:noFill/>
        </p:spPr>
        <p:txBody>
          <a:bodyPr wrap="square" anchor="ctr">
            <a:spAutoFit/>
          </a:bodyPr>
          <a:lstStyle/>
          <a:p>
            <a:pPr algn="just"/>
            <a:r>
              <a:rPr lang="pt-BR" dirty="0">
                <a:solidFill>
                  <a:schemeClr val="bg2">
                    <a:lumMod val="25000"/>
                  </a:schemeClr>
                </a:solidFill>
                <a:effectLst/>
              </a:rPr>
              <a:t>As ferramentas CASE permitem que as atividades fundamentais de gerenciamento de configuração resultem em ganhos de produtividade no gerenciamento e controle de itens de configuração gerados ao longo do processo de desenvolvimento de software.</a:t>
            </a:r>
          </a:p>
        </p:txBody>
      </p:sp>
      <p:sp>
        <p:nvSpPr>
          <p:cNvPr id="4" name="Retângulo: Cantos Arredondados 3">
            <a:extLst>
              <a:ext uri="{FF2B5EF4-FFF2-40B4-BE49-F238E27FC236}">
                <a16:creationId xmlns:a16="http://schemas.microsoft.com/office/drawing/2014/main" id="{AE4146EF-9D2A-8ED7-0671-F362BE0CCB4F}"/>
              </a:ext>
            </a:extLst>
          </p:cNvPr>
          <p:cNvSpPr/>
          <p:nvPr/>
        </p:nvSpPr>
        <p:spPr>
          <a:xfrm>
            <a:off x="1958450" y="367870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Cantos Arredondados 4">
            <a:extLst>
              <a:ext uri="{FF2B5EF4-FFF2-40B4-BE49-F238E27FC236}">
                <a16:creationId xmlns:a16="http://schemas.microsoft.com/office/drawing/2014/main" id="{C906A07E-9339-723D-FB64-510C4B5B551E}"/>
              </a:ext>
            </a:extLst>
          </p:cNvPr>
          <p:cNvSpPr/>
          <p:nvPr/>
        </p:nvSpPr>
        <p:spPr>
          <a:xfrm>
            <a:off x="4830928" y="367870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F0F9721F-E9FF-9173-27F4-11AF7E008E7A}"/>
              </a:ext>
            </a:extLst>
          </p:cNvPr>
          <p:cNvSpPr txBox="1"/>
          <p:nvPr/>
        </p:nvSpPr>
        <p:spPr>
          <a:xfrm>
            <a:off x="4830928" y="3798680"/>
            <a:ext cx="2632210" cy="646331"/>
          </a:xfrm>
          <a:prstGeom prst="rect">
            <a:avLst/>
          </a:prstGeom>
          <a:noFill/>
        </p:spPr>
        <p:txBody>
          <a:bodyPr wrap="square">
            <a:spAutoFit/>
          </a:bodyPr>
          <a:lstStyle/>
          <a:p>
            <a:pPr algn="ctr"/>
            <a:r>
              <a:rPr lang="pt-BR" b="1" dirty="0"/>
              <a:t>Ferramentas de Suporte ao Projeto</a:t>
            </a:r>
          </a:p>
        </p:txBody>
      </p:sp>
      <p:sp>
        <p:nvSpPr>
          <p:cNvPr id="8" name="Retângulo: Cantos Arredondados 7">
            <a:extLst>
              <a:ext uri="{FF2B5EF4-FFF2-40B4-BE49-F238E27FC236}">
                <a16:creationId xmlns:a16="http://schemas.microsoft.com/office/drawing/2014/main" id="{CF9CDEA9-7EB1-1BB2-DE73-ABC46C2F6A86}"/>
              </a:ext>
            </a:extLst>
          </p:cNvPr>
          <p:cNvSpPr/>
          <p:nvPr/>
        </p:nvSpPr>
        <p:spPr>
          <a:xfrm>
            <a:off x="7703406" y="367870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C558BE35-8B81-7A8E-6AB6-D217B24BD41A}"/>
              </a:ext>
            </a:extLst>
          </p:cNvPr>
          <p:cNvSpPr txBox="1"/>
          <p:nvPr/>
        </p:nvSpPr>
        <p:spPr>
          <a:xfrm>
            <a:off x="7724638" y="3798679"/>
            <a:ext cx="2632210" cy="646331"/>
          </a:xfrm>
          <a:prstGeom prst="rect">
            <a:avLst/>
          </a:prstGeom>
          <a:noFill/>
        </p:spPr>
        <p:txBody>
          <a:bodyPr wrap="square">
            <a:spAutoFit/>
          </a:bodyPr>
          <a:lstStyle/>
          <a:p>
            <a:pPr algn="ctr"/>
            <a:r>
              <a:rPr lang="pt-BR" b="1" dirty="0"/>
              <a:t>Ferramentas de Suporte Completo à Organização</a:t>
            </a:r>
          </a:p>
        </p:txBody>
      </p:sp>
      <p:sp>
        <p:nvSpPr>
          <p:cNvPr id="10" name="CaixaDeTexto 9">
            <a:extLst>
              <a:ext uri="{FF2B5EF4-FFF2-40B4-BE49-F238E27FC236}">
                <a16:creationId xmlns:a16="http://schemas.microsoft.com/office/drawing/2014/main" id="{7B4219CC-3CA0-67C7-F29F-5E1AD3E300A5}"/>
              </a:ext>
            </a:extLst>
          </p:cNvPr>
          <p:cNvSpPr txBox="1"/>
          <p:nvPr/>
        </p:nvSpPr>
        <p:spPr>
          <a:xfrm>
            <a:off x="1958450" y="3798679"/>
            <a:ext cx="2632210" cy="646331"/>
          </a:xfrm>
          <a:prstGeom prst="rect">
            <a:avLst/>
          </a:prstGeom>
          <a:noFill/>
        </p:spPr>
        <p:txBody>
          <a:bodyPr wrap="square">
            <a:spAutoFit/>
          </a:bodyPr>
          <a:lstStyle/>
          <a:p>
            <a:pPr algn="ctr"/>
            <a:r>
              <a:rPr lang="pt-BR" b="1" dirty="0"/>
              <a:t>Ferramentas de Suporte Individual</a:t>
            </a:r>
          </a:p>
        </p:txBody>
      </p:sp>
    </p:spTree>
    <p:extLst>
      <p:ext uri="{BB962C8B-B14F-4D97-AF65-F5344CB8AC3E}">
        <p14:creationId xmlns:p14="http://schemas.microsoft.com/office/powerpoint/2010/main" val="4592505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Ferramentas Case para Gerenciamento de Configuração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71079"/>
            <a:ext cx="10153650" cy="3139321"/>
          </a:xfrm>
          <a:prstGeom prst="rect">
            <a:avLst/>
          </a:prstGeom>
          <a:noFill/>
        </p:spPr>
        <p:txBody>
          <a:bodyPr wrap="square" anchor="ctr">
            <a:spAutoFit/>
          </a:bodyPr>
          <a:lstStyle/>
          <a:p>
            <a:pPr algn="just"/>
            <a:r>
              <a:rPr lang="pt-BR" dirty="0">
                <a:solidFill>
                  <a:schemeClr val="bg2">
                    <a:lumMod val="25000"/>
                  </a:schemeClr>
                </a:solidFill>
              </a:rPr>
              <a:t>F</a:t>
            </a:r>
            <a:r>
              <a:rPr lang="pt-BR" dirty="0">
                <a:solidFill>
                  <a:schemeClr val="bg2">
                    <a:lumMod val="25000"/>
                  </a:schemeClr>
                </a:solidFill>
                <a:effectLst/>
              </a:rPr>
              <a:t>erramentas de suporte individual:</a:t>
            </a:r>
          </a:p>
          <a:p>
            <a:pPr algn="just"/>
            <a:endParaRPr lang="pt-BR" dirty="0">
              <a:solidFill>
                <a:schemeClr val="bg2">
                  <a:lumMod val="25000"/>
                </a:schemeClr>
              </a:solidFill>
              <a:effectLst/>
            </a:endParaRPr>
          </a:p>
          <a:p>
            <a:pPr algn="just"/>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Controle de versões permite a identificação, armazenamento e gerenciamento dos itens de configuração.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Controle de mudança tem como foco os procedimentos pelos quais as mudanças de um ou mais itens de configuração são propostas, avaliadas, aprovadas e implantadas.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Integração contínua permite a identificação, empacotamento e preparação de uma baseline, garantindo que as mudanças sejam construídas, testadas e relatadas.</a:t>
            </a:r>
          </a:p>
        </p:txBody>
      </p:sp>
    </p:spTree>
    <p:extLst>
      <p:ext uri="{BB962C8B-B14F-4D97-AF65-F5344CB8AC3E}">
        <p14:creationId xmlns:p14="http://schemas.microsoft.com/office/powerpoint/2010/main" val="39192448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600A0B9-59C7-6A50-D592-E16ED128BAD5}"/>
              </a:ext>
            </a:extLst>
          </p:cNvPr>
          <p:cNvSpPr>
            <a:spLocks noGrp="1"/>
          </p:cNvSpPr>
          <p:nvPr>
            <p:ph type="body" sz="quarter" idx="4294967295"/>
          </p:nvPr>
        </p:nvSpPr>
        <p:spPr>
          <a:xfrm>
            <a:off x="1019175" y="592138"/>
            <a:ext cx="10126654" cy="517525"/>
          </a:xfrm>
          <a:prstGeom prst="rect">
            <a:avLst/>
          </a:prstGeom>
        </p:spPr>
        <p:txBody>
          <a:bodyPr/>
          <a:lstStyle/>
          <a:p>
            <a:pPr marL="0" indent="0">
              <a:buNone/>
            </a:pPr>
            <a:r>
              <a:rPr lang="pt-BR" sz="3200"/>
              <a:t>Componentes adaptados</a:t>
            </a:r>
          </a:p>
        </p:txBody>
      </p:sp>
      <p:sp>
        <p:nvSpPr>
          <p:cNvPr id="7" name="CaixaDeTexto 6">
            <a:extLst>
              <a:ext uri="{FF2B5EF4-FFF2-40B4-BE49-F238E27FC236}">
                <a16:creationId xmlns:a16="http://schemas.microsoft.com/office/drawing/2014/main" id="{4C711C4C-6393-E82A-AF57-C33D84608C98}"/>
              </a:ext>
            </a:extLst>
          </p:cNvPr>
          <p:cNvSpPr txBox="1"/>
          <p:nvPr/>
        </p:nvSpPr>
        <p:spPr>
          <a:xfrm>
            <a:off x="1019174" y="1368108"/>
            <a:ext cx="10126655" cy="2854712"/>
          </a:xfrm>
          <a:prstGeom prst="rect">
            <a:avLst/>
          </a:prstGeom>
          <a:noFill/>
        </p:spPr>
        <p:txBody>
          <a:bodyPr wrap="square" rtlCol="0">
            <a:spAutoFit/>
          </a:bodyPr>
          <a:lstStyle/>
          <a:p>
            <a:r>
              <a:rPr lang="pt-BR" dirty="0">
                <a:solidFill>
                  <a:schemeClr val="bg2">
                    <a:lumMod val="25000"/>
                  </a:schemeClr>
                </a:solidFill>
              </a:rPr>
              <a:t>Os componentes a seguir foram adaptados pensando na agilidade do desenvolvimento desse material.</a:t>
            </a:r>
          </a:p>
          <a:p>
            <a:endParaRPr lang="pt-BR" dirty="0">
              <a:solidFill>
                <a:schemeClr val="bg2">
                  <a:lumMod val="25000"/>
                </a:schemeClr>
              </a:solidFill>
            </a:endParaRPr>
          </a:p>
          <a:p>
            <a:r>
              <a:rPr lang="pt-BR" dirty="0">
                <a:solidFill>
                  <a:schemeClr val="bg2">
                    <a:lumMod val="25000"/>
                  </a:schemeClr>
                </a:solidFill>
              </a:rPr>
              <a:t>Nos próximos slides você contará com uma série de componentes disponíveis para inserção no material. Você pode utiliza-los em qualquer parte dentro do conteúdo dos seus módulos, mas preze pelo padrão dos componentes, </a:t>
            </a:r>
            <a:r>
              <a:rPr lang="pt-BR" b="1" dirty="0">
                <a:solidFill>
                  <a:schemeClr val="tx2"/>
                </a:solidFill>
              </a:rPr>
              <a:t>não alterando formato, cores e fonte</a:t>
            </a:r>
            <a:r>
              <a:rPr lang="pt-BR" dirty="0">
                <a:solidFill>
                  <a:schemeClr val="bg2">
                    <a:lumMod val="25000"/>
                  </a:schemeClr>
                </a:solidFill>
              </a:rPr>
              <a:t>. </a:t>
            </a:r>
          </a:p>
          <a:p>
            <a:endParaRPr lang="pt-BR" dirty="0">
              <a:solidFill>
                <a:schemeClr val="bg2">
                  <a:lumMod val="25000"/>
                </a:schemeClr>
              </a:solidFill>
            </a:endParaRPr>
          </a:p>
          <a:p>
            <a:r>
              <a:rPr lang="pt-BR" dirty="0">
                <a:solidFill>
                  <a:schemeClr val="bg2">
                    <a:lumMod val="25000"/>
                  </a:schemeClr>
                </a:solidFill>
              </a:rPr>
              <a:t>Para aumentar o componente na tela preservando a proporção, pressione </a:t>
            </a:r>
            <a:r>
              <a:rPr lang="pt-BR" b="1" dirty="0">
                <a:solidFill>
                  <a:schemeClr val="tx2"/>
                </a:solidFill>
              </a:rPr>
              <a:t>SHIFT + arraste</a:t>
            </a:r>
            <a:r>
              <a:rPr lang="pt-BR" dirty="0">
                <a:solidFill>
                  <a:schemeClr val="bg2">
                    <a:lumMod val="25000"/>
                  </a:schemeClr>
                </a:solidFill>
              </a:rPr>
              <a:t>. </a:t>
            </a:r>
          </a:p>
          <a:p>
            <a:endParaRPr lang="pt-BR" dirty="0">
              <a:solidFill>
                <a:schemeClr val="bg2">
                  <a:lumMod val="25000"/>
                </a:schemeClr>
              </a:solidFill>
            </a:endParaRPr>
          </a:p>
          <a:p>
            <a:r>
              <a:rPr lang="pt-BR" b="1" dirty="0">
                <a:solidFill>
                  <a:schemeClr val="tx2"/>
                </a:solidFill>
              </a:rPr>
              <a:t>Esta seção deve ser excluída após o seu desenvolvimento</a:t>
            </a:r>
            <a:r>
              <a:rPr lang="pt-BR" dirty="0">
                <a:solidFill>
                  <a:schemeClr val="tx2"/>
                </a:solidFill>
              </a:rPr>
              <a:t>.</a:t>
            </a:r>
          </a:p>
          <a:p>
            <a:endParaRPr lang="pt-BR" dirty="0">
              <a:solidFill>
                <a:schemeClr val="bg2">
                  <a:lumMod val="25000"/>
                </a:schemeClr>
              </a:solidFill>
            </a:endParaRPr>
          </a:p>
        </p:txBody>
      </p:sp>
    </p:spTree>
    <p:extLst>
      <p:ext uri="{BB962C8B-B14F-4D97-AF65-F5344CB8AC3E}">
        <p14:creationId xmlns:p14="http://schemas.microsoft.com/office/powerpoint/2010/main" val="3330344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26">
            <a:extLst>
              <a:ext uri="{FF2B5EF4-FFF2-40B4-BE49-F238E27FC236}">
                <a16:creationId xmlns:a16="http://schemas.microsoft.com/office/drawing/2014/main" id="{5667B90D-098D-C13B-99DD-50758B703DD7}"/>
              </a:ext>
            </a:extLst>
          </p:cNvPr>
          <p:cNvSpPr txBox="1">
            <a:spLocks/>
          </p:cNvSpPr>
          <p:nvPr/>
        </p:nvSpPr>
        <p:spPr>
          <a:xfrm>
            <a:off x="1029217" y="1359858"/>
            <a:ext cx="36131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Subtítulo</a:t>
            </a:r>
          </a:p>
        </p:txBody>
      </p:sp>
      <p:grpSp>
        <p:nvGrpSpPr>
          <p:cNvPr id="19" name="Agrupar 18">
            <a:extLst>
              <a:ext uri="{FF2B5EF4-FFF2-40B4-BE49-F238E27FC236}">
                <a16:creationId xmlns:a16="http://schemas.microsoft.com/office/drawing/2014/main" id="{A98AC5B1-459D-F528-18C4-76FCA5587EE3}"/>
              </a:ext>
            </a:extLst>
          </p:cNvPr>
          <p:cNvGrpSpPr/>
          <p:nvPr/>
        </p:nvGrpSpPr>
        <p:grpSpPr>
          <a:xfrm>
            <a:off x="369164" y="591096"/>
            <a:ext cx="7374720" cy="517525"/>
            <a:chOff x="369164" y="591096"/>
            <a:chExt cx="7374720" cy="517525"/>
          </a:xfrm>
        </p:grpSpPr>
        <p:sp>
          <p:nvSpPr>
            <p:cNvPr id="16" name="Espaço Reservado para Texto 5">
              <a:extLst>
                <a:ext uri="{FF2B5EF4-FFF2-40B4-BE49-F238E27FC236}">
                  <a16:creationId xmlns:a16="http://schemas.microsoft.com/office/drawing/2014/main" id="{3B1F6920-E562-F1F3-3816-9C192FC7A955}"/>
                </a:ext>
              </a:extLst>
            </p:cNvPr>
            <p:cNvSpPr txBox="1">
              <a:spLocks/>
            </p:cNvSpPr>
            <p:nvPr/>
          </p:nvSpPr>
          <p:spPr>
            <a:xfrm>
              <a:off x="1029217" y="591096"/>
              <a:ext cx="6714667" cy="517525"/>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3200">
                  <a:solidFill>
                    <a:schemeClr val="tx1"/>
                  </a:solidFill>
                </a:rPr>
                <a:t>Título de Núcleo Conceitual</a:t>
              </a:r>
            </a:p>
          </p:txBody>
        </p:sp>
        <p:cxnSp>
          <p:nvCxnSpPr>
            <p:cNvPr id="17" name="Conector reto 16">
              <a:extLst>
                <a:ext uri="{FF2B5EF4-FFF2-40B4-BE49-F238E27FC236}">
                  <a16:creationId xmlns:a16="http://schemas.microsoft.com/office/drawing/2014/main" id="{C86C2985-DF99-0868-8CEC-EC8C41523EC9}"/>
                </a:ext>
              </a:extLst>
            </p:cNvPr>
            <p:cNvCxnSpPr>
              <a:cxnSpLocks/>
            </p:cNvCxnSpPr>
            <p:nvPr/>
          </p:nvCxnSpPr>
          <p:spPr>
            <a:xfrm>
              <a:off x="369164" y="850582"/>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Agrupar 1">
            <a:extLst>
              <a:ext uri="{FF2B5EF4-FFF2-40B4-BE49-F238E27FC236}">
                <a16:creationId xmlns:a16="http://schemas.microsoft.com/office/drawing/2014/main" id="{2F50667F-B264-5A1D-1A7D-B0C7E9D2736C}"/>
              </a:ext>
            </a:extLst>
          </p:cNvPr>
          <p:cNvGrpSpPr/>
          <p:nvPr/>
        </p:nvGrpSpPr>
        <p:grpSpPr>
          <a:xfrm>
            <a:off x="12677739" y="1691059"/>
            <a:ext cx="3543790" cy="1904167"/>
            <a:chOff x="12639639" y="382815"/>
            <a:chExt cx="3543790" cy="1904167"/>
          </a:xfrm>
        </p:grpSpPr>
        <p:sp>
          <p:nvSpPr>
            <p:cNvPr id="4" name="Balão de Fala: Retângulo 3">
              <a:extLst>
                <a:ext uri="{FF2B5EF4-FFF2-40B4-BE49-F238E27FC236}">
                  <a16:creationId xmlns:a16="http://schemas.microsoft.com/office/drawing/2014/main" id="{B1791738-DFEC-B54B-4BE7-D93B0F56E3F2}"/>
                </a:ext>
              </a:extLst>
            </p:cNvPr>
            <p:cNvSpPr/>
            <p:nvPr/>
          </p:nvSpPr>
          <p:spPr>
            <a:xfrm rot="5400000">
              <a:off x="13459450" y="-436996"/>
              <a:ext cx="190416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4E4DED0D-BF70-27FA-9569-813B9D4CA885}"/>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Não altere a fonte e o tamanho da fonte que utilizar. </a:t>
              </a:r>
            </a:p>
            <a:p>
              <a:pPr marL="285750" indent="-285750">
                <a:buFont typeface="Arial" panose="020B0604020202020204" pitchFamily="34" charset="0"/>
                <a:buChar char="•"/>
              </a:pPr>
              <a:r>
                <a:rPr lang="pt-BR" sz="1400">
                  <a:solidFill>
                    <a:schemeClr val="bg1"/>
                  </a:solidFill>
                </a:rPr>
                <a:t>Atenção: Todo </a:t>
              </a:r>
              <a:r>
                <a:rPr lang="pt-BR" sz="1400" b="1">
                  <a:solidFill>
                    <a:schemeClr val="bg1"/>
                  </a:solidFill>
                </a:rPr>
                <a:t>título de núcleo conceitual </a:t>
              </a:r>
              <a:r>
                <a:rPr lang="pt-BR" sz="1400">
                  <a:solidFill>
                    <a:schemeClr val="bg1"/>
                  </a:solidFill>
                </a:rPr>
                <a:t>é composto do título + tracinho à esquerda. </a:t>
              </a:r>
            </a:p>
          </p:txBody>
        </p:sp>
      </p:grpSp>
      <p:grpSp>
        <p:nvGrpSpPr>
          <p:cNvPr id="12" name="Agrupar 11">
            <a:extLst>
              <a:ext uri="{FF2B5EF4-FFF2-40B4-BE49-F238E27FC236}">
                <a16:creationId xmlns:a16="http://schemas.microsoft.com/office/drawing/2014/main" id="{72941CFC-217C-D6B1-CF9A-BDD09DC7E632}"/>
              </a:ext>
            </a:extLst>
          </p:cNvPr>
          <p:cNvGrpSpPr/>
          <p:nvPr/>
        </p:nvGrpSpPr>
        <p:grpSpPr>
          <a:xfrm>
            <a:off x="12677738" y="193040"/>
            <a:ext cx="3543790" cy="1373961"/>
            <a:chOff x="12639639" y="382815"/>
            <a:chExt cx="3543790" cy="1373961"/>
          </a:xfrm>
        </p:grpSpPr>
        <p:sp>
          <p:nvSpPr>
            <p:cNvPr id="13" name="Balão de Fala: Retângulo 12">
              <a:extLst>
                <a:ext uri="{FF2B5EF4-FFF2-40B4-BE49-F238E27FC236}">
                  <a16:creationId xmlns:a16="http://schemas.microsoft.com/office/drawing/2014/main" id="{F04C13A3-B3F3-F411-075F-4E276CD7370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380DBE0B-EA6D-6B9A-1059-73C817A806C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Título de núcleo conceitual e subtítulo. </a:t>
              </a:r>
            </a:p>
          </p:txBody>
        </p:sp>
      </p:grpSp>
      <p:sp>
        <p:nvSpPr>
          <p:cNvPr id="20" name="CaixaDeTexto 19">
            <a:extLst>
              <a:ext uri="{FF2B5EF4-FFF2-40B4-BE49-F238E27FC236}">
                <a16:creationId xmlns:a16="http://schemas.microsoft.com/office/drawing/2014/main" id="{4812611C-E69A-CC1D-5E25-86F3666882E7}"/>
              </a:ext>
            </a:extLst>
          </p:cNvPr>
          <p:cNvSpPr txBox="1"/>
          <p:nvPr/>
        </p:nvSpPr>
        <p:spPr>
          <a:xfrm>
            <a:off x="1029217" y="2038261"/>
            <a:ext cx="10153650" cy="1200329"/>
          </a:xfrm>
          <a:prstGeom prst="rect">
            <a:avLst/>
          </a:prstGeom>
          <a:noFill/>
        </p:spPr>
        <p:txBody>
          <a:bodyPr wrap="square">
            <a:spAutoFit/>
          </a:bodyPr>
          <a:lstStyle/>
          <a:p>
            <a:r>
              <a:rPr lang="pt-BR" dirty="0">
                <a:solidFill>
                  <a:schemeClr val="bg2">
                    <a:lumMod val="25000"/>
                  </a:schemeClr>
                </a:solidFill>
                <a:effectLst/>
              </a:rPr>
              <a:t>Lorem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tincidunt</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Fusce</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elementum</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eu </a:t>
            </a:r>
            <a:r>
              <a:rPr lang="pt-BR" dirty="0" err="1">
                <a:solidFill>
                  <a:schemeClr val="bg2">
                    <a:lumMod val="25000"/>
                  </a:schemeClr>
                </a:solidFill>
                <a:effectLst/>
              </a:rPr>
              <a:t>mollis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augue </a:t>
            </a:r>
            <a:r>
              <a:rPr lang="pt-BR" dirty="0" err="1">
                <a:solidFill>
                  <a:schemeClr val="bg2">
                    <a:lumMod val="25000"/>
                  </a:schemeClr>
                </a:solidFill>
                <a:effectLst/>
              </a:rPr>
              <a:t>pulvinar</a:t>
            </a:r>
            <a:r>
              <a:rPr lang="pt-BR" dirty="0">
                <a:solidFill>
                  <a:schemeClr val="bg2">
                    <a:lumMod val="25000"/>
                  </a:schemeClr>
                </a:solidFill>
                <a:effectLst/>
              </a:rPr>
              <a:t> libero </a:t>
            </a:r>
            <a:r>
              <a:rPr lang="pt-BR" dirty="0" err="1">
                <a:solidFill>
                  <a:schemeClr val="bg2">
                    <a:lumMod val="25000"/>
                  </a:schemeClr>
                </a:solidFill>
                <a:effectLst/>
              </a:rPr>
              <a:t>fermentum</a:t>
            </a:r>
            <a:r>
              <a:rPr lang="pt-BR" dirty="0">
                <a:solidFill>
                  <a:schemeClr val="bg2">
                    <a:lumMod val="25000"/>
                  </a:schemeClr>
                </a:solidFill>
                <a:effectLst/>
              </a:rPr>
              <a:t>, ac </a:t>
            </a:r>
            <a:r>
              <a:rPr lang="pt-BR" dirty="0" err="1">
                <a:solidFill>
                  <a:schemeClr val="bg2">
                    <a:lumMod val="25000"/>
                  </a:schemeClr>
                </a:solidFill>
                <a:effectLst/>
              </a:rPr>
              <a:t>malesuada</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Etiam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Phasellus</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augue </a:t>
            </a:r>
            <a:r>
              <a:rPr lang="pt-BR" dirty="0" err="1">
                <a:solidFill>
                  <a:schemeClr val="bg2">
                    <a:lumMod val="25000"/>
                  </a:schemeClr>
                </a:solidFill>
                <a:effectLst/>
              </a:rPr>
              <a:t>orci</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dapibus</a:t>
            </a:r>
            <a:r>
              <a:rPr lang="pt-BR" dirty="0">
                <a:solidFill>
                  <a:schemeClr val="bg2">
                    <a:lumMod val="25000"/>
                  </a:schemeClr>
                </a:solidFill>
                <a:effectLst/>
              </a:rPr>
              <a:t> </a:t>
            </a:r>
            <a:r>
              <a:rPr lang="pt-BR" dirty="0" err="1">
                <a:solidFill>
                  <a:schemeClr val="bg2">
                    <a:lumMod val="25000"/>
                  </a:schemeClr>
                </a:solidFill>
                <a:effectLst/>
              </a:rPr>
              <a:t>velit</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a:t>
            </a:r>
            <a:r>
              <a:rPr lang="pt-BR" dirty="0" err="1">
                <a:solidFill>
                  <a:schemeClr val="bg2">
                    <a:lumMod val="25000"/>
                  </a:schemeClr>
                </a:solidFill>
                <a:effectLst/>
              </a:rPr>
              <a:t>odio</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quis.</a:t>
            </a:r>
            <a:endParaRPr lang="pt-BR" dirty="0">
              <a:solidFill>
                <a:schemeClr val="bg2">
                  <a:lumMod val="25000"/>
                </a:schemeClr>
              </a:solidFill>
            </a:endParaRPr>
          </a:p>
        </p:txBody>
      </p:sp>
      <p:grpSp>
        <p:nvGrpSpPr>
          <p:cNvPr id="21" name="Agrupar 20">
            <a:extLst>
              <a:ext uri="{FF2B5EF4-FFF2-40B4-BE49-F238E27FC236}">
                <a16:creationId xmlns:a16="http://schemas.microsoft.com/office/drawing/2014/main" id="{8B70771C-C5D6-AC63-5961-B5112ADFE61A}"/>
              </a:ext>
            </a:extLst>
          </p:cNvPr>
          <p:cNvGrpSpPr/>
          <p:nvPr/>
        </p:nvGrpSpPr>
        <p:grpSpPr>
          <a:xfrm>
            <a:off x="12677738" y="3719284"/>
            <a:ext cx="3543790" cy="1373961"/>
            <a:chOff x="12639639" y="382815"/>
            <a:chExt cx="3543790" cy="1373961"/>
          </a:xfrm>
        </p:grpSpPr>
        <p:sp>
          <p:nvSpPr>
            <p:cNvPr id="22" name="Balão de Fala: Retângulo 21">
              <a:extLst>
                <a:ext uri="{FF2B5EF4-FFF2-40B4-BE49-F238E27FC236}">
                  <a16:creationId xmlns:a16="http://schemas.microsoft.com/office/drawing/2014/main" id="{F7565A5F-D7D1-EB5B-A312-8E4152909D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8EA165E3-2FE9-4A8C-A4D2-96C8A6202BC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 – corpo</a:t>
              </a:r>
            </a:p>
          </p:txBody>
        </p:sp>
      </p:grpSp>
      <p:grpSp>
        <p:nvGrpSpPr>
          <p:cNvPr id="24" name="Agrupar 23">
            <a:extLst>
              <a:ext uri="{FF2B5EF4-FFF2-40B4-BE49-F238E27FC236}">
                <a16:creationId xmlns:a16="http://schemas.microsoft.com/office/drawing/2014/main" id="{4751BD9B-90CF-F7BB-4428-E6019F28B98B}"/>
              </a:ext>
            </a:extLst>
          </p:cNvPr>
          <p:cNvGrpSpPr/>
          <p:nvPr/>
        </p:nvGrpSpPr>
        <p:grpSpPr>
          <a:xfrm>
            <a:off x="12677738" y="5308776"/>
            <a:ext cx="3543790" cy="1373964"/>
            <a:chOff x="12639639" y="382818"/>
            <a:chExt cx="3543790" cy="1373964"/>
          </a:xfrm>
        </p:grpSpPr>
        <p:sp>
          <p:nvSpPr>
            <p:cNvPr id="25" name="Balão de Fala: Retângulo 24">
              <a:extLst>
                <a:ext uri="{FF2B5EF4-FFF2-40B4-BE49-F238E27FC236}">
                  <a16:creationId xmlns:a16="http://schemas.microsoft.com/office/drawing/2014/main" id="{43E938EA-E16D-3D2D-0E42-EF9E1C651423}"/>
                </a:ext>
              </a:extLst>
            </p:cNvPr>
            <p:cNvSpPr/>
            <p:nvPr/>
          </p:nvSpPr>
          <p:spPr>
            <a:xfrm rot="5400000">
              <a:off x="13724552" y="-702095"/>
              <a:ext cx="137396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E318144C-E7EB-D729-226C-DCC4E39A8CE2}"/>
                </a:ext>
              </a:extLst>
            </p:cNvPr>
            <p:cNvSpPr txBox="1"/>
            <p:nvPr/>
          </p:nvSpPr>
          <p:spPr>
            <a:xfrm>
              <a:off x="12816114" y="638629"/>
              <a:ext cx="3222172" cy="738664"/>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Utilize a fonte </a:t>
              </a:r>
              <a:r>
                <a:rPr lang="pt-BR" sz="1400" err="1">
                  <a:solidFill>
                    <a:schemeClr val="bg1"/>
                  </a:solidFill>
                </a:rPr>
                <a:t>Calibri</a:t>
              </a:r>
              <a:r>
                <a:rPr lang="pt-BR" sz="1400">
                  <a:solidFill>
                    <a:schemeClr val="bg1"/>
                  </a:solidFill>
                </a:rPr>
                <a:t> (corpo) 16</a:t>
              </a:r>
            </a:p>
          </p:txBody>
        </p:sp>
      </p:grpSp>
    </p:spTree>
    <p:extLst>
      <p:ext uri="{BB962C8B-B14F-4D97-AF65-F5344CB8AC3E}">
        <p14:creationId xmlns:p14="http://schemas.microsoft.com/office/powerpoint/2010/main" val="1935410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1B7935D-297D-5CBC-BB24-E20343FFF05E}"/>
              </a:ext>
            </a:extLst>
          </p:cNvPr>
          <p:cNvGrpSpPr/>
          <p:nvPr/>
        </p:nvGrpSpPr>
        <p:grpSpPr>
          <a:xfrm>
            <a:off x="2237874" y="2899804"/>
            <a:ext cx="7716252" cy="1052263"/>
            <a:chOff x="2603500" y="1654361"/>
            <a:chExt cx="6948488" cy="1052263"/>
          </a:xfrm>
        </p:grpSpPr>
        <p:sp>
          <p:nvSpPr>
            <p:cNvPr id="2" name="Retângulo: Cantos Arredondados 1">
              <a:extLst>
                <a:ext uri="{FF2B5EF4-FFF2-40B4-BE49-F238E27FC236}">
                  <a16:creationId xmlns:a16="http://schemas.microsoft.com/office/drawing/2014/main" id="{75525E4A-2B8D-996B-B091-CA071ECDE14F}"/>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573F20C-EC6D-A4B8-D09F-6BBA6C9628A4}"/>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a:fld id="{23285A57-4C0E-4EA4-B7DE-4774E83FDD85}" type="mathplaceholder">
                          <a:rPr lang="pt-BR" i="1" smtClean="0">
                            <a:effectLst/>
                            <a:latin typeface="Cambria Math" panose="02040503050406030204" pitchFamily="18" charset="0"/>
                            <a:cs typeface="Times New Roman" panose="02020603050405020304" pitchFamily="18" charset="0"/>
                          </a:rPr>
                          <a:t>Digite a equação aqui.</a:t>
                        </a:fld>
                      </m:oMath>
                    </m:oMathPara>
                  </a14:m>
                  <a:endParaRPr lang="pt-BR">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aixaDeTexto 2">
                  <a:extLst>
                    <a:ext uri="{FF2B5EF4-FFF2-40B4-BE49-F238E27FC236}">
                      <a16:creationId xmlns:a16="http://schemas.microsoft.com/office/drawing/2014/main" id="{B573F20C-EC6D-A4B8-D09F-6BBA6C9628A4}"/>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en-US">
                      <a:noFill/>
                    </a:rPr>
                    <a:t> </a:t>
                  </a:r>
                </a:p>
              </p:txBody>
            </p:sp>
          </mc:Fallback>
        </mc:AlternateContent>
      </p:grpSp>
      <p:grpSp>
        <p:nvGrpSpPr>
          <p:cNvPr id="15" name="Agrupar 14">
            <a:extLst>
              <a:ext uri="{FF2B5EF4-FFF2-40B4-BE49-F238E27FC236}">
                <a16:creationId xmlns:a16="http://schemas.microsoft.com/office/drawing/2014/main" id="{67951246-9CFB-71D9-1AF6-933A5499F08C}"/>
              </a:ext>
            </a:extLst>
          </p:cNvPr>
          <p:cNvGrpSpPr/>
          <p:nvPr/>
        </p:nvGrpSpPr>
        <p:grpSpPr>
          <a:xfrm>
            <a:off x="12639639" y="352577"/>
            <a:ext cx="3543790" cy="1373961"/>
            <a:chOff x="12639639" y="382815"/>
            <a:chExt cx="3543790" cy="1373961"/>
          </a:xfrm>
        </p:grpSpPr>
        <p:sp>
          <p:nvSpPr>
            <p:cNvPr id="16" name="Balão de Fala: Retângulo 15">
              <a:extLst>
                <a:ext uri="{FF2B5EF4-FFF2-40B4-BE49-F238E27FC236}">
                  <a16:creationId xmlns:a16="http://schemas.microsoft.com/office/drawing/2014/main" id="{E014354B-72A2-09C4-A933-4D4C939A219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F921A6FA-2DAB-7CC3-1B96-C393A860FD9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Caixa de fórmula</a:t>
              </a:r>
            </a:p>
          </p:txBody>
        </p:sp>
      </p:grpSp>
    </p:spTree>
    <p:extLst>
      <p:ext uri="{BB962C8B-B14F-4D97-AF65-F5344CB8AC3E}">
        <p14:creationId xmlns:p14="http://schemas.microsoft.com/office/powerpoint/2010/main" val="760916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2 cards</a:t>
              </a:r>
            </a:p>
          </p:txBody>
        </p:sp>
      </p:grpSp>
      <p:grpSp>
        <p:nvGrpSpPr>
          <p:cNvPr id="34" name="Agrupar 33">
            <a:extLst>
              <a:ext uri="{FF2B5EF4-FFF2-40B4-BE49-F238E27FC236}">
                <a16:creationId xmlns:a16="http://schemas.microsoft.com/office/drawing/2014/main" id="{02D71655-6B68-26C7-C56F-5554E4985130}"/>
              </a:ext>
            </a:extLst>
          </p:cNvPr>
          <p:cNvGrpSpPr/>
          <p:nvPr/>
        </p:nvGrpSpPr>
        <p:grpSpPr>
          <a:xfrm>
            <a:off x="2873374" y="1676603"/>
            <a:ext cx="6637372" cy="3504793"/>
            <a:chOff x="2873374" y="1676603"/>
            <a:chExt cx="6637372" cy="3504793"/>
          </a:xfrm>
        </p:grpSpPr>
        <p:grpSp>
          <p:nvGrpSpPr>
            <p:cNvPr id="32" name="Agrupar 31">
              <a:extLst>
                <a:ext uri="{FF2B5EF4-FFF2-40B4-BE49-F238E27FC236}">
                  <a16:creationId xmlns:a16="http://schemas.microsoft.com/office/drawing/2014/main" id="{763D6BD0-3C28-1822-D9C5-E02615EFABB6}"/>
                </a:ext>
              </a:extLst>
            </p:cNvPr>
            <p:cNvGrpSpPr/>
            <p:nvPr/>
          </p:nvGrpSpPr>
          <p:grpSpPr>
            <a:xfrm>
              <a:off x="2873374" y="1676603"/>
              <a:ext cx="3121093" cy="3504793"/>
              <a:chOff x="28733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t>Título do card </a:t>
                </a:r>
                <a:r>
                  <a:rPr lang="pt-BR" b="1" dirty="0" err="1"/>
                  <a:t>lorem</a:t>
                </a:r>
                <a:r>
                  <a:rPr lang="pt-BR" b="1" dirty="0"/>
                  <a:t> ipsum </a:t>
                </a:r>
                <a:r>
                  <a:rPr lang="pt-BR" b="1" dirty="0" err="1"/>
                  <a:t>dolor</a:t>
                </a:r>
                <a:r>
                  <a:rPr lang="pt-BR" b="1" dirty="0"/>
                  <a:t> </a:t>
                </a:r>
                <a:r>
                  <a:rPr lang="pt-BR" b="1" dirty="0" err="1"/>
                  <a:t>sit</a:t>
                </a:r>
                <a:r>
                  <a:rPr lang="pt-BR" b="1" dirty="0"/>
                  <a:t> </a:t>
                </a:r>
                <a:r>
                  <a:rPr lang="pt-BR" b="1" dirty="0" err="1"/>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33" name="Agrupar 32">
              <a:extLst>
                <a:ext uri="{FF2B5EF4-FFF2-40B4-BE49-F238E27FC236}">
                  <a16:creationId xmlns:a16="http://schemas.microsoft.com/office/drawing/2014/main" id="{E510BF00-6C31-C2F3-87A6-41C46422B5F3}"/>
                </a:ext>
              </a:extLst>
            </p:cNvPr>
            <p:cNvGrpSpPr/>
            <p:nvPr/>
          </p:nvGrpSpPr>
          <p:grpSpPr>
            <a:xfrm>
              <a:off x="6389653" y="1676603"/>
              <a:ext cx="3121093" cy="3504793"/>
              <a:chOff x="63896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65987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65987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916437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Fluxo de Processo</a:t>
            </a:r>
          </a:p>
        </p:txBody>
      </p:sp>
      <p:sp>
        <p:nvSpPr>
          <p:cNvPr id="20" name="Retângulo: Cantos Arredondados 19">
            <a:extLst>
              <a:ext uri="{FF2B5EF4-FFF2-40B4-BE49-F238E27FC236}">
                <a16:creationId xmlns:a16="http://schemas.microsoft.com/office/drawing/2014/main" id="{954ADD31-2B0E-5784-637F-37400EF5745B}"/>
              </a:ext>
            </a:extLst>
          </p:cNvPr>
          <p:cNvSpPr/>
          <p:nvPr/>
        </p:nvSpPr>
        <p:spPr>
          <a:xfrm>
            <a:off x="1637673" y="3066733"/>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2A35965-1133-A8C5-8B5A-5196ACC6D787}"/>
              </a:ext>
            </a:extLst>
          </p:cNvPr>
          <p:cNvSpPr txBox="1"/>
          <p:nvPr/>
        </p:nvSpPr>
        <p:spPr>
          <a:xfrm>
            <a:off x="1637673" y="3205972"/>
            <a:ext cx="2632210" cy="646331"/>
          </a:xfrm>
          <a:prstGeom prst="rect">
            <a:avLst/>
          </a:prstGeom>
          <a:noFill/>
        </p:spPr>
        <p:txBody>
          <a:bodyPr wrap="square">
            <a:spAutoFit/>
          </a:bodyPr>
          <a:lstStyle/>
          <a:p>
            <a:pPr algn="ctr"/>
            <a:r>
              <a:rPr lang="pt-BR" b="1" dirty="0"/>
              <a:t>Grupo de Processos de Iniciação</a:t>
            </a:r>
          </a:p>
        </p:txBody>
      </p:sp>
      <p:sp>
        <p:nvSpPr>
          <p:cNvPr id="26" name="Espaço Reservado para Texto 7">
            <a:extLst>
              <a:ext uri="{FF2B5EF4-FFF2-40B4-BE49-F238E27FC236}">
                <a16:creationId xmlns:a16="http://schemas.microsoft.com/office/drawing/2014/main" id="{16768502-4396-8ED4-E104-89A8164B3061}"/>
              </a:ext>
            </a:extLst>
          </p:cNvPr>
          <p:cNvSpPr>
            <a:spLocks noGrp="1"/>
          </p:cNvSpPr>
          <p:nvPr>
            <p:ph type="body" sz="quarter" idx="11"/>
          </p:nvPr>
        </p:nvSpPr>
        <p:spPr>
          <a:xfrm>
            <a:off x="1019175" y="1696243"/>
            <a:ext cx="10153650" cy="857250"/>
          </a:xfrm>
        </p:spPr>
        <p:txBody>
          <a:bodyPr/>
          <a:lstStyle/>
          <a:p>
            <a:r>
              <a:rPr lang="pt-BR" sz="1800" dirty="0">
                <a:solidFill>
                  <a:schemeClr val="bg2">
                    <a:lumMod val="25000"/>
                  </a:schemeClr>
                </a:solidFill>
              </a:rPr>
              <a:t>Os cinco grupos de processos:</a:t>
            </a:r>
          </a:p>
        </p:txBody>
      </p:sp>
      <p:sp>
        <p:nvSpPr>
          <p:cNvPr id="27" name="Retângulo: Cantos Arredondados 26">
            <a:extLst>
              <a:ext uri="{FF2B5EF4-FFF2-40B4-BE49-F238E27FC236}">
                <a16:creationId xmlns:a16="http://schemas.microsoft.com/office/drawing/2014/main" id="{BD6B9B70-AF66-C3D1-898B-72FFB0E55AA7}"/>
              </a:ext>
            </a:extLst>
          </p:cNvPr>
          <p:cNvSpPr/>
          <p:nvPr/>
        </p:nvSpPr>
        <p:spPr>
          <a:xfrm>
            <a:off x="4510151" y="3066733"/>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9C62AEC-C66C-17D9-5EF8-5426017D5151}"/>
              </a:ext>
            </a:extLst>
          </p:cNvPr>
          <p:cNvSpPr txBox="1"/>
          <p:nvPr/>
        </p:nvSpPr>
        <p:spPr>
          <a:xfrm>
            <a:off x="4510151" y="3205973"/>
            <a:ext cx="2632210" cy="646331"/>
          </a:xfrm>
          <a:prstGeom prst="rect">
            <a:avLst/>
          </a:prstGeom>
          <a:noFill/>
        </p:spPr>
        <p:txBody>
          <a:bodyPr wrap="square">
            <a:spAutoFit/>
          </a:bodyPr>
          <a:lstStyle/>
          <a:p>
            <a:pPr algn="ctr"/>
            <a:r>
              <a:rPr lang="pt-BR" b="1" dirty="0"/>
              <a:t>Grupo de Processos de Planejamento</a:t>
            </a:r>
          </a:p>
        </p:txBody>
      </p:sp>
      <p:sp>
        <p:nvSpPr>
          <p:cNvPr id="29" name="Retângulo: Cantos Arredondados 28">
            <a:extLst>
              <a:ext uri="{FF2B5EF4-FFF2-40B4-BE49-F238E27FC236}">
                <a16:creationId xmlns:a16="http://schemas.microsoft.com/office/drawing/2014/main" id="{E8CF5EEF-BD2C-D4A3-913B-7B44CF9DB79F}"/>
              </a:ext>
            </a:extLst>
          </p:cNvPr>
          <p:cNvSpPr/>
          <p:nvPr/>
        </p:nvSpPr>
        <p:spPr>
          <a:xfrm>
            <a:off x="7382629" y="3066733"/>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729A67DC-8E56-825E-A84C-01E24B23CC68}"/>
              </a:ext>
            </a:extLst>
          </p:cNvPr>
          <p:cNvSpPr txBox="1"/>
          <p:nvPr/>
        </p:nvSpPr>
        <p:spPr>
          <a:xfrm>
            <a:off x="7382629" y="3209545"/>
            <a:ext cx="2632210" cy="646331"/>
          </a:xfrm>
          <a:prstGeom prst="rect">
            <a:avLst/>
          </a:prstGeom>
          <a:noFill/>
        </p:spPr>
        <p:txBody>
          <a:bodyPr wrap="square">
            <a:spAutoFit/>
          </a:bodyPr>
          <a:lstStyle/>
          <a:p>
            <a:pPr algn="ctr"/>
            <a:r>
              <a:rPr lang="pt-BR" b="1" dirty="0"/>
              <a:t>Grupo de Processos de Execução</a:t>
            </a:r>
          </a:p>
        </p:txBody>
      </p:sp>
      <p:sp>
        <p:nvSpPr>
          <p:cNvPr id="2" name="Retângulo: Cantos Arredondados 1">
            <a:extLst>
              <a:ext uri="{FF2B5EF4-FFF2-40B4-BE49-F238E27FC236}">
                <a16:creationId xmlns:a16="http://schemas.microsoft.com/office/drawing/2014/main" id="{5F23E9FE-EAF3-8B7C-EB4B-F4B88C3D3030}"/>
              </a:ext>
            </a:extLst>
          </p:cNvPr>
          <p:cNvSpPr/>
          <p:nvPr/>
        </p:nvSpPr>
        <p:spPr>
          <a:xfrm>
            <a:off x="3064137" y="4545013"/>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D37B226-5002-E261-480E-C5EC27B99873}"/>
              </a:ext>
            </a:extLst>
          </p:cNvPr>
          <p:cNvSpPr txBox="1"/>
          <p:nvPr/>
        </p:nvSpPr>
        <p:spPr>
          <a:xfrm>
            <a:off x="3064137" y="4674776"/>
            <a:ext cx="2632210" cy="646331"/>
          </a:xfrm>
          <a:prstGeom prst="rect">
            <a:avLst/>
          </a:prstGeom>
          <a:noFill/>
        </p:spPr>
        <p:txBody>
          <a:bodyPr wrap="square">
            <a:spAutoFit/>
          </a:bodyPr>
          <a:lstStyle/>
          <a:p>
            <a:pPr algn="ctr"/>
            <a:r>
              <a:rPr lang="pt-BR" b="1" dirty="0"/>
              <a:t>Grupo de Processos de Monitoramento</a:t>
            </a:r>
          </a:p>
        </p:txBody>
      </p:sp>
      <p:sp>
        <p:nvSpPr>
          <p:cNvPr id="4" name="Retângulo: Cantos Arredondados 3">
            <a:extLst>
              <a:ext uri="{FF2B5EF4-FFF2-40B4-BE49-F238E27FC236}">
                <a16:creationId xmlns:a16="http://schemas.microsoft.com/office/drawing/2014/main" id="{A823EC1D-A5AA-3F1C-2C17-92BB04BA2F7D}"/>
              </a:ext>
            </a:extLst>
          </p:cNvPr>
          <p:cNvSpPr/>
          <p:nvPr/>
        </p:nvSpPr>
        <p:spPr>
          <a:xfrm>
            <a:off x="5936615" y="4545013"/>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9E480ECD-F55F-783A-A980-B4D598635C47}"/>
              </a:ext>
            </a:extLst>
          </p:cNvPr>
          <p:cNvSpPr txBox="1"/>
          <p:nvPr/>
        </p:nvSpPr>
        <p:spPr>
          <a:xfrm>
            <a:off x="5936615" y="4674777"/>
            <a:ext cx="2632210" cy="646331"/>
          </a:xfrm>
          <a:prstGeom prst="rect">
            <a:avLst/>
          </a:prstGeom>
          <a:noFill/>
        </p:spPr>
        <p:txBody>
          <a:bodyPr wrap="square">
            <a:spAutoFit/>
          </a:bodyPr>
          <a:lstStyle/>
          <a:p>
            <a:pPr algn="ctr"/>
            <a:r>
              <a:rPr lang="pt-BR" b="1" dirty="0"/>
              <a:t>Grupo de Processos de Encerramento</a:t>
            </a:r>
          </a:p>
        </p:txBody>
      </p:sp>
    </p:spTree>
    <p:extLst>
      <p:ext uri="{BB962C8B-B14F-4D97-AF65-F5344CB8AC3E}">
        <p14:creationId xmlns:p14="http://schemas.microsoft.com/office/powerpoint/2010/main" val="17467644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3 cards</a:t>
              </a:r>
            </a:p>
          </p:txBody>
        </p:sp>
      </p:grpSp>
      <p:grpSp>
        <p:nvGrpSpPr>
          <p:cNvPr id="20" name="Agrupar 19">
            <a:extLst>
              <a:ext uri="{FF2B5EF4-FFF2-40B4-BE49-F238E27FC236}">
                <a16:creationId xmlns:a16="http://schemas.microsoft.com/office/drawing/2014/main" id="{AC94A36F-9E51-4EEF-A832-CD1377415DBD}"/>
              </a:ext>
            </a:extLst>
          </p:cNvPr>
          <p:cNvGrpSpPr/>
          <p:nvPr/>
        </p:nvGrpSpPr>
        <p:grpSpPr>
          <a:xfrm>
            <a:off x="1019174" y="1676603"/>
            <a:ext cx="10148156" cy="3504793"/>
            <a:chOff x="1019174" y="1676603"/>
            <a:chExt cx="10148156" cy="3504793"/>
          </a:xfrm>
        </p:grpSpPr>
        <p:grpSp>
          <p:nvGrpSpPr>
            <p:cNvPr id="2" name="Agrupar 1">
              <a:extLst>
                <a:ext uri="{FF2B5EF4-FFF2-40B4-BE49-F238E27FC236}">
                  <a16:creationId xmlns:a16="http://schemas.microsoft.com/office/drawing/2014/main" id="{496A3307-D1B6-8AAA-BE83-F29CEAE84DD0}"/>
                </a:ext>
              </a:extLst>
            </p:cNvPr>
            <p:cNvGrpSpPr/>
            <p:nvPr/>
          </p:nvGrpSpPr>
          <p:grpSpPr>
            <a:xfrm>
              <a:off x="1019174" y="1676603"/>
              <a:ext cx="3121093" cy="3504793"/>
              <a:chOff x="10191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12283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12283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grpSp>
        <p:grpSp>
          <p:nvGrpSpPr>
            <p:cNvPr id="3" name="Agrupar 2">
              <a:extLst>
                <a:ext uri="{FF2B5EF4-FFF2-40B4-BE49-F238E27FC236}">
                  <a16:creationId xmlns:a16="http://schemas.microsoft.com/office/drawing/2014/main" id="{6FE4FC4F-0729-FA23-BF73-68FEC815757E}"/>
                </a:ext>
              </a:extLst>
            </p:cNvPr>
            <p:cNvGrpSpPr/>
            <p:nvPr/>
          </p:nvGrpSpPr>
          <p:grpSpPr>
            <a:xfrm>
              <a:off x="4535453" y="1676603"/>
              <a:ext cx="3121093" cy="3504793"/>
              <a:chOff x="45354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47445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47445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7" name="Agrupar 6">
              <a:extLst>
                <a:ext uri="{FF2B5EF4-FFF2-40B4-BE49-F238E27FC236}">
                  <a16:creationId xmlns:a16="http://schemas.microsoft.com/office/drawing/2014/main" id="{439169E0-773E-B93A-7CD3-D542AA767A07}"/>
                </a:ext>
              </a:extLst>
            </p:cNvPr>
            <p:cNvGrpSpPr/>
            <p:nvPr/>
          </p:nvGrpSpPr>
          <p:grpSpPr>
            <a:xfrm>
              <a:off x="8046237" y="1676603"/>
              <a:ext cx="3121093" cy="3504793"/>
              <a:chOff x="8046237" y="1676603"/>
              <a:chExt cx="3121093" cy="3504793"/>
            </a:xfrm>
          </p:grpSpPr>
          <p:sp>
            <p:nvSpPr>
              <p:cNvPr id="27" name="Retângulo: Cantos Arredondados 26">
                <a:extLst>
                  <a:ext uri="{FF2B5EF4-FFF2-40B4-BE49-F238E27FC236}">
                    <a16:creationId xmlns:a16="http://schemas.microsoft.com/office/drawing/2014/main" id="{E646772E-A10A-0AA6-2549-677BA2D79412}"/>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4932C009-633E-B24C-3716-421638BBC745}"/>
                  </a:ext>
                </a:extLst>
              </p:cNvPr>
              <p:cNvSpPr txBox="1"/>
              <p:nvPr/>
            </p:nvSpPr>
            <p:spPr>
              <a:xfrm>
                <a:off x="8260880" y="1946009"/>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1" name="CaixaDeTexto 30">
                <a:extLst>
                  <a:ext uri="{FF2B5EF4-FFF2-40B4-BE49-F238E27FC236}">
                    <a16:creationId xmlns:a16="http://schemas.microsoft.com/office/drawing/2014/main" id="{ECA8460D-9611-4E2F-D224-715307E1C99B}"/>
                  </a:ext>
                </a:extLst>
              </p:cNvPr>
              <p:cNvSpPr txBox="1"/>
              <p:nvPr/>
            </p:nvSpPr>
            <p:spPr>
              <a:xfrm>
                <a:off x="8260880" y="2662512"/>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grpSp>
      </p:grpSp>
    </p:spTree>
    <p:extLst>
      <p:ext uri="{BB962C8B-B14F-4D97-AF65-F5344CB8AC3E}">
        <p14:creationId xmlns:p14="http://schemas.microsoft.com/office/powerpoint/2010/main" val="3144827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2 cards </a:t>
              </a:r>
            </a:p>
          </p:txBody>
        </p:sp>
      </p:grpSp>
      <p:grpSp>
        <p:nvGrpSpPr>
          <p:cNvPr id="19" name="Agrupar 18">
            <a:extLst>
              <a:ext uri="{FF2B5EF4-FFF2-40B4-BE49-F238E27FC236}">
                <a16:creationId xmlns:a16="http://schemas.microsoft.com/office/drawing/2014/main" id="{38B9EA46-1657-9B66-5216-671ACEC5BB62}"/>
              </a:ext>
            </a:extLst>
          </p:cNvPr>
          <p:cNvGrpSpPr/>
          <p:nvPr/>
        </p:nvGrpSpPr>
        <p:grpSpPr>
          <a:xfrm>
            <a:off x="2883686" y="1291775"/>
            <a:ext cx="6562793" cy="4385610"/>
            <a:chOff x="2883686" y="1291775"/>
            <a:chExt cx="6562793" cy="4385610"/>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2883686"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6325386"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1718349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3 cards </a:t>
              </a:r>
            </a:p>
          </p:txBody>
        </p:sp>
      </p:grpSp>
      <p:grpSp>
        <p:nvGrpSpPr>
          <p:cNvPr id="20" name="Agrupar 19">
            <a:extLst>
              <a:ext uri="{FF2B5EF4-FFF2-40B4-BE49-F238E27FC236}">
                <a16:creationId xmlns:a16="http://schemas.microsoft.com/office/drawing/2014/main" id="{101D871E-12DF-70C5-05B7-C4044EBC395C}"/>
              </a:ext>
            </a:extLst>
          </p:cNvPr>
          <p:cNvGrpSpPr/>
          <p:nvPr/>
        </p:nvGrpSpPr>
        <p:grpSpPr>
          <a:xfrm>
            <a:off x="1104117" y="1288010"/>
            <a:ext cx="10004493" cy="4389375"/>
            <a:chOff x="1104117" y="1288010"/>
            <a:chExt cx="10004493" cy="4389375"/>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1104117"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4545817"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12" name="Agrupar 11">
              <a:extLst>
                <a:ext uri="{FF2B5EF4-FFF2-40B4-BE49-F238E27FC236}">
                  <a16:creationId xmlns:a16="http://schemas.microsoft.com/office/drawing/2014/main" id="{F97D3F70-3281-F4EA-473B-C97A0BEA4DDE}"/>
                </a:ext>
              </a:extLst>
            </p:cNvPr>
            <p:cNvGrpSpPr/>
            <p:nvPr/>
          </p:nvGrpSpPr>
          <p:grpSpPr>
            <a:xfrm>
              <a:off x="7987517" y="1288010"/>
              <a:ext cx="3121093" cy="4385610"/>
              <a:chOff x="2873374" y="795787"/>
              <a:chExt cx="3121093" cy="4385610"/>
            </a:xfrm>
          </p:grpSpPr>
          <p:sp>
            <p:nvSpPr>
              <p:cNvPr id="13" name="Retângulo: Cantos Arredondados 12">
                <a:extLst>
                  <a:ext uri="{FF2B5EF4-FFF2-40B4-BE49-F238E27FC236}">
                    <a16:creationId xmlns:a16="http://schemas.microsoft.com/office/drawing/2014/main" id="{4C3E240F-153C-3953-DE91-C8DA51C8EA9B}"/>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91A4EA6F-40D9-3D66-D870-5B68BA9F5965}"/>
                  </a:ext>
                </a:extLst>
              </p:cNvPr>
              <p:cNvSpPr txBox="1"/>
              <p:nvPr/>
            </p:nvSpPr>
            <p:spPr>
              <a:xfrm>
                <a:off x="3082519" y="1913935"/>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210D07F6-11BA-706E-82FE-D7EFDA7AFED0}"/>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9" name="Imagem 18" descr="Ícone&#10;&#10;Descrição gerada automaticamente">
                <a:extLst>
                  <a:ext uri="{FF2B5EF4-FFF2-40B4-BE49-F238E27FC236}">
                    <a16:creationId xmlns:a16="http://schemas.microsoft.com/office/drawing/2014/main" id="{641D6483-7853-8FA5-B926-9690BF1417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2645322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2 cards </a:t>
              </a:r>
            </a:p>
          </p:txBody>
        </p:sp>
      </p:grpSp>
      <p:grpSp>
        <p:nvGrpSpPr>
          <p:cNvPr id="9" name="Agrupar 8">
            <a:extLst>
              <a:ext uri="{FF2B5EF4-FFF2-40B4-BE49-F238E27FC236}">
                <a16:creationId xmlns:a16="http://schemas.microsoft.com/office/drawing/2014/main" id="{537D678F-3E1E-6DAD-3736-867D78EC484E}"/>
              </a:ext>
            </a:extLst>
          </p:cNvPr>
          <p:cNvGrpSpPr/>
          <p:nvPr/>
        </p:nvGrpSpPr>
        <p:grpSpPr>
          <a:xfrm>
            <a:off x="2839236" y="1534451"/>
            <a:ext cx="6520283" cy="3913740"/>
            <a:chOff x="2839236" y="1534451"/>
            <a:chExt cx="6520283" cy="3913740"/>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28392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62384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3194708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3 cards </a:t>
              </a:r>
            </a:p>
          </p:txBody>
        </p:sp>
      </p:grpSp>
      <p:grpSp>
        <p:nvGrpSpPr>
          <p:cNvPr id="10" name="Agrupar 9">
            <a:extLst>
              <a:ext uri="{FF2B5EF4-FFF2-40B4-BE49-F238E27FC236}">
                <a16:creationId xmlns:a16="http://schemas.microsoft.com/office/drawing/2014/main" id="{8029CD06-3132-5A7F-8F41-C12973C96292}"/>
              </a:ext>
            </a:extLst>
          </p:cNvPr>
          <p:cNvGrpSpPr/>
          <p:nvPr/>
        </p:nvGrpSpPr>
        <p:grpSpPr>
          <a:xfrm>
            <a:off x="1200936" y="1527710"/>
            <a:ext cx="9850521" cy="3920481"/>
            <a:chOff x="1200936" y="1527710"/>
            <a:chExt cx="9850521" cy="3920481"/>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12009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46001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2" name="Agrupar 1">
              <a:extLst>
                <a:ext uri="{FF2B5EF4-FFF2-40B4-BE49-F238E27FC236}">
                  <a16:creationId xmlns:a16="http://schemas.microsoft.com/office/drawing/2014/main" id="{75EDE80F-B666-10F0-27CB-5C2021E27849}"/>
                </a:ext>
              </a:extLst>
            </p:cNvPr>
            <p:cNvGrpSpPr/>
            <p:nvPr/>
          </p:nvGrpSpPr>
          <p:grpSpPr>
            <a:xfrm>
              <a:off x="7930364" y="1527710"/>
              <a:ext cx="3121093" cy="3913740"/>
              <a:chOff x="2661436" y="1502701"/>
              <a:chExt cx="3121093" cy="3913740"/>
            </a:xfrm>
          </p:grpSpPr>
          <p:sp>
            <p:nvSpPr>
              <p:cNvPr id="3" name="Retângulo: Cantos Arredondados 2">
                <a:extLst>
                  <a:ext uri="{FF2B5EF4-FFF2-40B4-BE49-F238E27FC236}">
                    <a16:creationId xmlns:a16="http://schemas.microsoft.com/office/drawing/2014/main" id="{67ECF0CE-9888-8CFD-76EC-AD053C32CF9E}"/>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F5EFCF3-2953-732B-82BE-341133887CF7}"/>
                  </a:ext>
                </a:extLst>
              </p:cNvPr>
              <p:cNvSpPr txBox="1"/>
              <p:nvPr/>
            </p:nvSpPr>
            <p:spPr>
              <a:xfrm>
                <a:off x="2870581" y="3375014"/>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8" name="CaixaDeTexto 7">
                <a:extLst>
                  <a:ext uri="{FF2B5EF4-FFF2-40B4-BE49-F238E27FC236}">
                    <a16:creationId xmlns:a16="http://schemas.microsoft.com/office/drawing/2014/main" id="{50EE0831-BAE1-64D4-9DBE-0603B1DE90EE}"/>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9" name="Imagem 8" descr="Ícone&#10;&#10;Descrição gerada automaticamente">
                <a:extLst>
                  <a:ext uri="{FF2B5EF4-FFF2-40B4-BE49-F238E27FC236}">
                    <a16:creationId xmlns:a16="http://schemas.microsoft.com/office/drawing/2014/main" id="{6B4DDEAC-E389-3447-34BF-C7073F85E0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2911112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evolutiva</a:t>
              </a:r>
            </a:p>
          </p:txBody>
        </p:sp>
      </p:grpSp>
      <p:grpSp>
        <p:nvGrpSpPr>
          <p:cNvPr id="44" name="Agrupar 43">
            <a:extLst>
              <a:ext uri="{FF2B5EF4-FFF2-40B4-BE49-F238E27FC236}">
                <a16:creationId xmlns:a16="http://schemas.microsoft.com/office/drawing/2014/main" id="{EEDDB0FC-8E6F-F187-20CF-84C979C05AD0}"/>
              </a:ext>
            </a:extLst>
          </p:cNvPr>
          <p:cNvGrpSpPr/>
          <p:nvPr/>
        </p:nvGrpSpPr>
        <p:grpSpPr>
          <a:xfrm>
            <a:off x="2201227" y="1749894"/>
            <a:ext cx="7789545" cy="3467442"/>
            <a:chOff x="2201227" y="111408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144114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27" name="Agrupar 26">
              <a:extLst>
                <a:ext uri="{FF2B5EF4-FFF2-40B4-BE49-F238E27FC236}">
                  <a16:creationId xmlns:a16="http://schemas.microsoft.com/office/drawing/2014/main" id="{D609CFBB-3FA8-E11F-B79F-E8ED33CB0654}"/>
                </a:ext>
              </a:extLst>
            </p:cNvPr>
            <p:cNvGrpSpPr/>
            <p:nvPr/>
          </p:nvGrpSpPr>
          <p:grpSpPr>
            <a:xfrm>
              <a:off x="5882639" y="1315717"/>
              <a:ext cx="371475" cy="3122933"/>
              <a:chOff x="4700587" y="1534451"/>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2910180"/>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0286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6633275" y="144114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spTree>
    <p:extLst>
      <p:ext uri="{BB962C8B-B14F-4D97-AF65-F5344CB8AC3E}">
        <p14:creationId xmlns:p14="http://schemas.microsoft.com/office/powerpoint/2010/main" val="3067003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comparativa</a:t>
              </a:r>
            </a:p>
          </p:txBody>
        </p:sp>
      </p:grpSp>
      <p:grpSp>
        <p:nvGrpSpPr>
          <p:cNvPr id="4" name="Agrupar 3">
            <a:extLst>
              <a:ext uri="{FF2B5EF4-FFF2-40B4-BE49-F238E27FC236}">
                <a16:creationId xmlns:a16="http://schemas.microsoft.com/office/drawing/2014/main" id="{99E90402-657B-9890-B48B-3E103A87BBE1}"/>
              </a:ext>
            </a:extLst>
          </p:cNvPr>
          <p:cNvGrpSpPr/>
          <p:nvPr/>
        </p:nvGrpSpPr>
        <p:grpSpPr>
          <a:xfrm>
            <a:off x="2201227" y="1749894"/>
            <a:ext cx="7789545" cy="3467442"/>
            <a:chOff x="2201227" y="174989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207695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sp>
          <p:nvSpPr>
            <p:cNvPr id="28" name="CaixaDeTexto 27">
              <a:extLst>
                <a:ext uri="{FF2B5EF4-FFF2-40B4-BE49-F238E27FC236}">
                  <a16:creationId xmlns:a16="http://schemas.microsoft.com/office/drawing/2014/main" id="{6D18D229-255E-1562-FBC9-5468BDFB6630}"/>
                </a:ext>
              </a:extLst>
            </p:cNvPr>
            <p:cNvSpPr txBox="1"/>
            <p:nvPr/>
          </p:nvSpPr>
          <p:spPr>
            <a:xfrm>
              <a:off x="6633275" y="2076956"/>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3" name="Agrupar 2">
              <a:extLst>
                <a:ext uri="{FF2B5EF4-FFF2-40B4-BE49-F238E27FC236}">
                  <a16:creationId xmlns:a16="http://schemas.microsoft.com/office/drawing/2014/main" id="{520F0C4E-2A45-BCD5-21E4-866C547935F7}"/>
                </a:ext>
              </a:extLst>
            </p:cNvPr>
            <p:cNvGrpSpPr/>
            <p:nvPr/>
          </p:nvGrpSpPr>
          <p:grpSpPr>
            <a:xfrm>
              <a:off x="5882639" y="1951527"/>
              <a:ext cx="371475" cy="3122933"/>
              <a:chOff x="5882639" y="1951527"/>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684FED36-0515-1E54-86F1-808062F86F1D}"/>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185159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evolutiva</a:t>
              </a:r>
            </a:p>
          </p:txBody>
        </p:sp>
      </p:grpSp>
      <p:grpSp>
        <p:nvGrpSpPr>
          <p:cNvPr id="43" name="Agrupar 42">
            <a:extLst>
              <a:ext uri="{FF2B5EF4-FFF2-40B4-BE49-F238E27FC236}">
                <a16:creationId xmlns:a16="http://schemas.microsoft.com/office/drawing/2014/main" id="{7F9E0C65-435C-8440-7619-591803DF5AA4}"/>
              </a:ext>
            </a:extLst>
          </p:cNvPr>
          <p:cNvGrpSpPr/>
          <p:nvPr/>
        </p:nvGrpSpPr>
        <p:grpSpPr>
          <a:xfrm>
            <a:off x="2201227" y="1551688"/>
            <a:ext cx="7789545" cy="3622003"/>
            <a:chOff x="2201227" y="2121913"/>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2121913"/>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grpSp>
          <p:nvGrpSpPr>
            <p:cNvPr id="42" name="Agrupar 41">
              <a:extLst>
                <a:ext uri="{FF2B5EF4-FFF2-40B4-BE49-F238E27FC236}">
                  <a16:creationId xmlns:a16="http://schemas.microsoft.com/office/drawing/2014/main" id="{131EBFD1-5642-8EB4-E393-14720C054425}"/>
                </a:ext>
              </a:extLst>
            </p:cNvPr>
            <p:cNvGrpSpPr/>
            <p:nvPr/>
          </p:nvGrpSpPr>
          <p:grpSpPr>
            <a:xfrm>
              <a:off x="5882639" y="2312988"/>
              <a:ext cx="371475" cy="3161205"/>
              <a:chOff x="5882639" y="2312988"/>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2312988"/>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707853"/>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a Direita 37">
                <a:extLst>
                  <a:ext uri="{FF2B5EF4-FFF2-40B4-BE49-F238E27FC236}">
                    <a16:creationId xmlns:a16="http://schemas.microsoft.com/office/drawing/2014/main" id="{63C351B8-3AC2-8DA4-6E98-C1876E5E8C67}"/>
                  </a:ext>
                </a:extLst>
              </p:cNvPr>
              <p:cNvSpPr/>
              <p:nvPr/>
            </p:nvSpPr>
            <p:spPr>
              <a:xfrm>
                <a:off x="5985033" y="3826364"/>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CaixaDeTexto 21">
              <a:extLst>
                <a:ext uri="{FF2B5EF4-FFF2-40B4-BE49-F238E27FC236}">
                  <a16:creationId xmlns:a16="http://schemas.microsoft.com/office/drawing/2014/main" id="{FB7BC8B5-CAF3-B088-F835-3F804F089767}"/>
                </a:ext>
              </a:extLst>
            </p:cNvPr>
            <p:cNvSpPr txBox="1"/>
            <p:nvPr/>
          </p:nvSpPr>
          <p:spPr>
            <a:xfrm>
              <a:off x="6633275"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7633" y="2404095"/>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7411" y="2404095"/>
              <a:ext cx="635345" cy="635345"/>
            </a:xfrm>
            <a:prstGeom prst="rect">
              <a:avLst/>
            </a:prstGeom>
          </p:spPr>
        </p:pic>
      </p:grpSp>
    </p:spTree>
    <p:extLst>
      <p:ext uri="{BB962C8B-B14F-4D97-AF65-F5344CB8AC3E}">
        <p14:creationId xmlns:p14="http://schemas.microsoft.com/office/powerpoint/2010/main" val="84880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comparativa</a:t>
              </a:r>
            </a:p>
          </p:txBody>
        </p:sp>
      </p:grpSp>
      <p:grpSp>
        <p:nvGrpSpPr>
          <p:cNvPr id="4" name="Agrupar 3">
            <a:extLst>
              <a:ext uri="{FF2B5EF4-FFF2-40B4-BE49-F238E27FC236}">
                <a16:creationId xmlns:a16="http://schemas.microsoft.com/office/drawing/2014/main" id="{4B5169CC-B87F-51F0-C9A9-682697A45E12}"/>
              </a:ext>
            </a:extLst>
          </p:cNvPr>
          <p:cNvGrpSpPr/>
          <p:nvPr/>
        </p:nvGrpSpPr>
        <p:grpSpPr>
          <a:xfrm>
            <a:off x="2201227" y="1551688"/>
            <a:ext cx="7789545" cy="3622003"/>
            <a:chOff x="2201227" y="1551688"/>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1551688"/>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2617805"/>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sp>
          <p:nvSpPr>
            <p:cNvPr id="22" name="CaixaDeTexto 21">
              <a:extLst>
                <a:ext uri="{FF2B5EF4-FFF2-40B4-BE49-F238E27FC236}">
                  <a16:creationId xmlns:a16="http://schemas.microsoft.com/office/drawing/2014/main" id="{FB7BC8B5-CAF3-B088-F835-3F804F089767}"/>
                </a:ext>
              </a:extLst>
            </p:cNvPr>
            <p:cNvSpPr txBox="1"/>
            <p:nvPr/>
          </p:nvSpPr>
          <p:spPr>
            <a:xfrm>
              <a:off x="6633275" y="2617805"/>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7633" y="1833870"/>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7411" y="1833870"/>
              <a:ext cx="635345" cy="635345"/>
            </a:xfrm>
            <a:prstGeom prst="rect">
              <a:avLst/>
            </a:prstGeom>
          </p:spPr>
        </p:pic>
        <p:grpSp>
          <p:nvGrpSpPr>
            <p:cNvPr id="3" name="Agrupar 2">
              <a:extLst>
                <a:ext uri="{FF2B5EF4-FFF2-40B4-BE49-F238E27FC236}">
                  <a16:creationId xmlns:a16="http://schemas.microsoft.com/office/drawing/2014/main" id="{7CBBF5E3-727D-3E16-D364-086922B22FFA}"/>
                </a:ext>
              </a:extLst>
            </p:cNvPr>
            <p:cNvGrpSpPr/>
            <p:nvPr/>
          </p:nvGrpSpPr>
          <p:grpSpPr>
            <a:xfrm>
              <a:off x="5882639" y="1742763"/>
              <a:ext cx="371475" cy="3161205"/>
              <a:chOff x="5882639" y="1742763"/>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1742763"/>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13762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D5343F0B-E848-FCD6-9D79-9CBFAC744996}"/>
                  </a:ext>
                </a:extLst>
              </p:cNvPr>
              <p:cNvSpPr/>
              <p:nvPr/>
            </p:nvSpPr>
            <p:spPr>
              <a:xfrm>
                <a:off x="5954553" y="3217957"/>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bg1"/>
                    </a:solidFill>
                  </a:ln>
                  <a:solidFill>
                    <a:schemeClr val="bg1"/>
                  </a:solidFill>
                </a:endParaRPr>
              </a:p>
            </p:txBody>
          </p:sp>
        </p:grpSp>
      </p:grpSp>
    </p:spTree>
    <p:extLst>
      <p:ext uri="{BB962C8B-B14F-4D97-AF65-F5344CB8AC3E}">
        <p14:creationId xmlns:p14="http://schemas.microsoft.com/office/powerpoint/2010/main" val="4158737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evolutiva</a:t>
              </a:r>
            </a:p>
          </p:txBody>
        </p:sp>
      </p:grpSp>
      <p:grpSp>
        <p:nvGrpSpPr>
          <p:cNvPr id="36" name="Agrupar 35">
            <a:extLst>
              <a:ext uri="{FF2B5EF4-FFF2-40B4-BE49-F238E27FC236}">
                <a16:creationId xmlns:a16="http://schemas.microsoft.com/office/drawing/2014/main" id="{51C47253-583A-3F95-50D4-3649561786E4}"/>
              </a:ext>
            </a:extLst>
          </p:cNvPr>
          <p:cNvGrpSpPr/>
          <p:nvPr/>
        </p:nvGrpSpPr>
        <p:grpSpPr>
          <a:xfrm>
            <a:off x="2201227" y="1114083"/>
            <a:ext cx="7789545" cy="4629833"/>
            <a:chOff x="1019175" y="1332817"/>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1019175" y="1332817"/>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1200937" y="3406764"/>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1200936"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936" y="1534451"/>
              <a:ext cx="3121093" cy="1743627"/>
            </a:xfrm>
            <a:prstGeom prst="rect">
              <a:avLst/>
            </a:prstGeom>
          </p:spPr>
        </p:pic>
        <p:grpSp>
          <p:nvGrpSpPr>
            <p:cNvPr id="27" name="Agrupar 26">
              <a:extLst>
                <a:ext uri="{FF2B5EF4-FFF2-40B4-BE49-F238E27FC236}">
                  <a16:creationId xmlns:a16="http://schemas.microsoft.com/office/drawing/2014/main" id="{D609CFBB-3FA8-E11F-B79F-E8ED33CB0654}"/>
                </a:ext>
              </a:extLst>
            </p:cNvPr>
            <p:cNvGrpSpPr/>
            <p:nvPr/>
          </p:nvGrpSpPr>
          <p:grpSpPr>
            <a:xfrm>
              <a:off x="4700587" y="1534451"/>
              <a:ext cx="371475" cy="4158476"/>
              <a:chOff x="4700587" y="1534451"/>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342795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54646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5451223" y="3406764"/>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5451222"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51222" y="1534451"/>
              <a:ext cx="3121093" cy="1743627"/>
            </a:xfrm>
            <a:prstGeom prst="rect">
              <a:avLst/>
            </a:prstGeom>
          </p:spPr>
        </p:pic>
      </p:grpSp>
    </p:spTree>
    <p:extLst>
      <p:ext uri="{BB962C8B-B14F-4D97-AF65-F5344CB8AC3E}">
        <p14:creationId xmlns:p14="http://schemas.microsoft.com/office/powerpoint/2010/main" val="2001227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Áreas de Conhecimento em Gerenciamento de Projetos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274838"/>
            <a:ext cx="7311009" cy="2308324"/>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equipe de Gerenciamento de Projeto deve incluir especialistas em custos, aquisições, recursos humanos, entre outras áreas necessárias.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effectLst/>
              </a:rPr>
              <a:t>Essa equipe técnica pode lidar com parte da complexidade na gestão de projetos de software.</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effectLst/>
              </a:rPr>
              <a:t>Gerenciamento de projetos envolve 10 áreas de conhecimento com processos específicos, exigindo alinhamento da equipe.</a:t>
            </a:r>
          </a:p>
        </p:txBody>
      </p:sp>
      <p:pic>
        <p:nvPicPr>
          <p:cNvPr id="4" name="Imagem 3">
            <a:extLst>
              <a:ext uri="{FF2B5EF4-FFF2-40B4-BE49-F238E27FC236}">
                <a16:creationId xmlns:a16="http://schemas.microsoft.com/office/drawing/2014/main" id="{1B020334-0602-CAE4-286C-B99C5B4D29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65884" y="2022595"/>
            <a:ext cx="3119247" cy="3189343"/>
          </a:xfrm>
          <a:prstGeom prst="rect">
            <a:avLst/>
          </a:prstGeom>
        </p:spPr>
      </p:pic>
    </p:spTree>
    <p:extLst>
      <p:ext uri="{BB962C8B-B14F-4D97-AF65-F5344CB8AC3E}">
        <p14:creationId xmlns:p14="http://schemas.microsoft.com/office/powerpoint/2010/main" val="46088753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comparativa</a:t>
              </a:r>
            </a:p>
          </p:txBody>
        </p:sp>
      </p:grpSp>
      <p:grpSp>
        <p:nvGrpSpPr>
          <p:cNvPr id="6" name="Agrupar 5">
            <a:extLst>
              <a:ext uri="{FF2B5EF4-FFF2-40B4-BE49-F238E27FC236}">
                <a16:creationId xmlns:a16="http://schemas.microsoft.com/office/drawing/2014/main" id="{0A38DF37-071A-8F89-B3F0-90BC1515CF35}"/>
              </a:ext>
            </a:extLst>
          </p:cNvPr>
          <p:cNvGrpSpPr/>
          <p:nvPr/>
        </p:nvGrpSpPr>
        <p:grpSpPr>
          <a:xfrm>
            <a:off x="2201227" y="1114083"/>
            <a:ext cx="7789545" cy="4629833"/>
            <a:chOff x="2201227" y="1114083"/>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3"/>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2988" y="1315717"/>
              <a:ext cx="3121093" cy="1743627"/>
            </a:xfrm>
            <a:prstGeom prst="rect">
              <a:avLst/>
            </a:prstGeom>
          </p:spPr>
        </p:pic>
        <p:sp>
          <p:nvSpPr>
            <p:cNvPr id="28" name="CaixaDeTexto 27">
              <a:extLst>
                <a:ext uri="{FF2B5EF4-FFF2-40B4-BE49-F238E27FC236}">
                  <a16:creationId xmlns:a16="http://schemas.microsoft.com/office/drawing/2014/main" id="{6D18D229-255E-1562-FBC9-5468BDFB6630}"/>
                </a:ext>
              </a:extLst>
            </p:cNvPr>
            <p:cNvSpPr txBox="1"/>
            <p:nvPr/>
          </p:nvSpPr>
          <p:spPr>
            <a:xfrm>
              <a:off x="6633275" y="3188030"/>
              <a:ext cx="3121092"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274" y="1315717"/>
              <a:ext cx="3121093" cy="1743627"/>
            </a:xfrm>
            <a:prstGeom prst="rect">
              <a:avLst/>
            </a:prstGeom>
          </p:spPr>
        </p:pic>
        <p:grpSp>
          <p:nvGrpSpPr>
            <p:cNvPr id="5" name="Agrupar 4">
              <a:extLst>
                <a:ext uri="{FF2B5EF4-FFF2-40B4-BE49-F238E27FC236}">
                  <a16:creationId xmlns:a16="http://schemas.microsoft.com/office/drawing/2014/main" id="{4B28979D-5B02-86D8-C850-A399CB3C8E66}"/>
                </a:ext>
              </a:extLst>
            </p:cNvPr>
            <p:cNvGrpSpPr/>
            <p:nvPr/>
          </p:nvGrpSpPr>
          <p:grpSpPr>
            <a:xfrm>
              <a:off x="5882639" y="1315717"/>
              <a:ext cx="371475" cy="4158476"/>
              <a:chOff x="5882639" y="1315717"/>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315717"/>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20921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inal de Multiplicação 2">
                <a:extLst>
                  <a:ext uri="{FF2B5EF4-FFF2-40B4-BE49-F238E27FC236}">
                    <a16:creationId xmlns:a16="http://schemas.microsoft.com/office/drawing/2014/main" id="{0451717F-E3C5-E2FE-A929-607E3791F110}"/>
                  </a:ext>
                </a:extLst>
              </p:cNvPr>
              <p:cNvSpPr/>
              <p:nvPr/>
            </p:nvSpPr>
            <p:spPr>
              <a:xfrm>
                <a:off x="5954553" y="3281132"/>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60750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A2E39CD4-271F-A9A1-3C21-B786A9BD9AF8}"/>
              </a:ext>
            </a:extLst>
          </p:cNvPr>
          <p:cNvGrpSpPr/>
          <p:nvPr/>
        </p:nvGrpSpPr>
        <p:grpSpPr>
          <a:xfrm>
            <a:off x="12639638" y="539973"/>
            <a:ext cx="3543790" cy="1373961"/>
            <a:chOff x="12639639" y="382815"/>
            <a:chExt cx="3543790" cy="1373961"/>
          </a:xfrm>
        </p:grpSpPr>
        <p:sp>
          <p:nvSpPr>
            <p:cNvPr id="13" name="Balão de Fala: Retângulo 12">
              <a:extLst>
                <a:ext uri="{FF2B5EF4-FFF2-40B4-BE49-F238E27FC236}">
                  <a16:creationId xmlns:a16="http://schemas.microsoft.com/office/drawing/2014/main" id="{EA359E32-56CA-5624-AC9E-ABC7275E6D6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7DCF10ED-1D49-7185-52CF-9D8178967FA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pergunta-resposta</a:t>
              </a:r>
            </a:p>
          </p:txBody>
        </p:sp>
      </p:grpSp>
      <p:grpSp>
        <p:nvGrpSpPr>
          <p:cNvPr id="15" name="Agrupar 14">
            <a:extLst>
              <a:ext uri="{FF2B5EF4-FFF2-40B4-BE49-F238E27FC236}">
                <a16:creationId xmlns:a16="http://schemas.microsoft.com/office/drawing/2014/main" id="{16D28C03-BCB2-4C54-B8F8-F57A28D29A58}"/>
              </a:ext>
            </a:extLst>
          </p:cNvPr>
          <p:cNvGrpSpPr/>
          <p:nvPr/>
        </p:nvGrpSpPr>
        <p:grpSpPr>
          <a:xfrm>
            <a:off x="12639639" y="2059216"/>
            <a:ext cx="3543790" cy="2396674"/>
            <a:chOff x="12639639" y="382816"/>
            <a:chExt cx="3543790" cy="2396674"/>
          </a:xfrm>
        </p:grpSpPr>
        <p:sp>
          <p:nvSpPr>
            <p:cNvPr id="16" name="Balão de Fala: Retângulo 15">
              <a:extLst>
                <a:ext uri="{FF2B5EF4-FFF2-40B4-BE49-F238E27FC236}">
                  <a16:creationId xmlns:a16="http://schemas.microsoft.com/office/drawing/2014/main" id="{C429222B-4F05-71C8-BA1A-B08440D7E858}"/>
                </a:ext>
              </a:extLst>
            </p:cNvPr>
            <p:cNvSpPr/>
            <p:nvPr/>
          </p:nvSpPr>
          <p:spPr>
            <a:xfrm rot="5400000">
              <a:off x="13213197" y="-190742"/>
              <a:ext cx="239667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CC4EA80A-8766-BE1B-4DEF-91149C8246D1}"/>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2" name="Agrupar 11">
            <a:extLst>
              <a:ext uri="{FF2B5EF4-FFF2-40B4-BE49-F238E27FC236}">
                <a16:creationId xmlns:a16="http://schemas.microsoft.com/office/drawing/2014/main" id="{2CDCED62-D47A-63B3-3DA0-6F064A562F08}"/>
              </a:ext>
            </a:extLst>
          </p:cNvPr>
          <p:cNvGrpSpPr/>
          <p:nvPr/>
        </p:nvGrpSpPr>
        <p:grpSpPr>
          <a:xfrm>
            <a:off x="1019175" y="710880"/>
            <a:ext cx="10153650" cy="5191903"/>
            <a:chOff x="1019175" y="710880"/>
            <a:chExt cx="10153650" cy="5191903"/>
          </a:xfrm>
        </p:grpSpPr>
        <p:grpSp>
          <p:nvGrpSpPr>
            <p:cNvPr id="10" name="Agrupar 9">
              <a:extLst>
                <a:ext uri="{FF2B5EF4-FFF2-40B4-BE49-F238E27FC236}">
                  <a16:creationId xmlns:a16="http://schemas.microsoft.com/office/drawing/2014/main" id="{29FC462C-B99C-1339-5D30-FCCB536A2DB4}"/>
                </a:ext>
              </a:extLst>
            </p:cNvPr>
            <p:cNvGrpSpPr/>
            <p:nvPr/>
          </p:nvGrpSpPr>
          <p:grpSpPr>
            <a:xfrm>
              <a:off x="1019175" y="710880"/>
              <a:ext cx="10153650" cy="2384131"/>
              <a:chOff x="1019175" y="295025"/>
              <a:chExt cx="10153650" cy="2384131"/>
            </a:xfrm>
          </p:grpSpPr>
          <p:grpSp>
            <p:nvGrpSpPr>
              <p:cNvPr id="6" name="Agrupar 5">
                <a:extLst>
                  <a:ext uri="{FF2B5EF4-FFF2-40B4-BE49-F238E27FC236}">
                    <a16:creationId xmlns:a16="http://schemas.microsoft.com/office/drawing/2014/main" id="{28DF1BA2-9CF3-2CCE-705A-208EDF41FA60}"/>
                  </a:ext>
                </a:extLst>
              </p:cNvPr>
              <p:cNvGrpSpPr/>
              <p:nvPr/>
            </p:nvGrpSpPr>
            <p:grpSpPr>
              <a:xfrm>
                <a:off x="1019175" y="584199"/>
                <a:ext cx="10153650" cy="2094957"/>
                <a:chOff x="1019175" y="584199"/>
                <a:chExt cx="10153650" cy="2094957"/>
              </a:xfrm>
            </p:grpSpPr>
            <p:sp>
              <p:nvSpPr>
                <p:cNvPr id="2" name="Retângulo 1">
                  <a:extLst>
                    <a:ext uri="{FF2B5EF4-FFF2-40B4-BE49-F238E27FC236}">
                      <a16:creationId xmlns:a16="http://schemas.microsoft.com/office/drawing/2014/main" id="{B7836F99-69C1-0BC9-2E4B-0F3D97BB860D}"/>
                    </a:ext>
                  </a:extLst>
                </p:cNvPr>
                <p:cNvSpPr/>
                <p:nvPr/>
              </p:nvSpPr>
              <p:spPr>
                <a:xfrm>
                  <a:off x="1019175" y="584199"/>
                  <a:ext cx="10153650" cy="209495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097BEE3F-8619-6353-243F-96A822871875}"/>
                    </a:ext>
                  </a:extLst>
                </p:cNvPr>
                <p:cNvSpPr txBox="1"/>
                <p:nvPr/>
              </p:nvSpPr>
              <p:spPr>
                <a:xfrm>
                  <a:off x="1647825" y="1384699"/>
                  <a:ext cx="8896350" cy="707886"/>
                </a:xfrm>
                <a:prstGeom prst="rect">
                  <a:avLst/>
                </a:prstGeom>
                <a:noFill/>
              </p:spPr>
              <p:txBody>
                <a:bodyPr wrap="square" rtlCol="0">
                  <a:spAutoFit/>
                </a:bodyPr>
                <a:lstStyle/>
                <a:p>
                  <a:r>
                    <a:rPr lang="pt-BR" sz="2000" dirty="0">
                      <a:solidFill>
                        <a:schemeClr val="bg1"/>
                      </a:solidFill>
                    </a:rPr>
                    <a:t>Lorem ipsum </a:t>
                  </a:r>
                  <a:r>
                    <a:rPr lang="pt-BR" sz="2000" dirty="0" err="1">
                      <a:solidFill>
                        <a:schemeClr val="bg1"/>
                      </a:solidFill>
                    </a:rPr>
                    <a:t>dolor</a:t>
                  </a:r>
                  <a:r>
                    <a:rPr lang="pt-BR" sz="2000" dirty="0">
                      <a:solidFill>
                        <a:schemeClr val="bg1"/>
                      </a:solidFill>
                    </a:rPr>
                    <a:t> </a:t>
                  </a:r>
                  <a:r>
                    <a:rPr lang="pt-BR" sz="2000" dirty="0" err="1">
                      <a:solidFill>
                        <a:schemeClr val="bg1"/>
                      </a:solidFill>
                    </a:rPr>
                    <a:t>sit</a:t>
                  </a:r>
                  <a:r>
                    <a:rPr lang="pt-BR" sz="2000" dirty="0">
                      <a:solidFill>
                        <a:schemeClr val="bg1"/>
                      </a:solidFill>
                    </a:rPr>
                    <a:t> </a:t>
                  </a:r>
                  <a:r>
                    <a:rPr lang="pt-BR" sz="2000" dirty="0" err="1">
                      <a:solidFill>
                        <a:schemeClr val="bg1"/>
                      </a:solidFill>
                    </a:rPr>
                    <a:t>amet</a:t>
                  </a:r>
                  <a:r>
                    <a:rPr lang="pt-BR" sz="2000" dirty="0">
                      <a:solidFill>
                        <a:schemeClr val="bg1"/>
                      </a:solidFill>
                    </a:rPr>
                    <a:t>, </a:t>
                  </a:r>
                  <a:r>
                    <a:rPr lang="pt-BR" sz="2000" dirty="0" err="1">
                      <a:solidFill>
                        <a:schemeClr val="bg1"/>
                      </a:solidFill>
                    </a:rPr>
                    <a:t>consectur</a:t>
                  </a:r>
                  <a:r>
                    <a:rPr lang="pt-BR" sz="2000" dirty="0">
                      <a:solidFill>
                        <a:schemeClr val="bg1"/>
                      </a:solidFill>
                    </a:rPr>
                    <a:t> </a:t>
                  </a:r>
                  <a:r>
                    <a:rPr lang="pt-BR" sz="2000" dirty="0" err="1">
                      <a:solidFill>
                        <a:schemeClr val="bg1"/>
                      </a:solidFill>
                    </a:rPr>
                    <a:t>adipiscing</a:t>
                  </a:r>
                  <a:r>
                    <a:rPr lang="pt-BR" sz="2000" dirty="0">
                      <a:solidFill>
                        <a:schemeClr val="bg1"/>
                      </a:solidFill>
                    </a:rPr>
                    <a:t> </a:t>
                  </a:r>
                  <a:r>
                    <a:rPr lang="pt-BR" sz="2000" dirty="0" err="1">
                      <a:solidFill>
                        <a:schemeClr val="bg1"/>
                      </a:solidFill>
                    </a:rPr>
                    <a:t>elit</a:t>
                  </a:r>
                  <a:r>
                    <a:rPr lang="pt-BR" sz="2000" dirty="0">
                      <a:solidFill>
                        <a:schemeClr val="bg1"/>
                      </a:solidFill>
                    </a:rPr>
                    <a:t>. </a:t>
                  </a:r>
                  <a:r>
                    <a:rPr lang="pt-BR" sz="2000" dirty="0" err="1">
                      <a:solidFill>
                        <a:schemeClr val="bg1"/>
                      </a:solidFill>
                    </a:rPr>
                    <a:t>Donec</a:t>
                  </a:r>
                  <a:r>
                    <a:rPr lang="pt-BR" sz="2000" dirty="0">
                      <a:solidFill>
                        <a:schemeClr val="bg1"/>
                      </a:solidFill>
                    </a:rPr>
                    <a:t> gravida </a:t>
                  </a:r>
                  <a:r>
                    <a:rPr lang="pt-BR" sz="2000" dirty="0" err="1">
                      <a:solidFill>
                        <a:schemeClr val="bg1"/>
                      </a:solidFill>
                    </a:rPr>
                    <a:t>vehicula</a:t>
                  </a:r>
                  <a:r>
                    <a:rPr lang="pt-BR" sz="2000" dirty="0">
                      <a:solidFill>
                        <a:schemeClr val="bg1"/>
                      </a:solidFill>
                    </a:rPr>
                    <a:t> </a:t>
                  </a:r>
                  <a:r>
                    <a:rPr lang="pt-BR" sz="2000" dirty="0" err="1">
                      <a:solidFill>
                        <a:schemeClr val="bg1"/>
                      </a:solidFill>
                    </a:rPr>
                    <a:t>sollicitudin</a:t>
                  </a:r>
                  <a:r>
                    <a:rPr lang="pt-BR" sz="2000" dirty="0">
                      <a:solidFill>
                        <a:schemeClr val="bg1"/>
                      </a:solidFill>
                    </a:rPr>
                    <a:t>?</a:t>
                  </a:r>
                </a:p>
              </p:txBody>
            </p:sp>
          </p:grpSp>
          <p:pic>
            <p:nvPicPr>
              <p:cNvPr id="9" name="Imagem 8">
                <a:extLst>
                  <a:ext uri="{FF2B5EF4-FFF2-40B4-BE49-F238E27FC236}">
                    <a16:creationId xmlns:a16="http://schemas.microsoft.com/office/drawing/2014/main" id="{F83AA3B3-761C-3985-A290-51B37B3A07E8}"/>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95742" y="295025"/>
                <a:ext cx="617147" cy="612490"/>
              </a:xfrm>
              <a:prstGeom prst="ellipse">
                <a:avLst/>
              </a:prstGeom>
            </p:spPr>
          </p:pic>
        </p:grpSp>
        <p:grpSp>
          <p:nvGrpSpPr>
            <p:cNvPr id="3" name="Agrupar 2">
              <a:extLst>
                <a:ext uri="{FF2B5EF4-FFF2-40B4-BE49-F238E27FC236}">
                  <a16:creationId xmlns:a16="http://schemas.microsoft.com/office/drawing/2014/main" id="{367FA9F5-7A3F-7AF8-2F94-182F3921FC7D}"/>
                </a:ext>
              </a:extLst>
            </p:cNvPr>
            <p:cNvGrpSpPr/>
            <p:nvPr/>
          </p:nvGrpSpPr>
          <p:grpSpPr>
            <a:xfrm>
              <a:off x="1019175" y="3095012"/>
              <a:ext cx="10153650" cy="2807771"/>
              <a:chOff x="1041187" y="3010264"/>
              <a:chExt cx="10153650" cy="2807771"/>
            </a:xfrm>
          </p:grpSpPr>
          <p:sp>
            <p:nvSpPr>
              <p:cNvPr id="4" name="Retângulo 3">
                <a:extLst>
                  <a:ext uri="{FF2B5EF4-FFF2-40B4-BE49-F238E27FC236}">
                    <a16:creationId xmlns:a16="http://schemas.microsoft.com/office/drawing/2014/main" id="{E77EA971-D378-20E4-95D5-399B66B97B01}"/>
                  </a:ext>
                </a:extLst>
              </p:cNvPr>
              <p:cNvSpPr/>
              <p:nvPr/>
            </p:nvSpPr>
            <p:spPr>
              <a:xfrm>
                <a:off x="1041187" y="3010264"/>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1804E4C-3C91-5B51-5377-8DB3CEF67F02}"/>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1" name="CaixaDeTexto 10">
                <a:extLst>
                  <a:ext uri="{FF2B5EF4-FFF2-40B4-BE49-F238E27FC236}">
                    <a16:creationId xmlns:a16="http://schemas.microsoft.com/office/drawing/2014/main" id="{77137AEC-D4C8-1C41-69B6-1B241305E0E9}"/>
                  </a:ext>
                </a:extLst>
              </p:cNvPr>
              <p:cNvSpPr txBox="1"/>
              <p:nvPr/>
            </p:nvSpPr>
            <p:spPr>
              <a:xfrm>
                <a:off x="1688887" y="3988381"/>
                <a:ext cx="8896350" cy="1200329"/>
              </a:xfrm>
              <a:prstGeom prst="rect">
                <a:avLst/>
              </a:prstGeom>
              <a:noFill/>
            </p:spPr>
            <p:txBody>
              <a:bodyPr wrap="square" rtlCol="0">
                <a:spAutoFit/>
              </a:bodyPr>
              <a:lstStyle/>
              <a:p>
                <a:r>
                  <a:rPr lang="pt-BR" dirty="0">
                    <a:solidFill>
                      <a:schemeClr val="bg2">
                        <a:lumMod val="25000"/>
                      </a:schemeClr>
                    </a:solidFill>
                    <a:effectLst/>
                  </a:rPr>
                  <a:t>Lorem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Donec</a:t>
                </a:r>
                <a:r>
                  <a:rPr lang="pt-BR" dirty="0">
                    <a:solidFill>
                      <a:schemeClr val="bg2">
                        <a:lumMod val="25000"/>
                      </a:schemeClr>
                    </a:solidFill>
                    <a:effectLst/>
                  </a:rPr>
                  <a:t> gravida </a:t>
                </a:r>
                <a:r>
                  <a:rPr lang="pt-BR" dirty="0" err="1">
                    <a:solidFill>
                      <a:schemeClr val="bg2">
                        <a:lumMod val="25000"/>
                      </a:schemeClr>
                    </a:solidFill>
                    <a:effectLst/>
                  </a:rPr>
                  <a:t>vehicula</a:t>
                </a:r>
                <a:r>
                  <a:rPr lang="pt-BR" dirty="0">
                    <a:solidFill>
                      <a:schemeClr val="bg2">
                        <a:lumMod val="25000"/>
                      </a:schemeClr>
                    </a:solidFill>
                    <a:effectLst/>
                  </a:rPr>
                  <a:t> </a:t>
                </a:r>
                <a:r>
                  <a:rPr lang="pt-BR" dirty="0" err="1">
                    <a:solidFill>
                      <a:schemeClr val="bg2">
                        <a:lumMod val="25000"/>
                      </a:schemeClr>
                    </a:solidFill>
                    <a:effectLst/>
                  </a:rPr>
                  <a:t>sollicitudin</a:t>
                </a:r>
                <a:r>
                  <a:rPr lang="pt-BR" dirty="0">
                    <a:solidFill>
                      <a:schemeClr val="bg2">
                        <a:lumMod val="25000"/>
                      </a:schemeClr>
                    </a:solidFill>
                    <a:effectLst/>
                  </a:rPr>
                  <a:t>. </a:t>
                </a:r>
                <a:r>
                  <a:rPr lang="pt-BR" dirty="0" err="1">
                    <a:solidFill>
                      <a:schemeClr val="bg2">
                        <a:lumMod val="25000"/>
                      </a:schemeClr>
                    </a:solidFill>
                    <a:effectLst/>
                  </a:rPr>
                  <a:t>Duis</a:t>
                </a:r>
                <a:r>
                  <a:rPr lang="pt-BR" dirty="0">
                    <a:solidFill>
                      <a:schemeClr val="bg2">
                        <a:lumMod val="25000"/>
                      </a:schemeClr>
                    </a:solidFill>
                    <a:effectLst/>
                  </a:rPr>
                  <a:t> erat massa, </a:t>
                </a:r>
                <a:r>
                  <a:rPr lang="pt-BR" dirty="0" err="1">
                    <a:solidFill>
                      <a:schemeClr val="bg2">
                        <a:lumMod val="25000"/>
                      </a:schemeClr>
                    </a:solidFill>
                    <a:effectLst/>
                  </a:rPr>
                  <a:t>fringilla</a:t>
                </a:r>
                <a:r>
                  <a:rPr lang="pt-BR" dirty="0">
                    <a:solidFill>
                      <a:schemeClr val="bg2">
                        <a:lumMod val="25000"/>
                      </a:schemeClr>
                    </a:solidFill>
                    <a:effectLst/>
                  </a:rPr>
                  <a:t> </a:t>
                </a:r>
                <a:r>
                  <a:rPr lang="pt-BR" dirty="0" err="1">
                    <a:solidFill>
                      <a:schemeClr val="bg2">
                        <a:lumMod val="25000"/>
                      </a:schemeClr>
                    </a:solidFill>
                    <a:effectLst/>
                  </a:rPr>
                  <a:t>vel</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 </a:t>
                </a:r>
                <a:r>
                  <a:rPr lang="pt-BR" dirty="0" err="1">
                    <a:solidFill>
                      <a:schemeClr val="bg2">
                        <a:lumMod val="25000"/>
                      </a:schemeClr>
                    </a:solidFill>
                    <a:effectLst/>
                  </a:rPr>
                  <a:t>semper</a:t>
                </a:r>
                <a:r>
                  <a:rPr lang="pt-BR" dirty="0">
                    <a:solidFill>
                      <a:schemeClr val="bg2">
                        <a:lumMod val="25000"/>
                      </a:schemeClr>
                    </a:solidFill>
                    <a:effectLst/>
                  </a:rPr>
                  <a:t> </a:t>
                </a:r>
                <a:r>
                  <a:rPr lang="pt-BR" dirty="0" err="1">
                    <a:solidFill>
                      <a:schemeClr val="bg2">
                        <a:lumMod val="25000"/>
                      </a:schemeClr>
                    </a:solidFill>
                    <a:effectLst/>
                  </a:rPr>
                  <a:t>venenatis</a:t>
                </a:r>
                <a:r>
                  <a:rPr lang="pt-BR" dirty="0">
                    <a:solidFill>
                      <a:schemeClr val="bg2">
                        <a:lumMod val="25000"/>
                      </a:schemeClr>
                    </a:solidFill>
                    <a:effectLst/>
                  </a:rPr>
                  <a:t> massa. </a:t>
                </a:r>
                <a:r>
                  <a:rPr lang="pt-BR" dirty="0" err="1">
                    <a:solidFill>
                      <a:schemeClr val="bg2">
                        <a:lumMod val="25000"/>
                      </a:schemeClr>
                    </a:solidFill>
                    <a:effectLst/>
                  </a:rPr>
                  <a:t>Praesent</a:t>
                </a:r>
                <a:r>
                  <a:rPr lang="pt-BR" dirty="0">
                    <a:solidFill>
                      <a:schemeClr val="bg2">
                        <a:lumMod val="25000"/>
                      </a:schemeClr>
                    </a:solidFill>
                    <a:effectLst/>
                  </a:rPr>
                  <a:t> ut sem </a:t>
                </a:r>
                <a:r>
                  <a:rPr lang="pt-BR" dirty="0" err="1">
                    <a:solidFill>
                      <a:schemeClr val="bg2">
                        <a:lumMod val="25000"/>
                      </a:schemeClr>
                    </a:solidFill>
                    <a:effectLst/>
                  </a:rPr>
                  <a:t>lacinia</a:t>
                </a:r>
                <a:r>
                  <a:rPr lang="pt-BR" dirty="0">
                    <a:solidFill>
                      <a:schemeClr val="bg2">
                        <a:lumMod val="25000"/>
                      </a:schemeClr>
                    </a:solidFill>
                    <a:effectLst/>
                  </a:rPr>
                  <a:t>, </a:t>
                </a:r>
                <a:r>
                  <a:rPr lang="pt-BR" dirty="0" err="1">
                    <a:solidFill>
                      <a:schemeClr val="bg2">
                        <a:lumMod val="25000"/>
                      </a:schemeClr>
                    </a:solidFill>
                    <a:effectLst/>
                  </a:rPr>
                  <a:t>iaculis</a:t>
                </a:r>
                <a:r>
                  <a:rPr lang="pt-BR" dirty="0">
                    <a:solidFill>
                      <a:schemeClr val="bg2">
                        <a:lumMod val="25000"/>
                      </a:schemeClr>
                    </a:solidFill>
                    <a:effectLst/>
                  </a:rPr>
                  <a:t> urna </a:t>
                </a:r>
                <a:r>
                  <a:rPr lang="pt-BR" dirty="0" err="1">
                    <a:solidFill>
                      <a:schemeClr val="bg2">
                        <a:lumMod val="25000"/>
                      </a:schemeClr>
                    </a:solidFill>
                    <a:effectLst/>
                  </a:rPr>
                  <a:t>vel</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a:t>
                </a:r>
                <a:r>
                  <a:rPr lang="pt-BR" dirty="0" err="1">
                    <a:solidFill>
                      <a:schemeClr val="bg2">
                        <a:lumMod val="25000"/>
                      </a:schemeClr>
                    </a:solidFill>
                    <a:effectLst/>
                  </a:rPr>
                  <a:t>turpis</a:t>
                </a:r>
                <a:r>
                  <a:rPr lang="pt-BR" dirty="0">
                    <a:solidFill>
                      <a:schemeClr val="bg2">
                        <a:lumMod val="25000"/>
                      </a:schemeClr>
                    </a:solidFill>
                    <a:effectLst/>
                  </a:rPr>
                  <a:t>. </a:t>
                </a:r>
                <a:r>
                  <a:rPr lang="pt-BR" dirty="0" err="1">
                    <a:solidFill>
                      <a:schemeClr val="bg2">
                        <a:lumMod val="25000"/>
                      </a:schemeClr>
                    </a:solidFill>
                    <a:effectLst/>
                  </a:rPr>
                  <a:t>Suspendisse</a:t>
                </a:r>
                <a:r>
                  <a:rPr lang="pt-BR" dirty="0">
                    <a:solidFill>
                      <a:schemeClr val="bg2">
                        <a:lumMod val="25000"/>
                      </a:schemeClr>
                    </a:solidFill>
                    <a:effectLst/>
                  </a:rPr>
                  <a:t> </a:t>
                </a:r>
                <a:r>
                  <a:rPr lang="pt-BR" dirty="0" err="1">
                    <a:solidFill>
                      <a:schemeClr val="bg2">
                        <a:lumMod val="25000"/>
                      </a:schemeClr>
                    </a:solidFill>
                    <a:effectLst/>
                  </a:rPr>
                  <a:t>pulvinar</a:t>
                </a:r>
                <a:r>
                  <a:rPr lang="pt-BR" dirty="0">
                    <a:solidFill>
                      <a:schemeClr val="bg2">
                        <a:lumMod val="25000"/>
                      </a:schemeClr>
                    </a:solidFill>
                    <a:effectLst/>
                  </a:rPr>
                  <a:t> </a:t>
                </a:r>
                <a:r>
                  <a:rPr lang="pt-BR" dirty="0" err="1">
                    <a:solidFill>
                      <a:schemeClr val="bg2">
                        <a:lumMod val="25000"/>
                      </a:schemeClr>
                    </a:solidFill>
                    <a:effectLst/>
                  </a:rPr>
                  <a:t>bibendum</a:t>
                </a:r>
                <a:r>
                  <a:rPr lang="pt-BR" dirty="0">
                    <a:solidFill>
                      <a:schemeClr val="bg2">
                        <a:lumMod val="25000"/>
                      </a:schemeClr>
                    </a:solidFill>
                    <a:effectLst/>
                  </a:rPr>
                  <a:t> augue, </a:t>
                </a:r>
                <a:r>
                  <a:rPr lang="pt-BR" dirty="0" err="1">
                    <a:solidFill>
                      <a:schemeClr val="bg2">
                        <a:lumMod val="25000"/>
                      </a:schemeClr>
                    </a:solidFill>
                    <a:effectLst/>
                  </a:rPr>
                  <a:t>sagittis</a:t>
                </a:r>
                <a:r>
                  <a:rPr lang="pt-BR" dirty="0">
                    <a:solidFill>
                      <a:schemeClr val="bg2">
                        <a:lumMod val="25000"/>
                      </a:schemeClr>
                    </a:solidFill>
                    <a:effectLst/>
                  </a:rPr>
                  <a:t> </a:t>
                </a:r>
                <a:r>
                  <a:rPr lang="pt-BR" dirty="0" err="1">
                    <a:solidFill>
                      <a:schemeClr val="bg2">
                        <a:lumMod val="25000"/>
                      </a:schemeClr>
                    </a:solidFill>
                    <a:effectLst/>
                  </a:rPr>
                  <a:t>interdum</a:t>
                </a:r>
                <a:r>
                  <a:rPr lang="pt-BR" dirty="0">
                    <a:solidFill>
                      <a:schemeClr val="bg2">
                        <a:lumMod val="25000"/>
                      </a:schemeClr>
                    </a:solidFill>
                    <a:effectLst/>
                  </a:rPr>
                  <a:t> </a:t>
                </a:r>
                <a:r>
                  <a:rPr lang="pt-BR" dirty="0" err="1">
                    <a:solidFill>
                      <a:schemeClr val="bg2">
                        <a:lumMod val="25000"/>
                      </a:schemeClr>
                    </a:solidFill>
                    <a:effectLst/>
                  </a:rPr>
                  <a:t>nulla</a:t>
                </a:r>
                <a:r>
                  <a:rPr lang="pt-BR" dirty="0">
                    <a:solidFill>
                      <a:schemeClr val="bg2">
                        <a:lumMod val="25000"/>
                      </a:schemeClr>
                    </a:solidFill>
                    <a:effectLst/>
                  </a:rPr>
                  <a:t> </a:t>
                </a:r>
                <a:r>
                  <a:rPr lang="pt-BR" dirty="0" err="1">
                    <a:solidFill>
                      <a:schemeClr val="bg2">
                        <a:lumMod val="25000"/>
                      </a:schemeClr>
                    </a:solidFill>
                    <a:effectLst/>
                  </a:rPr>
                  <a:t>rutrum</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Curabitur</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ullamcorper</a:t>
                </a:r>
                <a:r>
                  <a:rPr lang="pt-BR" dirty="0">
                    <a:solidFill>
                      <a:schemeClr val="bg2">
                        <a:lumMod val="25000"/>
                      </a:schemeClr>
                    </a:solidFill>
                    <a:effectLst/>
                  </a:rPr>
                  <a:t> mi,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Nam id ipsum non est </a:t>
                </a:r>
                <a:r>
                  <a:rPr lang="pt-BR" dirty="0" err="1">
                    <a:solidFill>
                      <a:schemeClr val="bg2">
                        <a:lumMod val="25000"/>
                      </a:schemeClr>
                    </a:solidFill>
                    <a:effectLst/>
                  </a:rPr>
                  <a:t>efficitur</a:t>
                </a:r>
                <a:r>
                  <a:rPr lang="pt-BR" dirty="0">
                    <a:solidFill>
                      <a:schemeClr val="bg2">
                        <a:lumMod val="25000"/>
                      </a:schemeClr>
                    </a:solidFill>
                    <a:effectLst/>
                  </a:rPr>
                  <a:t>.</a:t>
                </a:r>
                <a:endParaRPr lang="pt-BR" dirty="0">
                  <a:solidFill>
                    <a:schemeClr val="bg2">
                      <a:lumMod val="25000"/>
                    </a:schemeClr>
                  </a:solidFill>
                </a:endParaRPr>
              </a:p>
            </p:txBody>
          </p:sp>
        </p:grpSp>
      </p:grpSp>
    </p:spTree>
    <p:extLst>
      <p:ext uri="{BB962C8B-B14F-4D97-AF65-F5344CB8AC3E}">
        <p14:creationId xmlns:p14="http://schemas.microsoft.com/office/powerpoint/2010/main" val="1504694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9AC030F-F929-6C88-6994-35DC5367473E}"/>
              </a:ext>
            </a:extLst>
          </p:cNvPr>
          <p:cNvGrpSpPr/>
          <p:nvPr/>
        </p:nvGrpSpPr>
        <p:grpSpPr>
          <a:xfrm>
            <a:off x="12639639" y="2059215"/>
            <a:ext cx="3543790" cy="2338614"/>
            <a:chOff x="12639639" y="382815"/>
            <a:chExt cx="3543790" cy="2338614"/>
          </a:xfrm>
        </p:grpSpPr>
        <p:sp>
          <p:nvSpPr>
            <p:cNvPr id="19" name="Balão de Fala: Retângulo 18">
              <a:extLst>
                <a:ext uri="{FF2B5EF4-FFF2-40B4-BE49-F238E27FC236}">
                  <a16:creationId xmlns:a16="http://schemas.microsoft.com/office/drawing/2014/main" id="{7ED42C92-CE2E-A241-462F-1FCA5224AA8B}"/>
                </a:ext>
              </a:extLst>
            </p:cNvPr>
            <p:cNvSpPr/>
            <p:nvPr/>
          </p:nvSpPr>
          <p:spPr>
            <a:xfrm rot="5400000">
              <a:off x="13242227" y="-219773"/>
              <a:ext cx="23386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078372D1-5883-8D27-60B4-9AB6F8936B6D}"/>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21" name="Agrupar 20">
            <a:extLst>
              <a:ext uri="{FF2B5EF4-FFF2-40B4-BE49-F238E27FC236}">
                <a16:creationId xmlns:a16="http://schemas.microsoft.com/office/drawing/2014/main" id="{E7B9FD87-607C-FED5-470B-7ACE6B09A8C7}"/>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852DC624-E864-9B0C-1389-31C9D6B7EC7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23DB7B36-97F8-33CE-BC50-43C6AFCC41A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temático – Atenção</a:t>
              </a:r>
            </a:p>
          </p:txBody>
        </p:sp>
      </p:grpSp>
      <p:grpSp>
        <p:nvGrpSpPr>
          <p:cNvPr id="18" name="Agrupar 17">
            <a:extLst>
              <a:ext uri="{FF2B5EF4-FFF2-40B4-BE49-F238E27FC236}">
                <a16:creationId xmlns:a16="http://schemas.microsoft.com/office/drawing/2014/main" id="{AD3B0613-DA08-5387-6339-3A43D06E9E9C}"/>
              </a:ext>
            </a:extLst>
          </p:cNvPr>
          <p:cNvGrpSpPr/>
          <p:nvPr/>
        </p:nvGrpSpPr>
        <p:grpSpPr>
          <a:xfrm>
            <a:off x="1025525" y="1756725"/>
            <a:ext cx="10153650" cy="3011792"/>
            <a:chOff x="1025525" y="248637"/>
            <a:chExt cx="10153650" cy="3011792"/>
          </a:xfrm>
        </p:grpSpPr>
        <p:sp>
          <p:nvSpPr>
            <p:cNvPr id="6" name="Retângulo 5">
              <a:extLst>
                <a:ext uri="{FF2B5EF4-FFF2-40B4-BE49-F238E27FC236}">
                  <a16:creationId xmlns:a16="http://schemas.microsoft.com/office/drawing/2014/main" id="{59DE4C9C-4313-82F4-D675-92FCC334671A}"/>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B28F9C42-C01A-73AB-234A-0AD537271D40}"/>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4" name="CaixaDeTexto 13">
              <a:extLst>
                <a:ext uri="{FF2B5EF4-FFF2-40B4-BE49-F238E27FC236}">
                  <a16:creationId xmlns:a16="http://schemas.microsoft.com/office/drawing/2014/main" id="{5F6F3F64-DFB0-EB3F-BC3C-6B2C1339ECCE}"/>
                </a:ext>
              </a:extLst>
            </p:cNvPr>
            <p:cNvSpPr txBox="1"/>
            <p:nvPr/>
          </p:nvSpPr>
          <p:spPr>
            <a:xfrm>
              <a:off x="1612899" y="1707209"/>
              <a:ext cx="8991601" cy="1200329"/>
            </a:xfrm>
            <a:prstGeom prst="rect">
              <a:avLst/>
            </a:prstGeom>
            <a:noFill/>
          </p:spPr>
          <p:txBody>
            <a:bodyPr wrap="square" rtlCol="0">
              <a:spAutoFit/>
            </a:bodyPr>
            <a:lstStyle/>
            <a:p>
              <a:r>
                <a:rPr lang="pt-BR" dirty="0">
                  <a:solidFill>
                    <a:schemeClr val="bg1"/>
                  </a:solidFill>
                  <a:effectLst/>
                </a:rPr>
                <a:t>Lorem ipsum </a:t>
              </a:r>
              <a:r>
                <a:rPr lang="pt-BR" dirty="0" err="1">
                  <a:solidFill>
                    <a:schemeClr val="bg1"/>
                  </a:solidFill>
                  <a:effectLst/>
                </a:rPr>
                <a:t>dolor</a:t>
              </a:r>
              <a:r>
                <a:rPr lang="pt-BR" dirty="0">
                  <a:solidFill>
                    <a:schemeClr val="bg1"/>
                  </a:solidFill>
                  <a:effectLst/>
                </a:rPr>
                <a:t> </a:t>
              </a:r>
              <a:r>
                <a:rPr lang="pt-BR" dirty="0" err="1">
                  <a:solidFill>
                    <a:schemeClr val="bg1"/>
                  </a:solidFill>
                  <a:effectLst/>
                </a:rPr>
                <a:t>sit</a:t>
              </a:r>
              <a:r>
                <a:rPr lang="pt-BR" dirty="0">
                  <a:solidFill>
                    <a:schemeClr val="bg1"/>
                  </a:solidFill>
                  <a:effectLst/>
                </a:rPr>
                <a:t> </a:t>
              </a:r>
              <a:r>
                <a:rPr lang="pt-BR" dirty="0" err="1">
                  <a:solidFill>
                    <a:schemeClr val="bg1"/>
                  </a:solidFill>
                  <a:effectLst/>
                </a:rPr>
                <a:t>amet</a:t>
              </a:r>
              <a:r>
                <a:rPr lang="pt-BR" dirty="0">
                  <a:solidFill>
                    <a:schemeClr val="bg1"/>
                  </a:solidFill>
                  <a:effectLst/>
                </a:rPr>
                <a:t>, </a:t>
              </a:r>
              <a:r>
                <a:rPr lang="pt-BR" dirty="0" err="1">
                  <a:solidFill>
                    <a:schemeClr val="bg1"/>
                  </a:solidFill>
                  <a:effectLst/>
                </a:rPr>
                <a:t>consectetur</a:t>
              </a:r>
              <a:r>
                <a:rPr lang="pt-BR" dirty="0">
                  <a:solidFill>
                    <a:schemeClr val="bg1"/>
                  </a:solidFill>
                  <a:effectLst/>
                </a:rPr>
                <a:t> </a:t>
              </a:r>
              <a:r>
                <a:rPr lang="pt-BR" dirty="0" err="1">
                  <a:solidFill>
                    <a:schemeClr val="bg1"/>
                  </a:solidFill>
                  <a:effectLst/>
                </a:rPr>
                <a:t>adipiscing</a:t>
              </a:r>
              <a:r>
                <a:rPr lang="pt-BR" dirty="0">
                  <a:solidFill>
                    <a:schemeClr val="bg1"/>
                  </a:solidFill>
                  <a:effectLst/>
                </a:rPr>
                <a:t> </a:t>
              </a:r>
              <a:r>
                <a:rPr lang="pt-BR" dirty="0" err="1">
                  <a:solidFill>
                    <a:schemeClr val="bg1"/>
                  </a:solidFill>
                  <a:effectLst/>
                </a:rPr>
                <a:t>elit</a:t>
              </a:r>
              <a:r>
                <a:rPr lang="pt-BR" dirty="0">
                  <a:solidFill>
                    <a:schemeClr val="bg1"/>
                  </a:solidFill>
                  <a:effectLst/>
                </a:rPr>
                <a:t>. </a:t>
              </a:r>
              <a:r>
                <a:rPr lang="pt-BR" dirty="0" err="1">
                  <a:solidFill>
                    <a:schemeClr val="bg1"/>
                  </a:solidFill>
                  <a:effectLst/>
                </a:rPr>
                <a:t>Donec</a:t>
              </a:r>
              <a:r>
                <a:rPr lang="pt-BR" dirty="0">
                  <a:solidFill>
                    <a:schemeClr val="bg1"/>
                  </a:solidFill>
                  <a:effectLst/>
                </a:rPr>
                <a:t> gravida </a:t>
              </a:r>
              <a:r>
                <a:rPr lang="pt-BR" dirty="0" err="1">
                  <a:solidFill>
                    <a:schemeClr val="bg1"/>
                  </a:solidFill>
                  <a:effectLst/>
                </a:rPr>
                <a:t>vehicula</a:t>
              </a:r>
              <a:r>
                <a:rPr lang="pt-BR" dirty="0">
                  <a:solidFill>
                    <a:schemeClr val="bg1"/>
                  </a:solidFill>
                  <a:effectLst/>
                </a:rPr>
                <a:t> </a:t>
              </a:r>
              <a:r>
                <a:rPr lang="pt-BR" dirty="0" err="1">
                  <a:solidFill>
                    <a:schemeClr val="bg1"/>
                  </a:solidFill>
                  <a:effectLst/>
                </a:rPr>
                <a:t>sollicitudin</a:t>
              </a:r>
              <a:r>
                <a:rPr lang="pt-BR" dirty="0">
                  <a:solidFill>
                    <a:schemeClr val="bg1"/>
                  </a:solidFill>
                  <a:effectLst/>
                </a:rPr>
                <a:t>. </a:t>
              </a:r>
              <a:r>
                <a:rPr lang="pt-BR" dirty="0" err="1">
                  <a:solidFill>
                    <a:schemeClr val="bg1"/>
                  </a:solidFill>
                  <a:effectLst/>
                </a:rPr>
                <a:t>Duis</a:t>
              </a:r>
              <a:r>
                <a:rPr lang="pt-BR" dirty="0">
                  <a:solidFill>
                    <a:schemeClr val="bg1"/>
                  </a:solidFill>
                  <a:effectLst/>
                </a:rPr>
                <a:t> erat massa, </a:t>
              </a:r>
              <a:r>
                <a:rPr lang="pt-BR" dirty="0" err="1">
                  <a:solidFill>
                    <a:schemeClr val="bg1"/>
                  </a:solidFill>
                  <a:effectLst/>
                </a:rPr>
                <a:t>fringilla</a:t>
              </a:r>
              <a:r>
                <a:rPr lang="pt-BR" dirty="0">
                  <a:solidFill>
                    <a:schemeClr val="bg1"/>
                  </a:solidFill>
                  <a:effectLst/>
                </a:rPr>
                <a:t> </a:t>
              </a:r>
              <a:r>
                <a:rPr lang="pt-BR" dirty="0" err="1">
                  <a:solidFill>
                    <a:schemeClr val="bg1"/>
                  </a:solidFill>
                  <a:effectLst/>
                </a:rPr>
                <a:t>vel</a:t>
              </a:r>
              <a:r>
                <a:rPr lang="pt-BR" dirty="0">
                  <a:solidFill>
                    <a:schemeClr val="bg1"/>
                  </a:solidFill>
                  <a:effectLst/>
                </a:rPr>
                <a:t> </a:t>
              </a:r>
              <a:r>
                <a:rPr lang="pt-BR" dirty="0" err="1">
                  <a:solidFill>
                    <a:schemeClr val="bg1"/>
                  </a:solidFill>
                  <a:effectLst/>
                </a:rPr>
                <a:t>elit</a:t>
              </a:r>
              <a:r>
                <a:rPr lang="pt-BR" dirty="0">
                  <a:solidFill>
                    <a:schemeClr val="bg1"/>
                  </a:solidFill>
                  <a:effectLst/>
                </a:rPr>
                <a:t> a, </a:t>
              </a:r>
              <a:r>
                <a:rPr lang="pt-BR" dirty="0" err="1">
                  <a:solidFill>
                    <a:schemeClr val="bg1"/>
                  </a:solidFill>
                  <a:effectLst/>
                </a:rPr>
                <a:t>semper</a:t>
              </a:r>
              <a:r>
                <a:rPr lang="pt-BR" dirty="0">
                  <a:solidFill>
                    <a:schemeClr val="bg1"/>
                  </a:solidFill>
                  <a:effectLst/>
                </a:rPr>
                <a:t> </a:t>
              </a:r>
              <a:r>
                <a:rPr lang="pt-BR" dirty="0" err="1">
                  <a:solidFill>
                    <a:schemeClr val="bg1"/>
                  </a:solidFill>
                  <a:effectLst/>
                </a:rPr>
                <a:t>venenatis</a:t>
              </a:r>
              <a:r>
                <a:rPr lang="pt-BR" dirty="0">
                  <a:solidFill>
                    <a:schemeClr val="bg1"/>
                  </a:solidFill>
                  <a:effectLst/>
                </a:rPr>
                <a:t> massa. </a:t>
              </a:r>
              <a:r>
                <a:rPr lang="pt-BR" dirty="0" err="1">
                  <a:solidFill>
                    <a:schemeClr val="bg1"/>
                  </a:solidFill>
                  <a:effectLst/>
                </a:rPr>
                <a:t>Praesent</a:t>
              </a:r>
              <a:r>
                <a:rPr lang="pt-BR" dirty="0">
                  <a:solidFill>
                    <a:schemeClr val="bg1"/>
                  </a:solidFill>
                  <a:effectLst/>
                </a:rPr>
                <a:t> ut sem </a:t>
              </a:r>
              <a:r>
                <a:rPr lang="pt-BR" dirty="0" err="1">
                  <a:solidFill>
                    <a:schemeClr val="bg1"/>
                  </a:solidFill>
                  <a:effectLst/>
                </a:rPr>
                <a:t>lacinia</a:t>
              </a:r>
              <a:r>
                <a:rPr lang="pt-BR" dirty="0">
                  <a:solidFill>
                    <a:schemeClr val="bg1"/>
                  </a:solidFill>
                  <a:effectLst/>
                </a:rPr>
                <a:t>, </a:t>
              </a:r>
              <a:r>
                <a:rPr lang="pt-BR" dirty="0" err="1">
                  <a:solidFill>
                    <a:schemeClr val="bg1"/>
                  </a:solidFill>
                  <a:effectLst/>
                </a:rPr>
                <a:t>iaculis</a:t>
              </a:r>
              <a:r>
                <a:rPr lang="pt-BR" dirty="0">
                  <a:solidFill>
                    <a:schemeClr val="bg1"/>
                  </a:solidFill>
                  <a:effectLst/>
                </a:rPr>
                <a:t> urna </a:t>
              </a:r>
              <a:r>
                <a:rPr lang="pt-BR" dirty="0" err="1">
                  <a:solidFill>
                    <a:schemeClr val="bg1"/>
                  </a:solidFill>
                  <a:effectLst/>
                </a:rPr>
                <a:t>vel</a:t>
              </a:r>
              <a:r>
                <a:rPr lang="pt-BR" dirty="0">
                  <a:solidFill>
                    <a:schemeClr val="bg1"/>
                  </a:solidFill>
                  <a:effectLst/>
                </a:rPr>
                <a:t>, </a:t>
              </a:r>
              <a:r>
                <a:rPr lang="pt-BR" dirty="0" err="1">
                  <a:solidFill>
                    <a:schemeClr val="bg1"/>
                  </a:solidFill>
                  <a:effectLst/>
                </a:rPr>
                <a:t>laoreet</a:t>
              </a:r>
              <a:r>
                <a:rPr lang="pt-BR" dirty="0">
                  <a:solidFill>
                    <a:schemeClr val="bg1"/>
                  </a:solidFill>
                  <a:effectLst/>
                </a:rPr>
                <a:t> </a:t>
              </a:r>
              <a:r>
                <a:rPr lang="pt-BR" dirty="0" err="1">
                  <a:solidFill>
                    <a:schemeClr val="bg1"/>
                  </a:solidFill>
                  <a:effectLst/>
                </a:rPr>
                <a:t>turpis</a:t>
              </a:r>
              <a:r>
                <a:rPr lang="pt-BR" dirty="0">
                  <a:solidFill>
                    <a:schemeClr val="bg1"/>
                  </a:solidFill>
                  <a:effectLst/>
                </a:rPr>
                <a:t>. </a:t>
              </a:r>
              <a:r>
                <a:rPr lang="pt-BR" dirty="0" err="1">
                  <a:solidFill>
                    <a:schemeClr val="bg1"/>
                  </a:solidFill>
                  <a:effectLst/>
                </a:rPr>
                <a:t>Suspendisse</a:t>
              </a:r>
              <a:r>
                <a:rPr lang="pt-BR" dirty="0">
                  <a:solidFill>
                    <a:schemeClr val="bg1"/>
                  </a:solidFill>
                  <a:effectLst/>
                </a:rPr>
                <a:t> </a:t>
              </a:r>
              <a:r>
                <a:rPr lang="pt-BR" dirty="0" err="1">
                  <a:solidFill>
                    <a:schemeClr val="bg1"/>
                  </a:solidFill>
                  <a:effectLst/>
                </a:rPr>
                <a:t>pulvinar</a:t>
              </a:r>
              <a:r>
                <a:rPr lang="pt-BR" dirty="0">
                  <a:solidFill>
                    <a:schemeClr val="bg1"/>
                  </a:solidFill>
                  <a:effectLst/>
                </a:rPr>
                <a:t> </a:t>
              </a:r>
              <a:r>
                <a:rPr lang="pt-BR" dirty="0" err="1">
                  <a:solidFill>
                    <a:schemeClr val="bg1"/>
                  </a:solidFill>
                  <a:effectLst/>
                </a:rPr>
                <a:t>bibendum</a:t>
              </a:r>
              <a:r>
                <a:rPr lang="pt-BR" dirty="0">
                  <a:solidFill>
                    <a:schemeClr val="bg1"/>
                  </a:solidFill>
                  <a:effectLst/>
                </a:rPr>
                <a:t> augue, </a:t>
              </a:r>
              <a:r>
                <a:rPr lang="pt-BR" dirty="0" err="1">
                  <a:solidFill>
                    <a:schemeClr val="bg1"/>
                  </a:solidFill>
                  <a:effectLst/>
                </a:rPr>
                <a:t>sagittis</a:t>
              </a:r>
              <a:r>
                <a:rPr lang="pt-BR" dirty="0">
                  <a:solidFill>
                    <a:schemeClr val="bg1"/>
                  </a:solidFill>
                  <a:effectLst/>
                </a:rPr>
                <a:t> </a:t>
              </a:r>
              <a:r>
                <a:rPr lang="pt-BR" dirty="0" err="1">
                  <a:solidFill>
                    <a:schemeClr val="bg1"/>
                  </a:solidFill>
                  <a:effectLst/>
                </a:rPr>
                <a:t>interdum</a:t>
              </a:r>
              <a:r>
                <a:rPr lang="pt-BR" dirty="0">
                  <a:solidFill>
                    <a:schemeClr val="bg1"/>
                  </a:solidFill>
                  <a:effectLst/>
                </a:rPr>
                <a:t> </a:t>
              </a:r>
              <a:r>
                <a:rPr lang="pt-BR" dirty="0" err="1">
                  <a:solidFill>
                    <a:schemeClr val="bg1"/>
                  </a:solidFill>
                  <a:effectLst/>
                </a:rPr>
                <a:t>nulla</a:t>
              </a:r>
              <a:r>
                <a:rPr lang="pt-BR" dirty="0">
                  <a:solidFill>
                    <a:schemeClr val="bg1"/>
                  </a:solidFill>
                  <a:effectLst/>
                </a:rPr>
                <a:t> </a:t>
              </a:r>
              <a:r>
                <a:rPr lang="pt-BR" dirty="0" err="1">
                  <a:solidFill>
                    <a:schemeClr val="bg1"/>
                  </a:solidFill>
                  <a:effectLst/>
                </a:rPr>
                <a:t>rutrum</a:t>
              </a:r>
              <a:r>
                <a:rPr lang="pt-BR" dirty="0">
                  <a:solidFill>
                    <a:schemeClr val="bg1"/>
                  </a:solidFill>
                  <a:effectLst/>
                </a:rPr>
                <a:t> </a:t>
              </a:r>
              <a:r>
                <a:rPr lang="pt-BR" dirty="0" err="1">
                  <a:solidFill>
                    <a:schemeClr val="bg1"/>
                  </a:solidFill>
                  <a:effectLst/>
                </a:rPr>
                <a:t>sed</a:t>
              </a:r>
              <a:r>
                <a:rPr lang="pt-BR" dirty="0">
                  <a:solidFill>
                    <a:schemeClr val="bg1"/>
                  </a:solidFill>
                  <a:effectLst/>
                </a:rPr>
                <a:t>. </a:t>
              </a:r>
              <a:r>
                <a:rPr lang="pt-BR" dirty="0" err="1">
                  <a:solidFill>
                    <a:schemeClr val="bg1"/>
                  </a:solidFill>
                  <a:effectLst/>
                </a:rPr>
                <a:t>Curabitur</a:t>
              </a:r>
              <a:r>
                <a:rPr lang="pt-BR" dirty="0">
                  <a:solidFill>
                    <a:schemeClr val="bg1"/>
                  </a:solidFill>
                  <a:effectLst/>
                </a:rPr>
                <a:t> </a:t>
              </a:r>
              <a:r>
                <a:rPr lang="pt-BR" dirty="0" err="1">
                  <a:solidFill>
                    <a:schemeClr val="bg1"/>
                  </a:solidFill>
                  <a:effectLst/>
                </a:rPr>
                <a:t>sed</a:t>
              </a:r>
              <a:r>
                <a:rPr lang="pt-BR" dirty="0">
                  <a:solidFill>
                    <a:schemeClr val="bg1"/>
                  </a:solidFill>
                  <a:effectLst/>
                </a:rPr>
                <a:t> </a:t>
              </a:r>
              <a:r>
                <a:rPr lang="pt-BR" dirty="0" err="1">
                  <a:solidFill>
                    <a:schemeClr val="bg1"/>
                  </a:solidFill>
                  <a:effectLst/>
                </a:rPr>
                <a:t>ullamcorper</a:t>
              </a:r>
              <a:r>
                <a:rPr lang="pt-BR" dirty="0">
                  <a:solidFill>
                    <a:schemeClr val="bg1"/>
                  </a:solidFill>
                  <a:effectLst/>
                </a:rPr>
                <a:t> mi, </a:t>
              </a:r>
              <a:r>
                <a:rPr lang="pt-BR" dirty="0" err="1">
                  <a:solidFill>
                    <a:schemeClr val="bg1"/>
                  </a:solidFill>
                  <a:effectLst/>
                </a:rPr>
                <a:t>sit</a:t>
              </a:r>
              <a:r>
                <a:rPr lang="pt-BR" dirty="0">
                  <a:solidFill>
                    <a:schemeClr val="bg1"/>
                  </a:solidFill>
                  <a:effectLst/>
                </a:rPr>
                <a:t> </a:t>
              </a:r>
              <a:r>
                <a:rPr lang="pt-BR" dirty="0" err="1">
                  <a:solidFill>
                    <a:schemeClr val="bg1"/>
                  </a:solidFill>
                  <a:effectLst/>
                </a:rPr>
                <a:t>amet</a:t>
              </a:r>
              <a:r>
                <a:rPr lang="pt-BR" dirty="0">
                  <a:solidFill>
                    <a:schemeClr val="bg1"/>
                  </a:solidFill>
                  <a:effectLst/>
                </a:rPr>
                <a:t> </a:t>
              </a:r>
              <a:r>
                <a:rPr lang="pt-BR" dirty="0" err="1">
                  <a:solidFill>
                    <a:schemeClr val="bg1"/>
                  </a:solidFill>
                  <a:effectLst/>
                </a:rPr>
                <a:t>rhoncus</a:t>
              </a:r>
              <a:r>
                <a:rPr lang="pt-BR" dirty="0">
                  <a:solidFill>
                    <a:schemeClr val="bg1"/>
                  </a:solidFill>
                  <a:effectLst/>
                </a:rPr>
                <a:t> </a:t>
              </a:r>
              <a:r>
                <a:rPr lang="pt-BR" dirty="0" err="1">
                  <a:solidFill>
                    <a:schemeClr val="bg1"/>
                  </a:solidFill>
                  <a:effectLst/>
                </a:rPr>
                <a:t>nibh</a:t>
              </a:r>
              <a:r>
                <a:rPr lang="pt-BR" dirty="0">
                  <a:solidFill>
                    <a:schemeClr val="bg1"/>
                  </a:solidFill>
                  <a:effectLst/>
                </a:rPr>
                <a:t>. Nam id ipsum non est </a:t>
              </a:r>
              <a:r>
                <a:rPr lang="pt-BR" dirty="0" err="1">
                  <a:solidFill>
                    <a:schemeClr val="bg1"/>
                  </a:solidFill>
                  <a:effectLst/>
                </a:rPr>
                <a:t>efficitur</a:t>
              </a:r>
              <a:r>
                <a:rPr lang="pt-BR" dirty="0">
                  <a:solidFill>
                    <a:schemeClr val="bg1"/>
                  </a:solidFill>
                  <a:effectLst/>
                </a:rPr>
                <a:t>.</a:t>
              </a:r>
              <a:endParaRPr lang="pt-BR" dirty="0">
                <a:solidFill>
                  <a:schemeClr val="bg1"/>
                </a:solidFill>
              </a:endParaRPr>
            </a:p>
          </p:txBody>
        </p:sp>
        <p:pic>
          <p:nvPicPr>
            <p:cNvPr id="17" name="Imagem 16">
              <a:extLst>
                <a:ext uri="{FF2B5EF4-FFF2-40B4-BE49-F238E27FC236}">
                  <a16:creationId xmlns:a16="http://schemas.microsoft.com/office/drawing/2014/main" id="{F4DE75C7-CC5D-0532-3AE5-06C91E45269B}"/>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1725770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EC7965D3-B0FA-74D8-FB36-A5ABF9408793}"/>
              </a:ext>
            </a:extLst>
          </p:cNvPr>
          <p:cNvGrpSpPr/>
          <p:nvPr/>
        </p:nvGrpSpPr>
        <p:grpSpPr>
          <a:xfrm>
            <a:off x="799746" y="3001264"/>
            <a:ext cx="10373079" cy="966631"/>
            <a:chOff x="799746" y="2264253"/>
            <a:chExt cx="10373079" cy="966631"/>
          </a:xfrm>
        </p:grpSpPr>
        <p:sp>
          <p:nvSpPr>
            <p:cNvPr id="3" name="CaixaDeTexto 2">
              <a:extLst>
                <a:ext uri="{FF2B5EF4-FFF2-40B4-BE49-F238E27FC236}">
                  <a16:creationId xmlns:a16="http://schemas.microsoft.com/office/drawing/2014/main" id="{2753E9E2-5C57-FBB0-FD3F-4C990BC29EF9}"/>
                </a:ext>
              </a:extLst>
            </p:cNvPr>
            <p:cNvSpPr txBox="1"/>
            <p:nvPr/>
          </p:nvSpPr>
          <p:spPr>
            <a:xfrm>
              <a:off x="1019175" y="2332071"/>
              <a:ext cx="10153650" cy="830997"/>
            </a:xfrm>
            <a:prstGeom prst="rect">
              <a:avLst/>
            </a:prstGeom>
            <a:noFill/>
          </p:spPr>
          <p:txBody>
            <a:bodyPr wrap="square">
              <a:spAutoFit/>
            </a:bodyPr>
            <a:lstStyle/>
            <a:p>
              <a:r>
                <a:rPr lang="pt-BR" sz="2400" dirty="0">
                  <a:effectLst/>
                </a:rPr>
                <a:t>Lorem ipsum </a:t>
              </a:r>
              <a:r>
                <a:rPr lang="pt-BR" sz="2400" dirty="0" err="1">
                  <a:effectLst/>
                </a:rPr>
                <a:t>dolor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a:t>
              </a:r>
              <a:r>
                <a:rPr lang="pt-BR" sz="2400" dirty="0" err="1">
                  <a:effectLst/>
                </a:rPr>
                <a:t>consectetur</a:t>
              </a:r>
              <a:r>
                <a:rPr lang="pt-BR" sz="2400" dirty="0">
                  <a:effectLst/>
                </a:rPr>
                <a:t> </a:t>
              </a:r>
              <a:r>
                <a:rPr lang="pt-BR" sz="2400" dirty="0" err="1">
                  <a:effectLst/>
                </a:rPr>
                <a:t>adipiscing</a:t>
              </a:r>
              <a:r>
                <a:rPr lang="pt-BR" sz="2400" dirty="0">
                  <a:effectLst/>
                </a:rPr>
                <a:t> </a:t>
              </a:r>
              <a:r>
                <a:rPr lang="pt-BR" sz="2400" dirty="0" err="1">
                  <a:effectLst/>
                </a:rPr>
                <a:t>elit</a:t>
              </a:r>
              <a:r>
                <a:rPr lang="pt-BR" sz="2400" dirty="0">
                  <a:effectLst/>
                </a:rPr>
                <a:t>. </a:t>
              </a:r>
              <a:r>
                <a:rPr lang="pt-BR" sz="2400" dirty="0" err="1">
                  <a:effectLst/>
                </a:rPr>
                <a:t>Duis</a:t>
              </a:r>
              <a:r>
                <a:rPr lang="pt-BR" sz="2400" dirty="0">
                  <a:effectLst/>
                </a:rPr>
                <a:t> </a:t>
              </a:r>
              <a:r>
                <a:rPr lang="pt-BR" sz="2400" dirty="0" err="1">
                  <a:effectLst/>
                </a:rPr>
                <a:t>efficitur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urna </a:t>
              </a:r>
              <a:r>
                <a:rPr lang="pt-BR" sz="2400" dirty="0" err="1">
                  <a:effectLst/>
                </a:rPr>
                <a:t>vel</a:t>
              </a:r>
              <a:r>
                <a:rPr lang="pt-BR" sz="2400" dirty="0">
                  <a:effectLst/>
                </a:rPr>
                <a:t> </a:t>
              </a:r>
              <a:r>
                <a:rPr lang="pt-BR" sz="2400" dirty="0" err="1">
                  <a:effectLst/>
                </a:rPr>
                <a:t>vestibulum</a:t>
              </a:r>
              <a:r>
                <a:rPr lang="pt-BR" sz="2400" dirty="0">
                  <a:effectLst/>
                </a:rPr>
                <a:t>.</a:t>
              </a:r>
              <a:endParaRPr lang="pt-BR" sz="2400" dirty="0"/>
            </a:p>
          </p:txBody>
        </p:sp>
        <p:sp>
          <p:nvSpPr>
            <p:cNvPr id="2" name="Retângulo: Cantos Arredondados 1">
              <a:extLst>
                <a:ext uri="{FF2B5EF4-FFF2-40B4-BE49-F238E27FC236}">
                  <a16:creationId xmlns:a16="http://schemas.microsoft.com/office/drawing/2014/main" id="{7421A0B7-BFA7-FC0F-5A4A-DB4BB3233C6F}"/>
                </a:ext>
              </a:extLst>
            </p:cNvPr>
            <p:cNvSpPr/>
            <p:nvPr/>
          </p:nvSpPr>
          <p:spPr>
            <a:xfrm>
              <a:off x="799746" y="2264253"/>
              <a:ext cx="65099" cy="966631"/>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6FD50228-98B3-6E2A-A92E-6DABBA63C83A}"/>
              </a:ext>
            </a:extLst>
          </p:cNvPr>
          <p:cNvGrpSpPr/>
          <p:nvPr/>
        </p:nvGrpSpPr>
        <p:grpSpPr>
          <a:xfrm>
            <a:off x="12639639" y="2059216"/>
            <a:ext cx="3543790" cy="1699987"/>
            <a:chOff x="12639639" y="382816"/>
            <a:chExt cx="3543790" cy="1699987"/>
          </a:xfrm>
        </p:grpSpPr>
        <p:sp>
          <p:nvSpPr>
            <p:cNvPr id="15" name="Balão de Fala: Retângulo 14">
              <a:extLst>
                <a:ext uri="{FF2B5EF4-FFF2-40B4-BE49-F238E27FC236}">
                  <a16:creationId xmlns:a16="http://schemas.microsoft.com/office/drawing/2014/main" id="{A5FD046C-EA2A-A311-DE1E-B7193E3FAA20}"/>
                </a:ext>
              </a:extLst>
            </p:cNvPr>
            <p:cNvSpPr/>
            <p:nvPr/>
          </p:nvSpPr>
          <p:spPr>
            <a:xfrm rot="5400000">
              <a:off x="13561540" y="-539085"/>
              <a:ext cx="169998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5AE38F5D-BB5C-D3AD-6E80-14A2D1184303}"/>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Os recursos estão agrupados. Para ajustar a caixa de texto, aumente a linha apenas na respectiva camada.</a:t>
              </a:r>
            </a:p>
          </p:txBody>
        </p:sp>
      </p:grpSp>
      <p:grpSp>
        <p:nvGrpSpPr>
          <p:cNvPr id="19" name="Agrupar 18">
            <a:extLst>
              <a:ext uri="{FF2B5EF4-FFF2-40B4-BE49-F238E27FC236}">
                <a16:creationId xmlns:a16="http://schemas.microsoft.com/office/drawing/2014/main" id="{4C31825E-6B45-8494-91B0-327AD36BB51F}"/>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CC629761-0669-10CE-6067-B4309865FDA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932BD5E6-D54E-1A76-6BC0-B0F936CCD17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Destaque</a:t>
              </a:r>
            </a:p>
          </p:txBody>
        </p:sp>
      </p:grpSp>
    </p:spTree>
    <p:extLst>
      <p:ext uri="{BB962C8B-B14F-4D97-AF65-F5344CB8AC3E}">
        <p14:creationId xmlns:p14="http://schemas.microsoft.com/office/powerpoint/2010/main" val="4023904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Agrupar 26">
            <a:extLst>
              <a:ext uri="{FF2B5EF4-FFF2-40B4-BE49-F238E27FC236}">
                <a16:creationId xmlns:a16="http://schemas.microsoft.com/office/drawing/2014/main" id="{09F5F911-7D10-51F2-2599-95A06EB2F5C2}"/>
              </a:ext>
            </a:extLst>
          </p:cNvPr>
          <p:cNvGrpSpPr/>
          <p:nvPr/>
        </p:nvGrpSpPr>
        <p:grpSpPr>
          <a:xfrm>
            <a:off x="12639639" y="2059216"/>
            <a:ext cx="3543790" cy="2607141"/>
            <a:chOff x="12639639" y="382816"/>
            <a:chExt cx="3543790" cy="2607141"/>
          </a:xfrm>
        </p:grpSpPr>
        <p:sp>
          <p:nvSpPr>
            <p:cNvPr id="28" name="Balão de Fala: Retângulo 27">
              <a:extLst>
                <a:ext uri="{FF2B5EF4-FFF2-40B4-BE49-F238E27FC236}">
                  <a16:creationId xmlns:a16="http://schemas.microsoft.com/office/drawing/2014/main" id="{E34F6BC1-8931-3622-020A-BFDF0C8EBBF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0D03A07E-E872-604F-1C19-9E2F2F0E56F8}"/>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0" name="Agrupar 29">
            <a:extLst>
              <a:ext uri="{FF2B5EF4-FFF2-40B4-BE49-F238E27FC236}">
                <a16:creationId xmlns:a16="http://schemas.microsoft.com/office/drawing/2014/main" id="{EB6EC094-4226-413F-9E9C-51A45D5DF085}"/>
              </a:ext>
            </a:extLst>
          </p:cNvPr>
          <p:cNvGrpSpPr/>
          <p:nvPr/>
        </p:nvGrpSpPr>
        <p:grpSpPr>
          <a:xfrm>
            <a:off x="12639638" y="539973"/>
            <a:ext cx="3543790" cy="1373961"/>
            <a:chOff x="12639639" y="382815"/>
            <a:chExt cx="3543790" cy="1373961"/>
          </a:xfrm>
        </p:grpSpPr>
        <p:sp>
          <p:nvSpPr>
            <p:cNvPr id="31" name="Balão de Fala: Retângulo 30">
              <a:extLst>
                <a:ext uri="{FF2B5EF4-FFF2-40B4-BE49-F238E27FC236}">
                  <a16:creationId xmlns:a16="http://schemas.microsoft.com/office/drawing/2014/main" id="{42BB974D-3AD0-08C1-AD88-07D263E75EE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2" name="CaixaDeTexto 31">
              <a:extLst>
                <a:ext uri="{FF2B5EF4-FFF2-40B4-BE49-F238E27FC236}">
                  <a16:creationId xmlns:a16="http://schemas.microsoft.com/office/drawing/2014/main" id="{85F8EE2C-F135-4082-1945-793472869DD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(com e sem legenda). </a:t>
              </a:r>
            </a:p>
          </p:txBody>
        </p:sp>
      </p:grpSp>
      <p:grpSp>
        <p:nvGrpSpPr>
          <p:cNvPr id="4" name="Agrupar 3">
            <a:extLst>
              <a:ext uri="{FF2B5EF4-FFF2-40B4-BE49-F238E27FC236}">
                <a16:creationId xmlns:a16="http://schemas.microsoft.com/office/drawing/2014/main" id="{EE5CA448-3123-C242-4D37-9FC1F69E1FC0}"/>
              </a:ext>
            </a:extLst>
          </p:cNvPr>
          <p:cNvGrpSpPr/>
          <p:nvPr/>
        </p:nvGrpSpPr>
        <p:grpSpPr>
          <a:xfrm>
            <a:off x="2018072" y="1908714"/>
            <a:ext cx="3702178" cy="2581561"/>
            <a:chOff x="2018072" y="1908714"/>
            <a:chExt cx="3702178" cy="2581561"/>
          </a:xfrm>
        </p:grpSpPr>
        <p:sp>
          <p:nvSpPr>
            <p:cNvPr id="19" name="Retângulo 18">
              <a:extLst>
                <a:ext uri="{FF2B5EF4-FFF2-40B4-BE49-F238E27FC236}">
                  <a16:creationId xmlns:a16="http://schemas.microsoft.com/office/drawing/2014/main" id="{8AD0F0AF-8511-E259-AE67-8C21984E50DC}"/>
                </a:ext>
              </a:extLst>
            </p:cNvPr>
            <p:cNvSpPr/>
            <p:nvPr/>
          </p:nvSpPr>
          <p:spPr>
            <a:xfrm>
              <a:off x="2018072" y="1908714"/>
              <a:ext cx="3702178" cy="2088670"/>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DD7C3EFE-5ABE-A020-B0BB-23DED4DBDC1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33178" y="1927361"/>
              <a:ext cx="3671967" cy="2051377"/>
            </a:xfrm>
            <a:prstGeom prst="rect">
              <a:avLst/>
            </a:prstGeom>
          </p:spPr>
        </p:pic>
        <p:sp>
          <p:nvSpPr>
            <p:cNvPr id="2" name="CaixaDeTexto 1">
              <a:extLst>
                <a:ext uri="{FF2B5EF4-FFF2-40B4-BE49-F238E27FC236}">
                  <a16:creationId xmlns:a16="http://schemas.microsoft.com/office/drawing/2014/main" id="{020E31F3-51C5-9574-03B3-120878EAFD02}"/>
                </a:ext>
              </a:extLst>
            </p:cNvPr>
            <p:cNvSpPr txBox="1"/>
            <p:nvPr/>
          </p:nvSpPr>
          <p:spPr>
            <a:xfrm>
              <a:off x="2033178" y="4089941"/>
              <a:ext cx="3687072" cy="307777"/>
            </a:xfrm>
            <a:prstGeom prst="rect">
              <a:avLst/>
            </a:prstGeom>
            <a:noFill/>
          </p:spPr>
          <p:txBody>
            <a:bodyPr wrap="square">
              <a:spAutoFit/>
            </a:bodyPr>
            <a:lstStyle/>
            <a:p>
              <a:r>
                <a:rPr lang="pt-BR" sz="1400">
                  <a:effectLst/>
                </a:rPr>
                <a:t>Legenda da imagem</a:t>
              </a:r>
              <a:endParaRPr lang="pt-BR" sz="1400"/>
            </a:p>
          </p:txBody>
        </p:sp>
        <p:cxnSp>
          <p:nvCxnSpPr>
            <p:cNvPr id="3" name="Conector reto 2">
              <a:extLst>
                <a:ext uri="{FF2B5EF4-FFF2-40B4-BE49-F238E27FC236}">
                  <a16:creationId xmlns:a16="http://schemas.microsoft.com/office/drawing/2014/main" id="{135EF726-0EB8-FCD0-F234-B606CE8F72CE}"/>
                </a:ext>
              </a:extLst>
            </p:cNvPr>
            <p:cNvCxnSpPr>
              <a:cxnSpLocks/>
            </p:cNvCxnSpPr>
            <p:nvPr/>
          </p:nvCxnSpPr>
          <p:spPr>
            <a:xfrm>
              <a:off x="2033178" y="4490275"/>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pic>
        <p:nvPicPr>
          <p:cNvPr id="26" name="Imagem 25">
            <a:extLst>
              <a:ext uri="{FF2B5EF4-FFF2-40B4-BE49-F238E27FC236}">
                <a16:creationId xmlns:a16="http://schemas.microsoft.com/office/drawing/2014/main" id="{89B6BC94-2736-27F3-353F-6AC404C8AEE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871878" y="1908714"/>
            <a:ext cx="3671967" cy="2051377"/>
          </a:xfrm>
          <a:prstGeom prst="rect">
            <a:avLst/>
          </a:prstGeom>
        </p:spPr>
      </p:pic>
    </p:spTree>
    <p:extLst>
      <p:ext uri="{BB962C8B-B14F-4D97-AF65-F5344CB8AC3E}">
        <p14:creationId xmlns:p14="http://schemas.microsoft.com/office/powerpoint/2010/main" val="319050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AD829C86-D326-3F31-BC57-2555BBFE980C}"/>
              </a:ext>
            </a:extLst>
          </p:cNvPr>
          <p:cNvGrpSpPr/>
          <p:nvPr/>
        </p:nvGrpSpPr>
        <p:grpSpPr>
          <a:xfrm>
            <a:off x="12639639" y="2059216"/>
            <a:ext cx="3543790" cy="2607141"/>
            <a:chOff x="12639639" y="382816"/>
            <a:chExt cx="3543790" cy="2607141"/>
          </a:xfrm>
        </p:grpSpPr>
        <p:sp>
          <p:nvSpPr>
            <p:cNvPr id="55" name="Balão de Fala: Retângulo 54">
              <a:extLst>
                <a:ext uri="{FF2B5EF4-FFF2-40B4-BE49-F238E27FC236}">
                  <a16:creationId xmlns:a16="http://schemas.microsoft.com/office/drawing/2014/main" id="{33534310-903F-CF67-23CA-0AB9EBC214A2}"/>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6" name="CaixaDeTexto 55">
              <a:extLst>
                <a:ext uri="{FF2B5EF4-FFF2-40B4-BE49-F238E27FC236}">
                  <a16:creationId xmlns:a16="http://schemas.microsoft.com/office/drawing/2014/main" id="{ABE7662F-2969-D2B9-4CBD-F55A6604B0C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57" name="Agrupar 56">
            <a:extLst>
              <a:ext uri="{FF2B5EF4-FFF2-40B4-BE49-F238E27FC236}">
                <a16:creationId xmlns:a16="http://schemas.microsoft.com/office/drawing/2014/main" id="{945DC855-7B25-A659-50E7-6DACF89EB0FE}"/>
              </a:ext>
            </a:extLst>
          </p:cNvPr>
          <p:cNvGrpSpPr/>
          <p:nvPr/>
        </p:nvGrpSpPr>
        <p:grpSpPr>
          <a:xfrm>
            <a:off x="12639638" y="539973"/>
            <a:ext cx="3543790" cy="1373961"/>
            <a:chOff x="12639639" y="382815"/>
            <a:chExt cx="3543790" cy="1373961"/>
          </a:xfrm>
        </p:grpSpPr>
        <p:sp>
          <p:nvSpPr>
            <p:cNvPr id="58" name="Balão de Fala: Retângulo 57">
              <a:extLst>
                <a:ext uri="{FF2B5EF4-FFF2-40B4-BE49-F238E27FC236}">
                  <a16:creationId xmlns:a16="http://schemas.microsoft.com/office/drawing/2014/main" id="{82ECB91C-A679-24A6-DDC2-ACBDACA5B23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9" name="CaixaDeTexto 58">
              <a:extLst>
                <a:ext uri="{FF2B5EF4-FFF2-40B4-BE49-F238E27FC236}">
                  <a16:creationId xmlns:a16="http://schemas.microsoft.com/office/drawing/2014/main" id="{97C26D3D-CECB-F941-18DA-DC9A331CD30D}"/>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 com 2 (com e sem legenda)</a:t>
              </a:r>
            </a:p>
          </p:txBody>
        </p:sp>
      </p:grpSp>
      <p:grpSp>
        <p:nvGrpSpPr>
          <p:cNvPr id="10" name="Agrupar 9">
            <a:extLst>
              <a:ext uri="{FF2B5EF4-FFF2-40B4-BE49-F238E27FC236}">
                <a16:creationId xmlns:a16="http://schemas.microsoft.com/office/drawing/2014/main" id="{6F484D14-DFC7-3B87-FA50-083B6AFC9CB9}"/>
              </a:ext>
            </a:extLst>
          </p:cNvPr>
          <p:cNvGrpSpPr/>
          <p:nvPr/>
        </p:nvGrpSpPr>
        <p:grpSpPr>
          <a:xfrm>
            <a:off x="2033178" y="904893"/>
            <a:ext cx="3687072" cy="2562914"/>
            <a:chOff x="2033178" y="904893"/>
            <a:chExt cx="3687072" cy="2562914"/>
          </a:xfrm>
        </p:grpSpPr>
        <p:pic>
          <p:nvPicPr>
            <p:cNvPr id="4" name="Imagem 3">
              <a:extLst>
                <a:ext uri="{FF2B5EF4-FFF2-40B4-BE49-F238E27FC236}">
                  <a16:creationId xmlns:a16="http://schemas.microsoft.com/office/drawing/2014/main" id="{CFFC79FD-7F81-334C-85C1-C010FEE01D8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33178" y="904893"/>
              <a:ext cx="3671967" cy="2051377"/>
            </a:xfrm>
            <a:prstGeom prst="rect">
              <a:avLst/>
            </a:prstGeom>
          </p:spPr>
        </p:pic>
        <p:sp>
          <p:nvSpPr>
            <p:cNvPr id="5" name="CaixaDeTexto 4">
              <a:extLst>
                <a:ext uri="{FF2B5EF4-FFF2-40B4-BE49-F238E27FC236}">
                  <a16:creationId xmlns:a16="http://schemas.microsoft.com/office/drawing/2014/main" id="{BB744272-95F5-D720-81A8-15CD095A5AA9}"/>
                </a:ext>
              </a:extLst>
            </p:cNvPr>
            <p:cNvSpPr txBox="1"/>
            <p:nvPr/>
          </p:nvSpPr>
          <p:spPr>
            <a:xfrm>
              <a:off x="2033178" y="3067473"/>
              <a:ext cx="3687072" cy="307777"/>
            </a:xfrm>
            <a:prstGeom prst="rect">
              <a:avLst/>
            </a:prstGeom>
            <a:noFill/>
          </p:spPr>
          <p:txBody>
            <a:bodyPr wrap="square">
              <a:spAutoFit/>
            </a:bodyPr>
            <a:lstStyle/>
            <a:p>
              <a:r>
                <a:rPr lang="pt-BR" sz="1400">
                  <a:effectLst/>
                </a:rPr>
                <a:t>Legenda da imagem</a:t>
              </a:r>
              <a:endParaRPr lang="pt-BR" sz="1400"/>
            </a:p>
          </p:txBody>
        </p:sp>
        <p:cxnSp>
          <p:nvCxnSpPr>
            <p:cNvPr id="6" name="Conector reto 5">
              <a:extLst>
                <a:ext uri="{FF2B5EF4-FFF2-40B4-BE49-F238E27FC236}">
                  <a16:creationId xmlns:a16="http://schemas.microsoft.com/office/drawing/2014/main" id="{462E6E32-CE86-55D3-49B2-4D3FBF9AF6E3}"/>
                </a:ext>
              </a:extLst>
            </p:cNvPr>
            <p:cNvCxnSpPr>
              <a:cxnSpLocks/>
            </p:cNvCxnSpPr>
            <p:nvPr/>
          </p:nvCxnSpPr>
          <p:spPr>
            <a:xfrm>
              <a:off x="2033178" y="3467807"/>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6344FD86-DB4E-E84D-DBC5-78178546CE90}"/>
              </a:ext>
            </a:extLst>
          </p:cNvPr>
          <p:cNvGrpSpPr/>
          <p:nvPr/>
        </p:nvGrpSpPr>
        <p:grpSpPr>
          <a:xfrm>
            <a:off x="6486857" y="887365"/>
            <a:ext cx="3687072" cy="2562914"/>
            <a:chOff x="6486857" y="887365"/>
            <a:chExt cx="3687072" cy="2562914"/>
          </a:xfrm>
        </p:grpSpPr>
        <p:pic>
          <p:nvPicPr>
            <p:cNvPr id="7" name="Imagem 6">
              <a:extLst>
                <a:ext uri="{FF2B5EF4-FFF2-40B4-BE49-F238E27FC236}">
                  <a16:creationId xmlns:a16="http://schemas.microsoft.com/office/drawing/2014/main" id="{648BCC92-A0DE-F1F7-41BB-29ECA019EDA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486857" y="887365"/>
              <a:ext cx="3671967" cy="2051377"/>
            </a:xfrm>
            <a:prstGeom prst="rect">
              <a:avLst/>
            </a:prstGeom>
          </p:spPr>
        </p:pic>
        <p:sp>
          <p:nvSpPr>
            <p:cNvPr id="8" name="CaixaDeTexto 7">
              <a:extLst>
                <a:ext uri="{FF2B5EF4-FFF2-40B4-BE49-F238E27FC236}">
                  <a16:creationId xmlns:a16="http://schemas.microsoft.com/office/drawing/2014/main" id="{49F13C54-7DC6-7017-C075-45FD3A2832CA}"/>
                </a:ext>
              </a:extLst>
            </p:cNvPr>
            <p:cNvSpPr txBox="1"/>
            <p:nvPr/>
          </p:nvSpPr>
          <p:spPr>
            <a:xfrm>
              <a:off x="6486857" y="3049945"/>
              <a:ext cx="3687072" cy="307777"/>
            </a:xfrm>
            <a:prstGeom prst="rect">
              <a:avLst/>
            </a:prstGeom>
            <a:noFill/>
          </p:spPr>
          <p:txBody>
            <a:bodyPr wrap="square">
              <a:spAutoFit/>
            </a:bodyPr>
            <a:lstStyle/>
            <a:p>
              <a:r>
                <a:rPr lang="pt-BR" sz="1400">
                  <a:effectLst/>
                </a:rPr>
                <a:t>Legenda da imagem</a:t>
              </a:r>
              <a:endParaRPr lang="pt-BR" sz="1400"/>
            </a:p>
          </p:txBody>
        </p:sp>
        <p:cxnSp>
          <p:nvCxnSpPr>
            <p:cNvPr id="9" name="Conector reto 8">
              <a:extLst>
                <a:ext uri="{FF2B5EF4-FFF2-40B4-BE49-F238E27FC236}">
                  <a16:creationId xmlns:a16="http://schemas.microsoft.com/office/drawing/2014/main" id="{0A71D835-6436-A628-AB86-685D0C8ABEA0}"/>
                </a:ext>
              </a:extLst>
            </p:cNvPr>
            <p:cNvCxnSpPr>
              <a:cxnSpLocks/>
            </p:cNvCxnSpPr>
            <p:nvPr/>
          </p:nvCxnSpPr>
          <p:spPr>
            <a:xfrm>
              <a:off x="6486857" y="3450279"/>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4" name="Agrupar 13">
            <a:extLst>
              <a:ext uri="{FF2B5EF4-FFF2-40B4-BE49-F238E27FC236}">
                <a16:creationId xmlns:a16="http://schemas.microsoft.com/office/drawing/2014/main" id="{92198D63-171D-1814-A84D-E4FE5967CFA8}"/>
              </a:ext>
            </a:extLst>
          </p:cNvPr>
          <p:cNvGrpSpPr/>
          <p:nvPr/>
        </p:nvGrpSpPr>
        <p:grpSpPr>
          <a:xfrm>
            <a:off x="2018071" y="3901730"/>
            <a:ext cx="8155858" cy="2051377"/>
            <a:chOff x="2018071" y="3901730"/>
            <a:chExt cx="8155858" cy="2051377"/>
          </a:xfrm>
        </p:grpSpPr>
        <p:pic>
          <p:nvPicPr>
            <p:cNvPr id="12" name="Imagem 11">
              <a:extLst>
                <a:ext uri="{FF2B5EF4-FFF2-40B4-BE49-F238E27FC236}">
                  <a16:creationId xmlns:a16="http://schemas.microsoft.com/office/drawing/2014/main" id="{8E3A0C00-3CD4-6195-0128-68CD2D640C5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18071" y="3901730"/>
              <a:ext cx="3671967" cy="2051377"/>
            </a:xfrm>
            <a:prstGeom prst="rect">
              <a:avLst/>
            </a:prstGeom>
          </p:spPr>
        </p:pic>
        <p:pic>
          <p:nvPicPr>
            <p:cNvPr id="13" name="Imagem 12">
              <a:extLst>
                <a:ext uri="{FF2B5EF4-FFF2-40B4-BE49-F238E27FC236}">
                  <a16:creationId xmlns:a16="http://schemas.microsoft.com/office/drawing/2014/main" id="{C6B918A4-A9EC-7B84-34C1-6DD435D9BAC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501962" y="3901730"/>
              <a:ext cx="3671967" cy="2051377"/>
            </a:xfrm>
            <a:prstGeom prst="rect">
              <a:avLst/>
            </a:prstGeom>
          </p:spPr>
        </p:pic>
      </p:grpSp>
    </p:spTree>
    <p:extLst>
      <p:ext uri="{BB962C8B-B14F-4D97-AF65-F5344CB8AC3E}">
        <p14:creationId xmlns:p14="http://schemas.microsoft.com/office/powerpoint/2010/main" val="1049426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3AF1F100-61D9-ACC6-7277-B96D5ED826CA}"/>
              </a:ext>
            </a:extLst>
          </p:cNvPr>
          <p:cNvGrpSpPr/>
          <p:nvPr/>
        </p:nvGrpSpPr>
        <p:grpSpPr>
          <a:xfrm>
            <a:off x="2021557" y="4935460"/>
            <a:ext cx="3417855" cy="385684"/>
            <a:chOff x="2941262" y="2912639"/>
            <a:chExt cx="1929291" cy="385684"/>
          </a:xfrm>
        </p:grpSpPr>
        <p:cxnSp>
          <p:nvCxnSpPr>
            <p:cNvPr id="19" name="Conector reto 18">
              <a:extLst>
                <a:ext uri="{FF2B5EF4-FFF2-40B4-BE49-F238E27FC236}">
                  <a16:creationId xmlns:a16="http://schemas.microsoft.com/office/drawing/2014/main" id="{515653DE-C35B-6358-0310-31ACD12D5960}"/>
                </a:ext>
              </a:extLst>
            </p:cNvPr>
            <p:cNvCxnSpPr>
              <a:cxnSpLocks/>
            </p:cNvCxnSpPr>
            <p:nvPr/>
          </p:nvCxnSpPr>
          <p:spPr>
            <a:xfrm>
              <a:off x="2941262" y="32983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FB2FBFFB-B529-E550-B462-0362448814BA}"/>
                </a:ext>
              </a:extLst>
            </p:cNvPr>
            <p:cNvSpPr txBox="1"/>
            <p:nvPr/>
          </p:nvSpPr>
          <p:spPr>
            <a:xfrm>
              <a:off x="2970750" y="2912639"/>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16" name="Agrupar 15">
            <a:extLst>
              <a:ext uri="{FF2B5EF4-FFF2-40B4-BE49-F238E27FC236}">
                <a16:creationId xmlns:a16="http://schemas.microsoft.com/office/drawing/2014/main" id="{8B145105-A6CB-6AF6-B956-8E0CDECB6771}"/>
              </a:ext>
            </a:extLst>
          </p:cNvPr>
          <p:cNvGrpSpPr/>
          <p:nvPr/>
        </p:nvGrpSpPr>
        <p:grpSpPr>
          <a:xfrm>
            <a:off x="2064119" y="1495086"/>
            <a:ext cx="3375293" cy="3405982"/>
            <a:chOff x="1004626" y="1858002"/>
            <a:chExt cx="2535908" cy="2558963"/>
          </a:xfrm>
        </p:grpSpPr>
        <p:sp>
          <p:nvSpPr>
            <p:cNvPr id="17" name="Retângulo 16">
              <a:extLst>
                <a:ext uri="{FF2B5EF4-FFF2-40B4-BE49-F238E27FC236}">
                  <a16:creationId xmlns:a16="http://schemas.microsoft.com/office/drawing/2014/main" id="{4B5E50B9-58E7-6AD6-AFD9-7F21A0F5466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18" name="Imagem 17">
              <a:extLst>
                <a:ext uri="{FF2B5EF4-FFF2-40B4-BE49-F238E27FC236}">
                  <a16:creationId xmlns:a16="http://schemas.microsoft.com/office/drawing/2014/main" id="{340E9C06-28B4-8E63-B3F3-B3A2DD9CEC50}"/>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3" name="Agrupar 22">
            <a:extLst>
              <a:ext uri="{FF2B5EF4-FFF2-40B4-BE49-F238E27FC236}">
                <a16:creationId xmlns:a16="http://schemas.microsoft.com/office/drawing/2014/main" id="{80A7359E-3385-3CD3-45CA-E2A46D555AF6}"/>
              </a:ext>
            </a:extLst>
          </p:cNvPr>
          <p:cNvGrpSpPr/>
          <p:nvPr/>
        </p:nvGrpSpPr>
        <p:grpSpPr>
          <a:xfrm>
            <a:off x="6795152" y="1461775"/>
            <a:ext cx="3375293" cy="3405982"/>
            <a:chOff x="1004626" y="1858002"/>
            <a:chExt cx="2535908" cy="2558963"/>
          </a:xfrm>
        </p:grpSpPr>
        <p:sp>
          <p:nvSpPr>
            <p:cNvPr id="24" name="Retângulo 23">
              <a:extLst>
                <a:ext uri="{FF2B5EF4-FFF2-40B4-BE49-F238E27FC236}">
                  <a16:creationId xmlns:a16="http://schemas.microsoft.com/office/drawing/2014/main" id="{0D4030DF-7261-DDAA-E87A-7C1A17F3F524}"/>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F9718175-6460-0515-6014-697758989967}"/>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9" name="Agrupar 28">
            <a:extLst>
              <a:ext uri="{FF2B5EF4-FFF2-40B4-BE49-F238E27FC236}">
                <a16:creationId xmlns:a16="http://schemas.microsoft.com/office/drawing/2014/main" id="{39F4E4A3-52C7-6A80-BED0-D129FF25C1AF}"/>
              </a:ext>
            </a:extLst>
          </p:cNvPr>
          <p:cNvGrpSpPr/>
          <p:nvPr/>
        </p:nvGrpSpPr>
        <p:grpSpPr>
          <a:xfrm>
            <a:off x="12639639" y="2059216"/>
            <a:ext cx="3543790" cy="2607141"/>
            <a:chOff x="12639639" y="382816"/>
            <a:chExt cx="3543790" cy="2607141"/>
          </a:xfrm>
        </p:grpSpPr>
        <p:sp>
          <p:nvSpPr>
            <p:cNvPr id="30" name="Balão de Fala: Retângulo 29">
              <a:extLst>
                <a:ext uri="{FF2B5EF4-FFF2-40B4-BE49-F238E27FC236}">
                  <a16:creationId xmlns:a16="http://schemas.microsoft.com/office/drawing/2014/main" id="{3E4A9E30-16B8-CC7F-3A10-CDCD702EB47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9F8B506F-3BA4-6D6F-1084-C5AFAFA7373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2" name="Agrupar 31">
            <a:extLst>
              <a:ext uri="{FF2B5EF4-FFF2-40B4-BE49-F238E27FC236}">
                <a16:creationId xmlns:a16="http://schemas.microsoft.com/office/drawing/2014/main" id="{FB10DD1F-8984-C413-A4D5-888FE67B1A6B}"/>
              </a:ext>
            </a:extLst>
          </p:cNvPr>
          <p:cNvGrpSpPr/>
          <p:nvPr/>
        </p:nvGrpSpPr>
        <p:grpSpPr>
          <a:xfrm>
            <a:off x="12639638" y="539973"/>
            <a:ext cx="3543790" cy="1373961"/>
            <a:chOff x="12639639" y="382815"/>
            <a:chExt cx="3543790" cy="1373961"/>
          </a:xfrm>
        </p:grpSpPr>
        <p:sp>
          <p:nvSpPr>
            <p:cNvPr id="33" name="Balão de Fala: Retângulo 32">
              <a:extLst>
                <a:ext uri="{FF2B5EF4-FFF2-40B4-BE49-F238E27FC236}">
                  <a16:creationId xmlns:a16="http://schemas.microsoft.com/office/drawing/2014/main" id="{CCCBACB4-EA8C-4EC2-E494-0F0DFD322AE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8604823F-426D-D9D9-F225-9AA195DDF4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(com e sem legenda)</a:t>
              </a:r>
            </a:p>
          </p:txBody>
        </p:sp>
      </p:grpSp>
    </p:spTree>
    <p:extLst>
      <p:ext uri="{BB962C8B-B14F-4D97-AF65-F5344CB8AC3E}">
        <p14:creationId xmlns:p14="http://schemas.microsoft.com/office/powerpoint/2010/main" val="2957611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B95D9FD7-7F78-E32E-CCD4-FFB670374D2D}"/>
              </a:ext>
            </a:extLst>
          </p:cNvPr>
          <p:cNvGrpSpPr/>
          <p:nvPr/>
        </p:nvGrpSpPr>
        <p:grpSpPr>
          <a:xfrm>
            <a:off x="12639639" y="2059216"/>
            <a:ext cx="3543790" cy="2607141"/>
            <a:chOff x="12639639" y="382816"/>
            <a:chExt cx="3543790" cy="2607141"/>
          </a:xfrm>
        </p:grpSpPr>
        <p:sp>
          <p:nvSpPr>
            <p:cNvPr id="25" name="Balão de Fala: Retângulo 24">
              <a:extLst>
                <a:ext uri="{FF2B5EF4-FFF2-40B4-BE49-F238E27FC236}">
                  <a16:creationId xmlns:a16="http://schemas.microsoft.com/office/drawing/2014/main" id="{51872A5C-C3C4-2CE5-8115-CD4C036AB9F9}"/>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530537B-A4F3-ECA8-2AB6-1B3BF14E1B91}"/>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7" name="Agrupar 26">
            <a:extLst>
              <a:ext uri="{FF2B5EF4-FFF2-40B4-BE49-F238E27FC236}">
                <a16:creationId xmlns:a16="http://schemas.microsoft.com/office/drawing/2014/main" id="{A46B7C54-9733-933A-FDC9-5D3B52DF94ED}"/>
              </a:ext>
            </a:extLst>
          </p:cNvPr>
          <p:cNvGrpSpPr/>
          <p:nvPr/>
        </p:nvGrpSpPr>
        <p:grpSpPr>
          <a:xfrm>
            <a:off x="12639638" y="539973"/>
            <a:ext cx="3543790" cy="1373961"/>
            <a:chOff x="12639639" y="382815"/>
            <a:chExt cx="3543790" cy="1373961"/>
          </a:xfrm>
        </p:grpSpPr>
        <p:sp>
          <p:nvSpPr>
            <p:cNvPr id="28" name="Balão de Fala: Retângulo 27">
              <a:extLst>
                <a:ext uri="{FF2B5EF4-FFF2-40B4-BE49-F238E27FC236}">
                  <a16:creationId xmlns:a16="http://schemas.microsoft.com/office/drawing/2014/main" id="{EFAE6444-40CB-C9DB-E182-989FA3A8A391}"/>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16446DE2-BC9E-3E63-BEDB-E3405E420347}"/>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(com legenda)</a:t>
              </a:r>
            </a:p>
          </p:txBody>
        </p:sp>
      </p:grpSp>
      <p:grpSp>
        <p:nvGrpSpPr>
          <p:cNvPr id="30" name="Agrupar 29">
            <a:extLst>
              <a:ext uri="{FF2B5EF4-FFF2-40B4-BE49-F238E27FC236}">
                <a16:creationId xmlns:a16="http://schemas.microsoft.com/office/drawing/2014/main" id="{09D8DE6A-6585-E525-0EA0-B03A8364B9DA}"/>
              </a:ext>
            </a:extLst>
          </p:cNvPr>
          <p:cNvGrpSpPr/>
          <p:nvPr/>
        </p:nvGrpSpPr>
        <p:grpSpPr>
          <a:xfrm>
            <a:off x="777875" y="1461770"/>
            <a:ext cx="3417855" cy="3934459"/>
            <a:chOff x="1747507" y="791038"/>
            <a:chExt cx="3417855" cy="3934459"/>
          </a:xfrm>
        </p:grpSpPr>
        <p:grpSp>
          <p:nvGrpSpPr>
            <p:cNvPr id="31" name="Agrupar 30">
              <a:extLst>
                <a:ext uri="{FF2B5EF4-FFF2-40B4-BE49-F238E27FC236}">
                  <a16:creationId xmlns:a16="http://schemas.microsoft.com/office/drawing/2014/main" id="{9D2950B7-57FF-8346-B8F4-554A02041114}"/>
                </a:ext>
              </a:extLst>
            </p:cNvPr>
            <p:cNvGrpSpPr/>
            <p:nvPr/>
          </p:nvGrpSpPr>
          <p:grpSpPr>
            <a:xfrm>
              <a:off x="1747507" y="4307370"/>
              <a:ext cx="3417855" cy="418127"/>
              <a:chOff x="2941262" y="3024202"/>
              <a:chExt cx="1929291" cy="236021"/>
            </a:xfrm>
          </p:grpSpPr>
          <p:cxnSp>
            <p:nvCxnSpPr>
              <p:cNvPr id="35" name="Conector reto 34">
                <a:extLst>
                  <a:ext uri="{FF2B5EF4-FFF2-40B4-BE49-F238E27FC236}">
                    <a16:creationId xmlns:a16="http://schemas.microsoft.com/office/drawing/2014/main" id="{EAE7584A-902B-A200-5A8F-74A8762B2E1E}"/>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4C9AD8B7-7CB1-3CBF-E741-FE6C0C6E5E41}"/>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32" name="Agrupar 31">
              <a:extLst>
                <a:ext uri="{FF2B5EF4-FFF2-40B4-BE49-F238E27FC236}">
                  <a16:creationId xmlns:a16="http://schemas.microsoft.com/office/drawing/2014/main" id="{73BD8B0B-A0D2-4B11-8CB9-90070CD30842}"/>
                </a:ext>
              </a:extLst>
            </p:cNvPr>
            <p:cNvGrpSpPr/>
            <p:nvPr/>
          </p:nvGrpSpPr>
          <p:grpSpPr>
            <a:xfrm>
              <a:off x="1790069" y="791038"/>
              <a:ext cx="3375293" cy="3405982"/>
              <a:chOff x="1004626" y="1858002"/>
              <a:chExt cx="2535908" cy="2558963"/>
            </a:xfrm>
          </p:grpSpPr>
          <p:sp>
            <p:nvSpPr>
              <p:cNvPr id="33" name="Retângulo 32">
                <a:extLst>
                  <a:ext uri="{FF2B5EF4-FFF2-40B4-BE49-F238E27FC236}">
                    <a16:creationId xmlns:a16="http://schemas.microsoft.com/office/drawing/2014/main" id="{358C84FC-2F47-008E-337B-ABCD9543D4D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4" name="Imagem 33">
                <a:extLst>
                  <a:ext uri="{FF2B5EF4-FFF2-40B4-BE49-F238E27FC236}">
                    <a16:creationId xmlns:a16="http://schemas.microsoft.com/office/drawing/2014/main" id="{704FC946-5FED-6206-B049-A092A3CB90F2}"/>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58" name="Agrupar 57">
            <a:extLst>
              <a:ext uri="{FF2B5EF4-FFF2-40B4-BE49-F238E27FC236}">
                <a16:creationId xmlns:a16="http://schemas.microsoft.com/office/drawing/2014/main" id="{B453BCD0-C259-0D57-52F0-44A26C2F87B0}"/>
              </a:ext>
            </a:extLst>
          </p:cNvPr>
          <p:cNvGrpSpPr/>
          <p:nvPr/>
        </p:nvGrpSpPr>
        <p:grpSpPr>
          <a:xfrm>
            <a:off x="4414182" y="1461770"/>
            <a:ext cx="3417855" cy="3934459"/>
            <a:chOff x="1747507" y="791038"/>
            <a:chExt cx="3417855" cy="3934459"/>
          </a:xfrm>
        </p:grpSpPr>
        <p:grpSp>
          <p:nvGrpSpPr>
            <p:cNvPr id="59" name="Agrupar 58">
              <a:extLst>
                <a:ext uri="{FF2B5EF4-FFF2-40B4-BE49-F238E27FC236}">
                  <a16:creationId xmlns:a16="http://schemas.microsoft.com/office/drawing/2014/main" id="{29728517-2521-856F-516D-B41E2164BABC}"/>
                </a:ext>
              </a:extLst>
            </p:cNvPr>
            <p:cNvGrpSpPr/>
            <p:nvPr/>
          </p:nvGrpSpPr>
          <p:grpSpPr>
            <a:xfrm>
              <a:off x="1747507" y="4307370"/>
              <a:ext cx="3417855" cy="418127"/>
              <a:chOff x="2941262" y="3024202"/>
              <a:chExt cx="1929291" cy="236021"/>
            </a:xfrm>
          </p:grpSpPr>
          <p:cxnSp>
            <p:nvCxnSpPr>
              <p:cNvPr id="63" name="Conector reto 62">
                <a:extLst>
                  <a:ext uri="{FF2B5EF4-FFF2-40B4-BE49-F238E27FC236}">
                    <a16:creationId xmlns:a16="http://schemas.microsoft.com/office/drawing/2014/main" id="{5319E4AA-F9E1-0A45-2893-94580741F60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4" name="CaixaDeTexto 63">
                <a:extLst>
                  <a:ext uri="{FF2B5EF4-FFF2-40B4-BE49-F238E27FC236}">
                    <a16:creationId xmlns:a16="http://schemas.microsoft.com/office/drawing/2014/main" id="{263A782A-394E-2EFF-72C0-71D0ABDC1364}"/>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60" name="Agrupar 59">
              <a:extLst>
                <a:ext uri="{FF2B5EF4-FFF2-40B4-BE49-F238E27FC236}">
                  <a16:creationId xmlns:a16="http://schemas.microsoft.com/office/drawing/2014/main" id="{6C9F87F6-58A5-A01C-0D0C-028033F1821F}"/>
                </a:ext>
              </a:extLst>
            </p:cNvPr>
            <p:cNvGrpSpPr/>
            <p:nvPr/>
          </p:nvGrpSpPr>
          <p:grpSpPr>
            <a:xfrm>
              <a:off x="1790069" y="791038"/>
              <a:ext cx="3375293" cy="3405982"/>
              <a:chOff x="1004626" y="1858002"/>
              <a:chExt cx="2535908" cy="2558963"/>
            </a:xfrm>
          </p:grpSpPr>
          <p:sp>
            <p:nvSpPr>
              <p:cNvPr id="61" name="Retângulo 60">
                <a:extLst>
                  <a:ext uri="{FF2B5EF4-FFF2-40B4-BE49-F238E27FC236}">
                    <a16:creationId xmlns:a16="http://schemas.microsoft.com/office/drawing/2014/main" id="{0F967842-F8D8-E47A-F6E3-BEA82EA43D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2" name="Imagem 61">
                <a:extLst>
                  <a:ext uri="{FF2B5EF4-FFF2-40B4-BE49-F238E27FC236}">
                    <a16:creationId xmlns:a16="http://schemas.microsoft.com/office/drawing/2014/main" id="{0F333670-4C2B-6D2F-A548-AF78C85A5173}"/>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4" name="Agrupar 3">
            <a:extLst>
              <a:ext uri="{FF2B5EF4-FFF2-40B4-BE49-F238E27FC236}">
                <a16:creationId xmlns:a16="http://schemas.microsoft.com/office/drawing/2014/main" id="{F3E0EAEA-CA1D-B76C-484D-5AEEF0EB59B2}"/>
              </a:ext>
            </a:extLst>
          </p:cNvPr>
          <p:cNvGrpSpPr/>
          <p:nvPr/>
        </p:nvGrpSpPr>
        <p:grpSpPr>
          <a:xfrm>
            <a:off x="8018777" y="1461770"/>
            <a:ext cx="3449567" cy="3934459"/>
            <a:chOff x="8018777" y="1461770"/>
            <a:chExt cx="3449567" cy="3934459"/>
          </a:xfrm>
        </p:grpSpPr>
        <p:grpSp>
          <p:nvGrpSpPr>
            <p:cNvPr id="44" name="Agrupar 43">
              <a:extLst>
                <a:ext uri="{FF2B5EF4-FFF2-40B4-BE49-F238E27FC236}">
                  <a16:creationId xmlns:a16="http://schemas.microsoft.com/office/drawing/2014/main" id="{FC01DB1A-C17E-DEC9-9229-C9550EC89F2E}"/>
                </a:ext>
              </a:extLst>
            </p:cNvPr>
            <p:cNvGrpSpPr/>
            <p:nvPr/>
          </p:nvGrpSpPr>
          <p:grpSpPr>
            <a:xfrm>
              <a:off x="8018777" y="1461770"/>
              <a:ext cx="3417855" cy="3405982"/>
              <a:chOff x="1747507" y="791038"/>
              <a:chExt cx="3417855" cy="3405982"/>
            </a:xfrm>
          </p:grpSpPr>
          <p:grpSp>
            <p:nvGrpSpPr>
              <p:cNvPr id="45" name="Agrupar 44">
                <a:extLst>
                  <a:ext uri="{FF2B5EF4-FFF2-40B4-BE49-F238E27FC236}">
                    <a16:creationId xmlns:a16="http://schemas.microsoft.com/office/drawing/2014/main" id="{1C0BCCC5-648E-5DE8-4CBD-D154C3CA3FBC}"/>
                  </a:ext>
                </a:extLst>
              </p:cNvPr>
              <p:cNvGrpSpPr/>
              <p:nvPr/>
            </p:nvGrpSpPr>
            <p:grpSpPr>
              <a:xfrm>
                <a:off x="1747507" y="1973996"/>
                <a:ext cx="3417855" cy="236021"/>
                <a:chOff x="2941262" y="3024202"/>
                <a:chExt cx="1929291" cy="236021"/>
              </a:xfrm>
            </p:grpSpPr>
            <p:cxnSp>
              <p:nvCxnSpPr>
                <p:cNvPr id="49" name="Conector reto 48">
                  <a:extLst>
                    <a:ext uri="{FF2B5EF4-FFF2-40B4-BE49-F238E27FC236}">
                      <a16:creationId xmlns:a16="http://schemas.microsoft.com/office/drawing/2014/main" id="{9ADFE679-9D68-28FA-20DD-A60FDA891C6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53ED5846-0E24-2816-7E02-A897F4822A49}"/>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46" name="Agrupar 45">
                <a:extLst>
                  <a:ext uri="{FF2B5EF4-FFF2-40B4-BE49-F238E27FC236}">
                    <a16:creationId xmlns:a16="http://schemas.microsoft.com/office/drawing/2014/main" id="{AD8837C8-A726-7548-1A4C-FDB4EE4BF663}"/>
                  </a:ext>
                </a:extLst>
              </p:cNvPr>
              <p:cNvGrpSpPr/>
              <p:nvPr/>
            </p:nvGrpSpPr>
            <p:grpSpPr>
              <a:xfrm>
                <a:off x="1790069" y="791038"/>
                <a:ext cx="3375293" cy="3405982"/>
                <a:chOff x="1004626" y="1858002"/>
                <a:chExt cx="2535908" cy="2558963"/>
              </a:xfrm>
            </p:grpSpPr>
            <p:sp>
              <p:nvSpPr>
                <p:cNvPr id="47" name="Retângulo 46">
                  <a:extLst>
                    <a:ext uri="{FF2B5EF4-FFF2-40B4-BE49-F238E27FC236}">
                      <a16:creationId xmlns:a16="http://schemas.microsoft.com/office/drawing/2014/main" id="{C70C6949-3D8E-2932-36E3-E483D7FAE39B}"/>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48" name="Imagem 47">
                  <a:extLst>
                    <a:ext uri="{FF2B5EF4-FFF2-40B4-BE49-F238E27FC236}">
                      <a16:creationId xmlns:a16="http://schemas.microsoft.com/office/drawing/2014/main" id="{650AD209-1369-329A-8D2B-57421157012A}"/>
                    </a:ext>
                  </a:extLst>
                </p:cNvPr>
                <p:cNvPicPr>
                  <a:picLocks noChangeAspect="1"/>
                </p:cNvPicPr>
                <p:nvPr/>
              </p:nvPicPr>
              <p:blipFill>
                <a:blip r:embed="rId2"/>
                <a:stretch>
                  <a:fillRect/>
                </a:stretch>
              </p:blipFill>
              <p:spPr>
                <a:xfrm>
                  <a:off x="1004626" y="1858002"/>
                  <a:ext cx="2535908" cy="2558963"/>
                </a:xfrm>
                <a:prstGeom prst="rect">
                  <a:avLst/>
                </a:prstGeom>
              </p:spPr>
            </p:pic>
          </p:grpSp>
        </p:grpSp>
        <p:cxnSp>
          <p:nvCxnSpPr>
            <p:cNvPr id="2" name="Conector reto 1">
              <a:extLst>
                <a:ext uri="{FF2B5EF4-FFF2-40B4-BE49-F238E27FC236}">
                  <a16:creationId xmlns:a16="http://schemas.microsoft.com/office/drawing/2014/main" id="{EB3376B6-AA93-B23F-67AC-AA185D1ADF95}"/>
                </a:ext>
              </a:extLst>
            </p:cNvPr>
            <p:cNvCxnSpPr>
              <a:cxnSpLocks/>
            </p:cNvCxnSpPr>
            <p:nvPr/>
          </p:nvCxnSpPr>
          <p:spPr>
            <a:xfrm>
              <a:off x="8050489" y="5396229"/>
              <a:ext cx="341785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2F419732-7E10-8099-972D-71D5FBB966AA}"/>
                </a:ext>
              </a:extLst>
            </p:cNvPr>
            <p:cNvSpPr txBox="1"/>
            <p:nvPr/>
          </p:nvSpPr>
          <p:spPr>
            <a:xfrm>
              <a:off x="8102729" y="4978102"/>
              <a:ext cx="3365615" cy="307778"/>
            </a:xfrm>
            <a:prstGeom prst="rect">
              <a:avLst/>
            </a:prstGeom>
            <a:noFill/>
          </p:spPr>
          <p:txBody>
            <a:bodyPr wrap="square">
              <a:spAutoFit/>
            </a:bodyPr>
            <a:lstStyle/>
            <a:p>
              <a:r>
                <a:rPr lang="pt-BR" sz="1400">
                  <a:effectLst/>
                </a:rPr>
                <a:t>Legenda da imagem</a:t>
              </a:r>
              <a:endParaRPr lang="pt-BR" sz="1400"/>
            </a:p>
          </p:txBody>
        </p:sp>
      </p:grpSp>
    </p:spTree>
    <p:extLst>
      <p:ext uri="{BB962C8B-B14F-4D97-AF65-F5344CB8AC3E}">
        <p14:creationId xmlns:p14="http://schemas.microsoft.com/office/powerpoint/2010/main" val="1266117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5D42E3D6-D117-3EC5-03E7-A71E4785A9EC}"/>
              </a:ext>
            </a:extLst>
          </p:cNvPr>
          <p:cNvGrpSpPr/>
          <p:nvPr/>
        </p:nvGrpSpPr>
        <p:grpSpPr>
          <a:xfrm>
            <a:off x="12639639" y="2059216"/>
            <a:ext cx="3543790" cy="2607141"/>
            <a:chOff x="12639639" y="382816"/>
            <a:chExt cx="3543790" cy="2607141"/>
          </a:xfrm>
        </p:grpSpPr>
        <p:sp>
          <p:nvSpPr>
            <p:cNvPr id="16" name="Balão de Fala: Retângulo 15">
              <a:extLst>
                <a:ext uri="{FF2B5EF4-FFF2-40B4-BE49-F238E27FC236}">
                  <a16:creationId xmlns:a16="http://schemas.microsoft.com/office/drawing/2014/main" id="{5A74645D-2820-3498-956B-68BE2925FCA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268D7830-9E22-C81E-EAC5-0BEFAE764C2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21" name="Agrupar 20">
            <a:extLst>
              <a:ext uri="{FF2B5EF4-FFF2-40B4-BE49-F238E27FC236}">
                <a16:creationId xmlns:a16="http://schemas.microsoft.com/office/drawing/2014/main" id="{EF06D573-8D2B-0F3A-1528-87D8D66E6CB6}"/>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48B6DD3C-6DB4-61D2-277A-10412FB718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60E60E43-E6CB-11B3-EFEB-A65CC4B6FCE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(sem legenda)</a:t>
              </a:r>
            </a:p>
          </p:txBody>
        </p:sp>
      </p:grpSp>
      <p:grpSp>
        <p:nvGrpSpPr>
          <p:cNvPr id="3" name="Agrupar 2">
            <a:extLst>
              <a:ext uri="{FF2B5EF4-FFF2-40B4-BE49-F238E27FC236}">
                <a16:creationId xmlns:a16="http://schemas.microsoft.com/office/drawing/2014/main" id="{0E75E08A-4E20-7DB5-504B-17A065B3121B}"/>
              </a:ext>
            </a:extLst>
          </p:cNvPr>
          <p:cNvGrpSpPr/>
          <p:nvPr/>
        </p:nvGrpSpPr>
        <p:grpSpPr>
          <a:xfrm>
            <a:off x="777875" y="1461770"/>
            <a:ext cx="3417855" cy="3405982"/>
            <a:chOff x="1747507" y="791038"/>
            <a:chExt cx="3417855" cy="3405982"/>
          </a:xfrm>
        </p:grpSpPr>
        <p:grpSp>
          <p:nvGrpSpPr>
            <p:cNvPr id="4" name="Agrupar 3">
              <a:extLst>
                <a:ext uri="{FF2B5EF4-FFF2-40B4-BE49-F238E27FC236}">
                  <a16:creationId xmlns:a16="http://schemas.microsoft.com/office/drawing/2014/main" id="{FC88355F-5272-F18A-9A89-79C77E772B6C}"/>
                </a:ext>
              </a:extLst>
            </p:cNvPr>
            <p:cNvGrpSpPr/>
            <p:nvPr/>
          </p:nvGrpSpPr>
          <p:grpSpPr>
            <a:xfrm>
              <a:off x="1747507" y="1973996"/>
              <a:ext cx="3417855" cy="236021"/>
              <a:chOff x="2941262" y="3024202"/>
              <a:chExt cx="1929291" cy="236021"/>
            </a:xfrm>
          </p:grpSpPr>
          <p:cxnSp>
            <p:nvCxnSpPr>
              <p:cNvPr id="14" name="Conector reto 13">
                <a:extLst>
                  <a:ext uri="{FF2B5EF4-FFF2-40B4-BE49-F238E27FC236}">
                    <a16:creationId xmlns:a16="http://schemas.microsoft.com/office/drawing/2014/main" id="{56A7708C-4CDF-28B9-6078-EAA264B1378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11AFB16E-C644-DCE9-EC7F-076EEDCCB50C}"/>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5" name="Agrupar 4">
              <a:extLst>
                <a:ext uri="{FF2B5EF4-FFF2-40B4-BE49-F238E27FC236}">
                  <a16:creationId xmlns:a16="http://schemas.microsoft.com/office/drawing/2014/main" id="{9F443D9A-3CF4-42EE-DE57-92CAD87E304F}"/>
                </a:ext>
              </a:extLst>
            </p:cNvPr>
            <p:cNvGrpSpPr/>
            <p:nvPr/>
          </p:nvGrpSpPr>
          <p:grpSpPr>
            <a:xfrm>
              <a:off x="1790069" y="791038"/>
              <a:ext cx="3375293" cy="3405982"/>
              <a:chOff x="1004626" y="1858002"/>
              <a:chExt cx="2535908" cy="2558963"/>
            </a:xfrm>
          </p:grpSpPr>
          <p:sp>
            <p:nvSpPr>
              <p:cNvPr id="6" name="Retângulo 5">
                <a:extLst>
                  <a:ext uri="{FF2B5EF4-FFF2-40B4-BE49-F238E27FC236}">
                    <a16:creationId xmlns:a16="http://schemas.microsoft.com/office/drawing/2014/main" id="{5797F1CA-CB1C-AC11-3D8C-F37AD9BE707E}"/>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7" name="Imagem 6">
                <a:extLst>
                  <a:ext uri="{FF2B5EF4-FFF2-40B4-BE49-F238E27FC236}">
                    <a16:creationId xmlns:a16="http://schemas.microsoft.com/office/drawing/2014/main" id="{5CF472B9-0ABD-8E38-E660-6920F5563DE7}"/>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25" name="Agrupar 24">
            <a:extLst>
              <a:ext uri="{FF2B5EF4-FFF2-40B4-BE49-F238E27FC236}">
                <a16:creationId xmlns:a16="http://schemas.microsoft.com/office/drawing/2014/main" id="{7C60CCA0-CE03-26D0-359E-84A68993CB67}"/>
              </a:ext>
            </a:extLst>
          </p:cNvPr>
          <p:cNvGrpSpPr/>
          <p:nvPr/>
        </p:nvGrpSpPr>
        <p:grpSpPr>
          <a:xfrm>
            <a:off x="4398326" y="1461770"/>
            <a:ext cx="3417855" cy="3405982"/>
            <a:chOff x="1747507" y="791038"/>
            <a:chExt cx="3417855" cy="3405982"/>
          </a:xfrm>
        </p:grpSpPr>
        <p:grpSp>
          <p:nvGrpSpPr>
            <p:cNvPr id="26" name="Agrupar 25">
              <a:extLst>
                <a:ext uri="{FF2B5EF4-FFF2-40B4-BE49-F238E27FC236}">
                  <a16:creationId xmlns:a16="http://schemas.microsoft.com/office/drawing/2014/main" id="{BB3DCD7B-E403-9791-EF1B-E6589A2C1618}"/>
                </a:ext>
              </a:extLst>
            </p:cNvPr>
            <p:cNvGrpSpPr/>
            <p:nvPr/>
          </p:nvGrpSpPr>
          <p:grpSpPr>
            <a:xfrm>
              <a:off x="1747507" y="1973996"/>
              <a:ext cx="3417855" cy="236021"/>
              <a:chOff x="2941262" y="3024202"/>
              <a:chExt cx="1929291" cy="236021"/>
            </a:xfrm>
          </p:grpSpPr>
          <p:cxnSp>
            <p:nvCxnSpPr>
              <p:cNvPr id="30" name="Conector reto 29">
                <a:extLst>
                  <a:ext uri="{FF2B5EF4-FFF2-40B4-BE49-F238E27FC236}">
                    <a16:creationId xmlns:a16="http://schemas.microsoft.com/office/drawing/2014/main" id="{8682BAAE-CE06-9A2F-0DA8-585C836753F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8EE193F5-1EAA-A4CE-F42E-147EC6CA606B}"/>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27" name="Agrupar 26">
              <a:extLst>
                <a:ext uri="{FF2B5EF4-FFF2-40B4-BE49-F238E27FC236}">
                  <a16:creationId xmlns:a16="http://schemas.microsoft.com/office/drawing/2014/main" id="{441F7200-B439-1A2B-4F3C-4BDFE33810C5}"/>
                </a:ext>
              </a:extLst>
            </p:cNvPr>
            <p:cNvGrpSpPr/>
            <p:nvPr/>
          </p:nvGrpSpPr>
          <p:grpSpPr>
            <a:xfrm>
              <a:off x="1790069" y="791038"/>
              <a:ext cx="3375293" cy="3405982"/>
              <a:chOff x="1004626" y="1858002"/>
              <a:chExt cx="2535908" cy="2558963"/>
            </a:xfrm>
          </p:grpSpPr>
          <p:sp>
            <p:nvSpPr>
              <p:cNvPr id="28" name="Retângulo 27">
                <a:extLst>
                  <a:ext uri="{FF2B5EF4-FFF2-40B4-BE49-F238E27FC236}">
                    <a16:creationId xmlns:a16="http://schemas.microsoft.com/office/drawing/2014/main" id="{EDE5B9C5-4771-2AAF-C8B7-8559F31DD3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9" name="Imagem 28">
                <a:extLst>
                  <a:ext uri="{FF2B5EF4-FFF2-40B4-BE49-F238E27FC236}">
                    <a16:creationId xmlns:a16="http://schemas.microsoft.com/office/drawing/2014/main" id="{499BB75E-C74D-56F4-211C-F67285676B96}"/>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32" name="Agrupar 31">
            <a:extLst>
              <a:ext uri="{FF2B5EF4-FFF2-40B4-BE49-F238E27FC236}">
                <a16:creationId xmlns:a16="http://schemas.microsoft.com/office/drawing/2014/main" id="{4BAD405C-E49A-B88D-7B74-D3409EB4D446}"/>
              </a:ext>
            </a:extLst>
          </p:cNvPr>
          <p:cNvGrpSpPr/>
          <p:nvPr/>
        </p:nvGrpSpPr>
        <p:grpSpPr>
          <a:xfrm>
            <a:off x="8018777" y="1461770"/>
            <a:ext cx="3417855" cy="3405982"/>
            <a:chOff x="1747507" y="791038"/>
            <a:chExt cx="3417855" cy="3405982"/>
          </a:xfrm>
        </p:grpSpPr>
        <p:grpSp>
          <p:nvGrpSpPr>
            <p:cNvPr id="33" name="Agrupar 32">
              <a:extLst>
                <a:ext uri="{FF2B5EF4-FFF2-40B4-BE49-F238E27FC236}">
                  <a16:creationId xmlns:a16="http://schemas.microsoft.com/office/drawing/2014/main" id="{222B5643-F491-AACD-ECA8-569A3DE45E59}"/>
                </a:ext>
              </a:extLst>
            </p:cNvPr>
            <p:cNvGrpSpPr/>
            <p:nvPr/>
          </p:nvGrpSpPr>
          <p:grpSpPr>
            <a:xfrm>
              <a:off x="1747507" y="1973996"/>
              <a:ext cx="3417855" cy="236021"/>
              <a:chOff x="2941262" y="3024202"/>
              <a:chExt cx="1929291" cy="236021"/>
            </a:xfrm>
          </p:grpSpPr>
          <p:cxnSp>
            <p:nvCxnSpPr>
              <p:cNvPr id="37" name="Conector reto 36">
                <a:extLst>
                  <a:ext uri="{FF2B5EF4-FFF2-40B4-BE49-F238E27FC236}">
                    <a16:creationId xmlns:a16="http://schemas.microsoft.com/office/drawing/2014/main" id="{3A8514C8-F66E-B3E2-810A-DD083171776D}"/>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0E908BA1-B5E9-5DBF-5CA9-CD55C58E0FCE}"/>
                  </a:ext>
                </a:extLst>
              </p:cNvPr>
              <p:cNvSpPr txBox="1"/>
              <p:nvPr/>
            </p:nvSpPr>
            <p:spPr>
              <a:xfrm>
                <a:off x="2970750" y="3024202"/>
                <a:ext cx="1899803" cy="173732"/>
              </a:xfrm>
              <a:prstGeom prst="rect">
                <a:avLst/>
              </a:prstGeom>
              <a:noFill/>
            </p:spPr>
            <p:txBody>
              <a:bodyPr wrap="square">
                <a:spAutoFit/>
              </a:bodyPr>
              <a:lstStyle/>
              <a:p>
                <a:r>
                  <a:rPr lang="pt-BR" sz="1400" dirty="0">
                    <a:effectLst/>
                  </a:rPr>
                  <a:t>Legenda da imagem Lorem ipsum </a:t>
                </a:r>
                <a:r>
                  <a:rPr lang="pt-BR" sz="1400" dirty="0" err="1">
                    <a:effectLst/>
                  </a:rPr>
                  <a:t>dolor</a:t>
                </a:r>
                <a:endParaRPr lang="pt-BR" sz="1400" dirty="0"/>
              </a:p>
            </p:txBody>
          </p:sp>
        </p:grpSp>
        <p:grpSp>
          <p:nvGrpSpPr>
            <p:cNvPr id="34" name="Agrupar 33">
              <a:extLst>
                <a:ext uri="{FF2B5EF4-FFF2-40B4-BE49-F238E27FC236}">
                  <a16:creationId xmlns:a16="http://schemas.microsoft.com/office/drawing/2014/main" id="{0F5A00FE-665D-259D-B06A-A8D8C558B0AC}"/>
                </a:ext>
              </a:extLst>
            </p:cNvPr>
            <p:cNvGrpSpPr/>
            <p:nvPr/>
          </p:nvGrpSpPr>
          <p:grpSpPr>
            <a:xfrm>
              <a:off x="1790069" y="791038"/>
              <a:ext cx="3375293" cy="3405982"/>
              <a:chOff x="1004626" y="1858002"/>
              <a:chExt cx="2535908" cy="2558963"/>
            </a:xfrm>
          </p:grpSpPr>
          <p:sp>
            <p:nvSpPr>
              <p:cNvPr id="35" name="Retângulo 34">
                <a:extLst>
                  <a:ext uri="{FF2B5EF4-FFF2-40B4-BE49-F238E27FC236}">
                    <a16:creationId xmlns:a16="http://schemas.microsoft.com/office/drawing/2014/main" id="{8D16F8CB-680B-AE53-7578-3347225B27CD}"/>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6" name="Imagem 35">
                <a:extLst>
                  <a:ext uri="{FF2B5EF4-FFF2-40B4-BE49-F238E27FC236}">
                    <a16:creationId xmlns:a16="http://schemas.microsoft.com/office/drawing/2014/main" id="{58D83849-0A3C-D2B4-B160-D151D787817C}"/>
                  </a:ext>
                </a:extLst>
              </p:cNvPr>
              <p:cNvPicPr>
                <a:picLocks noChangeAspect="1"/>
              </p:cNvPicPr>
              <p:nvPr/>
            </p:nvPicPr>
            <p:blipFill>
              <a:blip r:embed="rId2"/>
              <a:stretch>
                <a:fillRect/>
              </a:stretch>
            </p:blipFill>
            <p:spPr>
              <a:xfrm>
                <a:off x="1004626" y="1858002"/>
                <a:ext cx="2535908" cy="2558963"/>
              </a:xfrm>
              <a:prstGeom prst="rect">
                <a:avLst/>
              </a:prstGeom>
            </p:spPr>
          </p:pic>
        </p:grpSp>
      </p:grpSp>
    </p:spTree>
    <p:extLst>
      <p:ext uri="{BB962C8B-B14F-4D97-AF65-F5344CB8AC3E}">
        <p14:creationId xmlns:p14="http://schemas.microsoft.com/office/powerpoint/2010/main" val="3287087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CF7A75FE-36FE-2996-A07F-AB8B04E8C6CF}"/>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32702DC7-85C0-32AF-EE87-8EAD413F84B7}"/>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59676977-329D-0612-74CA-7EA80702BBC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29939DA6-05DE-BFD8-8646-32729D87DE44}"/>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75695F99-464B-EDFD-3DED-9228B1AD0E5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FFFAF825-6C58-8F3D-049C-7276AB90DF65}"/>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(com legenda)</a:t>
              </a:r>
            </a:p>
          </p:txBody>
        </p:sp>
      </p:grpSp>
      <p:grpSp>
        <p:nvGrpSpPr>
          <p:cNvPr id="31" name="Agrupar 30">
            <a:extLst>
              <a:ext uri="{FF2B5EF4-FFF2-40B4-BE49-F238E27FC236}">
                <a16:creationId xmlns:a16="http://schemas.microsoft.com/office/drawing/2014/main" id="{FC30C636-1A12-097F-B178-6FB0FC6C83AB}"/>
              </a:ext>
            </a:extLst>
          </p:cNvPr>
          <p:cNvGrpSpPr/>
          <p:nvPr/>
        </p:nvGrpSpPr>
        <p:grpSpPr>
          <a:xfrm>
            <a:off x="2506499" y="908367"/>
            <a:ext cx="7179001" cy="5041266"/>
            <a:chOff x="2553682" y="1135806"/>
            <a:chExt cx="7179001" cy="5041266"/>
          </a:xfrm>
        </p:grpSpPr>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49990" y="1135806"/>
              <a:ext cx="3382693" cy="4489122"/>
            </a:xfrm>
            <a:prstGeom prst="rect">
              <a:avLst/>
            </a:prstGeom>
          </p:spPr>
        </p:pic>
        <p:cxnSp>
          <p:nvCxnSpPr>
            <p:cNvPr id="23" name="Conector reto 22">
              <a:extLst>
                <a:ext uri="{FF2B5EF4-FFF2-40B4-BE49-F238E27FC236}">
                  <a16:creationId xmlns:a16="http://schemas.microsoft.com/office/drawing/2014/main" id="{C26670AB-6781-17D4-943B-58DABB4D7BBE}"/>
                </a:ext>
              </a:extLst>
            </p:cNvPr>
            <p:cNvCxnSpPr>
              <a:cxnSpLocks/>
            </p:cNvCxnSpPr>
            <p:nvPr/>
          </p:nvCxnSpPr>
          <p:spPr>
            <a:xfrm>
              <a:off x="2553682"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AA7A1FF3-D17C-5EB6-54F2-C2BD0276E33D}"/>
                </a:ext>
              </a:extLst>
            </p:cNvPr>
            <p:cNvSpPr txBox="1"/>
            <p:nvPr/>
          </p:nvSpPr>
          <p:spPr>
            <a:xfrm>
              <a:off x="2553682" y="5758945"/>
              <a:ext cx="3382692" cy="307778"/>
            </a:xfrm>
            <a:prstGeom prst="rect">
              <a:avLst/>
            </a:prstGeom>
            <a:noFill/>
          </p:spPr>
          <p:txBody>
            <a:bodyPr wrap="square">
              <a:spAutoFit/>
            </a:bodyPr>
            <a:lstStyle/>
            <a:p>
              <a:r>
                <a:rPr lang="pt-BR" sz="1400">
                  <a:effectLst/>
                </a:rPr>
                <a:t>Legenda da imagem</a:t>
              </a:r>
              <a:endParaRPr lang="pt-BR" sz="1400"/>
            </a:p>
          </p:txBody>
        </p:sp>
        <p:cxnSp>
          <p:nvCxnSpPr>
            <p:cNvPr id="28" name="Conector reto 27">
              <a:extLst>
                <a:ext uri="{FF2B5EF4-FFF2-40B4-BE49-F238E27FC236}">
                  <a16:creationId xmlns:a16="http://schemas.microsoft.com/office/drawing/2014/main" id="{5F9EE0BD-334B-1E7E-60AD-093EE1431974}"/>
                </a:ext>
              </a:extLst>
            </p:cNvPr>
            <p:cNvCxnSpPr>
              <a:cxnSpLocks/>
            </p:cNvCxnSpPr>
            <p:nvPr/>
          </p:nvCxnSpPr>
          <p:spPr>
            <a:xfrm>
              <a:off x="6349990"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183CC118-61DE-9CA7-71A8-ADC6D497EDFA}"/>
                </a:ext>
              </a:extLst>
            </p:cNvPr>
            <p:cNvSpPr txBox="1"/>
            <p:nvPr/>
          </p:nvSpPr>
          <p:spPr>
            <a:xfrm>
              <a:off x="6349990" y="5758945"/>
              <a:ext cx="3382692" cy="307778"/>
            </a:xfrm>
            <a:prstGeom prst="rect">
              <a:avLst/>
            </a:prstGeom>
            <a:noFill/>
          </p:spPr>
          <p:txBody>
            <a:bodyPr wrap="square">
              <a:spAutoFit/>
            </a:bodyPr>
            <a:lstStyle/>
            <a:p>
              <a:r>
                <a:rPr lang="pt-BR" sz="1400">
                  <a:effectLst/>
                </a:rPr>
                <a:t>Legenda da imagem</a:t>
              </a:r>
              <a:endParaRPr lang="pt-BR" sz="1400"/>
            </a:p>
          </p:txBody>
        </p:sp>
        <p:pic>
          <p:nvPicPr>
            <p:cNvPr id="30" name="Imagem 29">
              <a:extLst>
                <a:ext uri="{FF2B5EF4-FFF2-40B4-BE49-F238E27FC236}">
                  <a16:creationId xmlns:a16="http://schemas.microsoft.com/office/drawing/2014/main" id="{49FBCDEA-7426-6C9E-1E94-D6D605AF0E0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553682" y="1135806"/>
              <a:ext cx="3382693" cy="4489122"/>
            </a:xfrm>
            <a:prstGeom prst="rect">
              <a:avLst/>
            </a:prstGeom>
          </p:spPr>
        </p:pic>
      </p:grpSp>
    </p:spTree>
    <p:extLst>
      <p:ext uri="{BB962C8B-B14F-4D97-AF65-F5344CB8AC3E}">
        <p14:creationId xmlns:p14="http://schemas.microsoft.com/office/powerpoint/2010/main" val="676053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B468708E-BD75-245D-BFE6-FCA8DE7A9D8E}"/>
              </a:ext>
            </a:extLst>
          </p:cNvPr>
          <p:cNvSpPr>
            <a:spLocks noGrp="1"/>
          </p:cNvSpPr>
          <p:nvPr>
            <p:ph type="body" sz="quarter" idx="10"/>
          </p:nvPr>
        </p:nvSpPr>
        <p:spPr>
          <a:xfrm>
            <a:off x="695324" y="2586830"/>
            <a:ext cx="6144388" cy="1684337"/>
          </a:xfrm>
        </p:spPr>
        <p:txBody>
          <a:bodyPr/>
          <a:lstStyle/>
          <a:p>
            <a:pPr algn="ctr"/>
            <a:r>
              <a:rPr lang="pt-BR" dirty="0"/>
              <a:t>Engenharia de Software</a:t>
            </a:r>
            <a:endParaRPr lang="pt-BR" sz="3600" dirty="0"/>
          </a:p>
        </p:txBody>
      </p:sp>
    </p:spTree>
    <p:extLst>
      <p:ext uri="{BB962C8B-B14F-4D97-AF65-F5344CB8AC3E}">
        <p14:creationId xmlns:p14="http://schemas.microsoft.com/office/powerpoint/2010/main" val="60371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da Integração do Projeto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18591" y="2402158"/>
            <a:ext cx="7320153" cy="2308324"/>
          </a:xfrm>
          <a:prstGeom prst="rect">
            <a:avLst/>
          </a:prstGeom>
          <a:noFill/>
        </p:spPr>
        <p:txBody>
          <a:bodyPr wrap="square" anchor="ctr">
            <a:spAutoFit/>
          </a:bodyPr>
          <a:lstStyle/>
          <a:p>
            <a:pPr marL="285750" indent="-285750">
              <a:buFont typeface="Arial" panose="020B0604020202020204" pitchFamily="34" charset="0"/>
              <a:buChar char="•"/>
            </a:pPr>
            <a:r>
              <a:rPr lang="pt-BR" dirty="0">
                <a:solidFill>
                  <a:schemeClr val="bg2">
                    <a:lumMod val="25000"/>
                  </a:schemeClr>
                </a:solidFill>
              </a:rPr>
              <a:t>A área que integra diferentes áreas de conhecimento é controlada pelo gerente de projetos. </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gerente age como um maestro, combinando resultados em todas as áreas de conhecimento e mantendo a visão geral do projeto, sendo o único responsável por ele.</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Termo de Abertura do Projeto autoriza a alocação de recursos.</a:t>
            </a:r>
            <a:endParaRPr lang="pt-BR" dirty="0">
              <a:solidFill>
                <a:schemeClr val="bg2">
                  <a:lumMod val="25000"/>
                </a:schemeClr>
              </a:solidFill>
              <a:effectLst/>
            </a:endParaRPr>
          </a:p>
        </p:txBody>
      </p:sp>
      <p:pic>
        <p:nvPicPr>
          <p:cNvPr id="4" name="Imagem 3">
            <a:extLst>
              <a:ext uri="{FF2B5EF4-FFF2-40B4-BE49-F238E27FC236}">
                <a16:creationId xmlns:a16="http://schemas.microsoft.com/office/drawing/2014/main" id="{9DD8C813-6D55-0405-9718-F01FC0945B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38744" y="2361871"/>
            <a:ext cx="3554909" cy="2388899"/>
          </a:xfrm>
          <a:prstGeom prst="rect">
            <a:avLst/>
          </a:prstGeom>
        </p:spPr>
      </p:pic>
    </p:spTree>
    <p:extLst>
      <p:ext uri="{BB962C8B-B14F-4D97-AF65-F5344CB8AC3E}">
        <p14:creationId xmlns:p14="http://schemas.microsoft.com/office/powerpoint/2010/main" val="26569531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75A7BB6-9DED-8755-5F0E-3E1AF4D9F39E}"/>
              </a:ext>
            </a:extLst>
          </p:cNvPr>
          <p:cNvGrpSpPr/>
          <p:nvPr/>
        </p:nvGrpSpPr>
        <p:grpSpPr>
          <a:xfrm>
            <a:off x="2518522" y="1135806"/>
            <a:ext cx="7179002" cy="4489122"/>
            <a:chOff x="2518522" y="1135806"/>
            <a:chExt cx="7179002" cy="4489122"/>
          </a:xfrm>
        </p:grpSpPr>
        <p:grpSp>
          <p:nvGrpSpPr>
            <p:cNvPr id="16" name="Agrupar 15">
              <a:extLst>
                <a:ext uri="{FF2B5EF4-FFF2-40B4-BE49-F238E27FC236}">
                  <a16:creationId xmlns:a16="http://schemas.microsoft.com/office/drawing/2014/main" id="{EC86FFCB-CE7E-7EDC-B238-089449E98F7C}"/>
                </a:ext>
              </a:extLst>
            </p:cNvPr>
            <p:cNvGrpSpPr/>
            <p:nvPr/>
          </p:nvGrpSpPr>
          <p:grpSpPr>
            <a:xfrm>
              <a:off x="2518522" y="1135806"/>
              <a:ext cx="3382693" cy="4489122"/>
              <a:chOff x="1324499" y="2094351"/>
              <a:chExt cx="1909442" cy="2094207"/>
            </a:xfrm>
          </p:grpSpPr>
          <p:sp>
            <p:nvSpPr>
              <p:cNvPr id="17" name="Retângulo 16">
                <a:extLst>
                  <a:ext uri="{FF2B5EF4-FFF2-40B4-BE49-F238E27FC236}">
                    <a16:creationId xmlns:a16="http://schemas.microsoft.com/office/drawing/2014/main" id="{3EB287C9-5359-38D7-7FFE-60D8C369D621}"/>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2933FD44-7D9C-A207-DF77-CDA654823AD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E2D38EB-E0E9-EFE2-6FF7-2E1DE6E173D4}"/>
                </a:ext>
              </a:extLst>
            </p:cNvPr>
            <p:cNvGrpSpPr/>
            <p:nvPr/>
          </p:nvGrpSpPr>
          <p:grpSpPr>
            <a:xfrm>
              <a:off x="6314831" y="1135806"/>
              <a:ext cx="3382693" cy="4489122"/>
              <a:chOff x="1324499" y="2094351"/>
              <a:chExt cx="1909442" cy="2094207"/>
            </a:xfrm>
          </p:grpSpPr>
          <p:sp>
            <p:nvSpPr>
              <p:cNvPr id="5" name="Retângulo 4">
                <a:extLst>
                  <a:ext uri="{FF2B5EF4-FFF2-40B4-BE49-F238E27FC236}">
                    <a16:creationId xmlns:a16="http://schemas.microsoft.com/office/drawing/2014/main" id="{A20087ED-ED38-B767-FA88-A9E310A22399}"/>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337F0C2D-E26F-518B-9254-013664968AD6}"/>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8878D9C7-32A5-3155-DC73-23FC42CB12B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A90F621A-4B9D-7582-D98E-250FA1248ED2}"/>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A9322861-DBC0-D9FE-42CB-C898D158B358}"/>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21095B0C-D6AB-7091-9D74-BEA194209C3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B0D556BD-5B79-6DC5-161A-99C2BA1697C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(sem legenda)</a:t>
              </a:r>
            </a:p>
          </p:txBody>
        </p:sp>
      </p:grpSp>
    </p:spTree>
    <p:extLst>
      <p:ext uri="{BB962C8B-B14F-4D97-AF65-F5344CB8AC3E}">
        <p14:creationId xmlns:p14="http://schemas.microsoft.com/office/powerpoint/2010/main" val="3743215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Conector reto 26">
            <a:extLst>
              <a:ext uri="{FF2B5EF4-FFF2-40B4-BE49-F238E27FC236}">
                <a16:creationId xmlns:a16="http://schemas.microsoft.com/office/drawing/2014/main" id="{F78AD4A7-9CBF-39D6-3199-D883895F39D8}"/>
              </a:ext>
            </a:extLst>
          </p:cNvPr>
          <p:cNvCxnSpPr>
            <a:cxnSpLocks/>
          </p:cNvCxnSpPr>
          <p:nvPr/>
        </p:nvCxnSpPr>
        <p:spPr>
          <a:xfrm>
            <a:off x="1019175" y="5957828"/>
            <a:ext cx="329078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04C1B9B5-B7E7-3868-4006-2CA1DA9034E4}"/>
              </a:ext>
            </a:extLst>
          </p:cNvPr>
          <p:cNvSpPr txBox="1"/>
          <p:nvPr/>
        </p:nvSpPr>
        <p:spPr>
          <a:xfrm>
            <a:off x="944346"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24" name="Agrupar 23">
            <a:extLst>
              <a:ext uri="{FF2B5EF4-FFF2-40B4-BE49-F238E27FC236}">
                <a16:creationId xmlns:a16="http://schemas.microsoft.com/office/drawing/2014/main" id="{1B1B84F8-8274-5001-3DD1-AF7CD56DC573}"/>
              </a:ext>
            </a:extLst>
          </p:cNvPr>
          <p:cNvGrpSpPr/>
          <p:nvPr/>
        </p:nvGrpSpPr>
        <p:grpSpPr>
          <a:xfrm>
            <a:off x="944347" y="9396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cxnSp>
        <p:nvCxnSpPr>
          <p:cNvPr id="34" name="Conector reto 33">
            <a:extLst>
              <a:ext uri="{FF2B5EF4-FFF2-40B4-BE49-F238E27FC236}">
                <a16:creationId xmlns:a16="http://schemas.microsoft.com/office/drawing/2014/main" id="{8092A94E-810A-5B3B-2E32-CB13891014F8}"/>
              </a:ext>
            </a:extLst>
          </p:cNvPr>
          <p:cNvCxnSpPr>
            <a:cxnSpLocks/>
          </p:cNvCxnSpPr>
          <p:nvPr/>
        </p:nvCxnSpPr>
        <p:spPr>
          <a:xfrm>
            <a:off x="4419850" y="5957828"/>
            <a:ext cx="336561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1EFEDA94-D67E-98EB-6650-7FE6A4B7A48A}"/>
              </a:ext>
            </a:extLst>
          </p:cNvPr>
          <p:cNvSpPr txBox="1"/>
          <p:nvPr/>
        </p:nvSpPr>
        <p:spPr>
          <a:xfrm>
            <a:off x="4419850"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31" name="Agrupar 30">
            <a:extLst>
              <a:ext uri="{FF2B5EF4-FFF2-40B4-BE49-F238E27FC236}">
                <a16:creationId xmlns:a16="http://schemas.microsoft.com/office/drawing/2014/main" id="{51CE2557-9DE1-4A40-15DF-FDABED78B1B2}"/>
              </a:ext>
            </a:extLst>
          </p:cNvPr>
          <p:cNvGrpSpPr/>
          <p:nvPr/>
        </p:nvGrpSpPr>
        <p:grpSpPr>
          <a:xfrm>
            <a:off x="4419852" y="9396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cxnSp>
        <p:nvCxnSpPr>
          <p:cNvPr id="7" name="Conector reto 6">
            <a:extLst>
              <a:ext uri="{FF2B5EF4-FFF2-40B4-BE49-F238E27FC236}">
                <a16:creationId xmlns:a16="http://schemas.microsoft.com/office/drawing/2014/main" id="{B6B65C8C-1F3E-61A5-63A2-4BE92BD7B33F}"/>
              </a:ext>
            </a:extLst>
          </p:cNvPr>
          <p:cNvCxnSpPr>
            <a:cxnSpLocks/>
          </p:cNvCxnSpPr>
          <p:nvPr/>
        </p:nvCxnSpPr>
        <p:spPr>
          <a:xfrm>
            <a:off x="7895353" y="5957828"/>
            <a:ext cx="334908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C2CFA81-DE0D-5B7E-9D60-D78D59610353}"/>
              </a:ext>
            </a:extLst>
          </p:cNvPr>
          <p:cNvSpPr txBox="1"/>
          <p:nvPr/>
        </p:nvSpPr>
        <p:spPr>
          <a:xfrm>
            <a:off x="7895353" y="5572298"/>
            <a:ext cx="3364725" cy="307777"/>
          </a:xfrm>
          <a:prstGeom prst="rect">
            <a:avLst/>
          </a:prstGeom>
          <a:noFill/>
        </p:spPr>
        <p:txBody>
          <a:bodyPr wrap="square">
            <a:spAutoFit/>
          </a:bodyPr>
          <a:lstStyle/>
          <a:p>
            <a:r>
              <a:rPr lang="pt-BR" sz="1400">
                <a:effectLst/>
              </a:rPr>
              <a:t>Legenda da imagem</a:t>
            </a:r>
            <a:endParaRPr lang="pt-BR" sz="1400"/>
          </a:p>
        </p:txBody>
      </p:sp>
      <p:grpSp>
        <p:nvGrpSpPr>
          <p:cNvPr id="4" name="Agrupar 3">
            <a:extLst>
              <a:ext uri="{FF2B5EF4-FFF2-40B4-BE49-F238E27FC236}">
                <a16:creationId xmlns:a16="http://schemas.microsoft.com/office/drawing/2014/main" id="{3DA7031F-9D59-4423-31B6-1E652BC43ABE}"/>
              </a:ext>
            </a:extLst>
          </p:cNvPr>
          <p:cNvGrpSpPr/>
          <p:nvPr/>
        </p:nvGrpSpPr>
        <p:grpSpPr>
          <a:xfrm>
            <a:off x="7877386" y="9396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10" name="Agrupar 9">
            <a:extLst>
              <a:ext uri="{FF2B5EF4-FFF2-40B4-BE49-F238E27FC236}">
                <a16:creationId xmlns:a16="http://schemas.microsoft.com/office/drawing/2014/main" id="{E5FC4571-0BD8-3B8B-8FDC-678D7A7A556E}"/>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534B914F-1B06-C400-1306-D740C93CCD3B}"/>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3AD1574F-8AB6-1365-7FE8-325F1082931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EAFAFD36-9BF3-0225-F403-3E7EC63087DE}"/>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1CA7A0C3-1922-29C8-E916-B6C2660AE56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7BEFAD82-A03E-A071-E683-B9F7A049074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(com legenda)</a:t>
              </a:r>
            </a:p>
          </p:txBody>
        </p:sp>
      </p:grpSp>
    </p:spTree>
    <p:extLst>
      <p:ext uri="{BB962C8B-B14F-4D97-AF65-F5344CB8AC3E}">
        <p14:creationId xmlns:p14="http://schemas.microsoft.com/office/powerpoint/2010/main" val="3857971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7F77FFF4-94EF-B396-884C-5196BE8E5BC5}"/>
              </a:ext>
            </a:extLst>
          </p:cNvPr>
          <p:cNvGrpSpPr/>
          <p:nvPr/>
        </p:nvGrpSpPr>
        <p:grpSpPr>
          <a:xfrm>
            <a:off x="944347" y="1092070"/>
            <a:ext cx="10328432" cy="4489122"/>
            <a:chOff x="944347" y="1092070"/>
            <a:chExt cx="10328432" cy="4489122"/>
          </a:xfrm>
        </p:grpSpPr>
        <p:grpSp>
          <p:nvGrpSpPr>
            <p:cNvPr id="24" name="Agrupar 23">
              <a:extLst>
                <a:ext uri="{FF2B5EF4-FFF2-40B4-BE49-F238E27FC236}">
                  <a16:creationId xmlns:a16="http://schemas.microsoft.com/office/drawing/2014/main" id="{1B1B84F8-8274-5001-3DD1-AF7CD56DC573}"/>
                </a:ext>
              </a:extLst>
            </p:cNvPr>
            <p:cNvGrpSpPr/>
            <p:nvPr/>
          </p:nvGrpSpPr>
          <p:grpSpPr>
            <a:xfrm>
              <a:off x="944347" y="10920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31" name="Agrupar 30">
              <a:extLst>
                <a:ext uri="{FF2B5EF4-FFF2-40B4-BE49-F238E27FC236}">
                  <a16:creationId xmlns:a16="http://schemas.microsoft.com/office/drawing/2014/main" id="{51CE2557-9DE1-4A40-15DF-FDABED78B1B2}"/>
                </a:ext>
              </a:extLst>
            </p:cNvPr>
            <p:cNvGrpSpPr/>
            <p:nvPr/>
          </p:nvGrpSpPr>
          <p:grpSpPr>
            <a:xfrm>
              <a:off x="4419852" y="10920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DA7031F-9D59-4423-31B6-1E652BC43ABE}"/>
                </a:ext>
              </a:extLst>
            </p:cNvPr>
            <p:cNvGrpSpPr/>
            <p:nvPr/>
          </p:nvGrpSpPr>
          <p:grpSpPr>
            <a:xfrm>
              <a:off x="7890086" y="10920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A0AD98E6-BA52-8F9E-9196-72496B6B4854}"/>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9F6B2CBF-2810-544E-4629-80D74783216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6541E5EC-11EC-FD5D-020E-80C2DFCFC9D1}"/>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0D829E87-DD26-1703-5336-BF176C913105}"/>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4B3A2C71-07CF-2128-D958-4C8C1DF5E844}"/>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1D32B2A1-A55F-F81C-F9A2-1A6E8B250B9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(sem legenda)</a:t>
              </a:r>
            </a:p>
          </p:txBody>
        </p:sp>
      </p:grpSp>
    </p:spTree>
    <p:extLst>
      <p:ext uri="{BB962C8B-B14F-4D97-AF65-F5344CB8AC3E}">
        <p14:creationId xmlns:p14="http://schemas.microsoft.com/office/powerpoint/2010/main" val="1169038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241875"/>
            <a:ext cx="8591658" cy="3866248"/>
          </a:xfrm>
          <a:prstGeom prst="rect">
            <a:avLst/>
          </a:prstGeom>
        </p:spPr>
      </p:pic>
      <p:grpSp>
        <p:nvGrpSpPr>
          <p:cNvPr id="2" name="Agrupar 1">
            <a:extLst>
              <a:ext uri="{FF2B5EF4-FFF2-40B4-BE49-F238E27FC236}">
                <a16:creationId xmlns:a16="http://schemas.microsoft.com/office/drawing/2014/main" id="{0CFDB952-F0BC-8C94-8EE0-FA4B8DFAD44A}"/>
              </a:ext>
            </a:extLst>
          </p:cNvPr>
          <p:cNvGrpSpPr/>
          <p:nvPr/>
        </p:nvGrpSpPr>
        <p:grpSpPr>
          <a:xfrm>
            <a:off x="1800171" y="5196448"/>
            <a:ext cx="8591658" cy="401077"/>
            <a:chOff x="1800171" y="4205848"/>
            <a:chExt cx="8591658" cy="401077"/>
          </a:xfrm>
        </p:grpSpPr>
        <p:cxnSp>
          <p:nvCxnSpPr>
            <p:cNvPr id="17" name="Conector reto 16">
              <a:extLst>
                <a:ext uri="{FF2B5EF4-FFF2-40B4-BE49-F238E27FC236}">
                  <a16:creationId xmlns:a16="http://schemas.microsoft.com/office/drawing/2014/main" id="{3CA377D1-0798-E7A6-4A3E-62AA177ABE45}"/>
                </a:ext>
              </a:extLst>
            </p:cNvPr>
            <p:cNvCxnSpPr>
              <a:cxnSpLocks/>
            </p:cNvCxnSpPr>
            <p:nvPr/>
          </p:nvCxnSpPr>
          <p:spPr>
            <a:xfrm>
              <a:off x="1825572" y="4606925"/>
              <a:ext cx="856625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83E10531-EFBE-5AE8-CE40-7B8EA26BE9EB}"/>
                </a:ext>
              </a:extLst>
            </p:cNvPr>
            <p:cNvSpPr txBox="1"/>
            <p:nvPr/>
          </p:nvSpPr>
          <p:spPr>
            <a:xfrm>
              <a:off x="1800171" y="4205848"/>
              <a:ext cx="8591658" cy="307777"/>
            </a:xfrm>
            <a:prstGeom prst="rect">
              <a:avLst/>
            </a:prstGeom>
            <a:noFill/>
          </p:spPr>
          <p:txBody>
            <a:bodyPr wrap="square">
              <a:spAutoFit/>
            </a:bodyPr>
            <a:lstStyle/>
            <a:p>
              <a:r>
                <a:rPr lang="pt-BR" sz="1400">
                  <a:effectLst/>
                </a:rPr>
                <a:t>Legenda da imagem</a:t>
              </a:r>
              <a:endParaRPr lang="pt-BR" sz="1400"/>
            </a:p>
          </p:txBody>
        </p:sp>
      </p:grpSp>
      <p:grpSp>
        <p:nvGrpSpPr>
          <p:cNvPr id="4" name="Agrupar 3">
            <a:extLst>
              <a:ext uri="{FF2B5EF4-FFF2-40B4-BE49-F238E27FC236}">
                <a16:creationId xmlns:a16="http://schemas.microsoft.com/office/drawing/2014/main" id="{290ABB3B-EB05-9718-D334-95E529C3BB95}"/>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8B0E3F5-2538-5F8D-A014-815E166B996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 name="CaixaDeTexto 6">
              <a:extLst>
                <a:ext uri="{FF2B5EF4-FFF2-40B4-BE49-F238E27FC236}">
                  <a16:creationId xmlns:a16="http://schemas.microsoft.com/office/drawing/2014/main" id="{E84B7DA9-FD2A-0C61-3AA7-4109A73F4C5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8" name="Agrupar 7">
            <a:extLst>
              <a:ext uri="{FF2B5EF4-FFF2-40B4-BE49-F238E27FC236}">
                <a16:creationId xmlns:a16="http://schemas.microsoft.com/office/drawing/2014/main" id="{0B56109E-E48B-E351-7AC0-6352F78F1101}"/>
              </a:ext>
            </a:extLst>
          </p:cNvPr>
          <p:cNvGrpSpPr/>
          <p:nvPr/>
        </p:nvGrpSpPr>
        <p:grpSpPr>
          <a:xfrm>
            <a:off x="12639638" y="539973"/>
            <a:ext cx="3543790" cy="1373961"/>
            <a:chOff x="12639639" y="382815"/>
            <a:chExt cx="3543790" cy="1373961"/>
          </a:xfrm>
        </p:grpSpPr>
        <p:sp>
          <p:nvSpPr>
            <p:cNvPr id="9" name="Balão de Fala: Retângulo 8">
              <a:extLst>
                <a:ext uri="{FF2B5EF4-FFF2-40B4-BE49-F238E27FC236}">
                  <a16:creationId xmlns:a16="http://schemas.microsoft.com/office/drawing/2014/main" id="{94398868-1506-E898-9444-6F9D66DF27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0" name="CaixaDeTexto 9">
              <a:extLst>
                <a:ext uri="{FF2B5EF4-FFF2-40B4-BE49-F238E27FC236}">
                  <a16:creationId xmlns:a16="http://schemas.microsoft.com/office/drawing/2014/main" id="{44DD10B2-9888-2746-A262-47082EF3AFD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(com legenda)</a:t>
              </a:r>
            </a:p>
          </p:txBody>
        </p:sp>
      </p:grpSp>
    </p:spTree>
    <p:extLst>
      <p:ext uri="{BB962C8B-B14F-4D97-AF65-F5344CB8AC3E}">
        <p14:creationId xmlns:p14="http://schemas.microsoft.com/office/powerpoint/2010/main" val="3105393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495875"/>
            <a:ext cx="8591658" cy="3866248"/>
          </a:xfrm>
          <a:prstGeom prst="rect">
            <a:avLst/>
          </a:prstGeom>
        </p:spPr>
      </p:pic>
      <p:grpSp>
        <p:nvGrpSpPr>
          <p:cNvPr id="4" name="Agrupar 3">
            <a:extLst>
              <a:ext uri="{FF2B5EF4-FFF2-40B4-BE49-F238E27FC236}">
                <a16:creationId xmlns:a16="http://schemas.microsoft.com/office/drawing/2014/main" id="{3F6BBFDD-4A9F-D09B-1927-3708F007A17D}"/>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A9D09B4-B86B-6FC2-2459-8751D00D39F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6" name="CaixaDeTexto 5">
              <a:extLst>
                <a:ext uri="{FF2B5EF4-FFF2-40B4-BE49-F238E27FC236}">
                  <a16:creationId xmlns:a16="http://schemas.microsoft.com/office/drawing/2014/main" id="{3E89B92A-967D-D4EC-CA42-944548D636F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7" name="Agrupar 6">
            <a:extLst>
              <a:ext uri="{FF2B5EF4-FFF2-40B4-BE49-F238E27FC236}">
                <a16:creationId xmlns:a16="http://schemas.microsoft.com/office/drawing/2014/main" id="{D181BC03-7905-F2B7-F537-31D20703909F}"/>
              </a:ext>
            </a:extLst>
          </p:cNvPr>
          <p:cNvGrpSpPr/>
          <p:nvPr/>
        </p:nvGrpSpPr>
        <p:grpSpPr>
          <a:xfrm>
            <a:off x="12639638" y="539973"/>
            <a:ext cx="3543790" cy="1373961"/>
            <a:chOff x="12639639" y="382815"/>
            <a:chExt cx="3543790" cy="1373961"/>
          </a:xfrm>
        </p:grpSpPr>
        <p:sp>
          <p:nvSpPr>
            <p:cNvPr id="8" name="Balão de Fala: Retângulo 7">
              <a:extLst>
                <a:ext uri="{FF2B5EF4-FFF2-40B4-BE49-F238E27FC236}">
                  <a16:creationId xmlns:a16="http://schemas.microsoft.com/office/drawing/2014/main" id="{4CF0C1BF-C48B-632A-4C49-9E61553FBD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9" name="CaixaDeTexto 8">
              <a:extLst>
                <a:ext uri="{FF2B5EF4-FFF2-40B4-BE49-F238E27FC236}">
                  <a16:creationId xmlns:a16="http://schemas.microsoft.com/office/drawing/2014/main" id="{B912F783-A572-DDC9-BD6F-2291E021EB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(sem legenda)</a:t>
              </a:r>
            </a:p>
          </p:txBody>
        </p:sp>
      </p:grpSp>
    </p:spTree>
    <p:extLst>
      <p:ext uri="{BB962C8B-B14F-4D97-AF65-F5344CB8AC3E}">
        <p14:creationId xmlns:p14="http://schemas.microsoft.com/office/powerpoint/2010/main" val="1183588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06F50C9-7D58-4222-B8B3-236B9CAB00CE}"/>
              </a:ext>
            </a:extLst>
          </p:cNvPr>
          <p:cNvGrpSpPr/>
          <p:nvPr/>
        </p:nvGrpSpPr>
        <p:grpSpPr>
          <a:xfrm>
            <a:off x="12639639" y="2059216"/>
            <a:ext cx="3543790" cy="2607141"/>
            <a:chOff x="12639639" y="382816"/>
            <a:chExt cx="3543790" cy="2607141"/>
          </a:xfrm>
        </p:grpSpPr>
        <p:sp>
          <p:nvSpPr>
            <p:cNvPr id="15" name="Balão de Fala: Retângulo 14">
              <a:extLst>
                <a:ext uri="{FF2B5EF4-FFF2-40B4-BE49-F238E27FC236}">
                  <a16:creationId xmlns:a16="http://schemas.microsoft.com/office/drawing/2014/main" id="{14A20ABA-5958-405A-31C4-5C023A4BE26E}"/>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0BEE7AD3-3AA6-DC72-76C1-4E4249594AE5}"/>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7" name="Agrupar 16">
            <a:extLst>
              <a:ext uri="{FF2B5EF4-FFF2-40B4-BE49-F238E27FC236}">
                <a16:creationId xmlns:a16="http://schemas.microsoft.com/office/drawing/2014/main" id="{6428E915-D438-8B71-84B3-4377D315B8BD}"/>
              </a:ext>
            </a:extLst>
          </p:cNvPr>
          <p:cNvGrpSpPr/>
          <p:nvPr/>
        </p:nvGrpSpPr>
        <p:grpSpPr>
          <a:xfrm>
            <a:off x="12639638" y="539973"/>
            <a:ext cx="3543790" cy="1373961"/>
            <a:chOff x="12639639" y="382815"/>
            <a:chExt cx="3543790" cy="1373961"/>
          </a:xfrm>
        </p:grpSpPr>
        <p:sp>
          <p:nvSpPr>
            <p:cNvPr id="18" name="Balão de Fala: Retângulo 17">
              <a:extLst>
                <a:ext uri="{FF2B5EF4-FFF2-40B4-BE49-F238E27FC236}">
                  <a16:creationId xmlns:a16="http://schemas.microsoft.com/office/drawing/2014/main" id="{6B25074E-FD3C-7F73-6D16-B2AF3D17ACB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9" name="CaixaDeTexto 18">
              <a:extLst>
                <a:ext uri="{FF2B5EF4-FFF2-40B4-BE49-F238E27FC236}">
                  <a16:creationId xmlns:a16="http://schemas.microsoft.com/office/drawing/2014/main" id="{EF61557E-4212-F7D4-0F19-DE0FB896003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 com imagem</a:t>
              </a:r>
            </a:p>
          </p:txBody>
        </p:sp>
      </p:grpSp>
      <p:grpSp>
        <p:nvGrpSpPr>
          <p:cNvPr id="28" name="Agrupar 27">
            <a:extLst>
              <a:ext uri="{FF2B5EF4-FFF2-40B4-BE49-F238E27FC236}">
                <a16:creationId xmlns:a16="http://schemas.microsoft.com/office/drawing/2014/main" id="{928297B5-C99C-C62A-0997-3A00CCE58708}"/>
              </a:ext>
            </a:extLst>
          </p:cNvPr>
          <p:cNvGrpSpPr/>
          <p:nvPr/>
        </p:nvGrpSpPr>
        <p:grpSpPr>
          <a:xfrm>
            <a:off x="2184360" y="1070604"/>
            <a:ext cx="7823279" cy="4716792"/>
            <a:chOff x="2184360" y="1369502"/>
            <a:chExt cx="7823279" cy="4716792"/>
          </a:xfrm>
        </p:grpSpPr>
        <p:grpSp>
          <p:nvGrpSpPr>
            <p:cNvPr id="25" name="Agrupar 24">
              <a:extLst>
                <a:ext uri="{FF2B5EF4-FFF2-40B4-BE49-F238E27FC236}">
                  <a16:creationId xmlns:a16="http://schemas.microsoft.com/office/drawing/2014/main" id="{889C76E3-FB86-D6FD-D3AB-BD4360BF2E99}"/>
                </a:ext>
              </a:extLst>
            </p:cNvPr>
            <p:cNvGrpSpPr/>
            <p:nvPr/>
          </p:nvGrpSpPr>
          <p:grpSpPr>
            <a:xfrm>
              <a:off x="2184360" y="1369502"/>
              <a:ext cx="7823279" cy="4716792"/>
              <a:chOff x="-258589" y="1427435"/>
              <a:chExt cx="7823279" cy="4716792"/>
            </a:xfrm>
          </p:grpSpPr>
          <p:grpSp>
            <p:nvGrpSpPr>
              <p:cNvPr id="23" name="Agrupar 22">
                <a:extLst>
                  <a:ext uri="{FF2B5EF4-FFF2-40B4-BE49-F238E27FC236}">
                    <a16:creationId xmlns:a16="http://schemas.microsoft.com/office/drawing/2014/main" id="{A3D10EE5-865A-9823-4A17-EBECC04D3BFC}"/>
                  </a:ext>
                </a:extLst>
              </p:cNvPr>
              <p:cNvGrpSpPr/>
              <p:nvPr/>
            </p:nvGrpSpPr>
            <p:grpSpPr>
              <a:xfrm>
                <a:off x="-258589" y="1427435"/>
                <a:ext cx="7823279" cy="4716792"/>
                <a:chOff x="-258589" y="1427435"/>
                <a:chExt cx="7823279" cy="4716792"/>
              </a:xfrm>
            </p:grpSpPr>
            <p:grpSp>
              <p:nvGrpSpPr>
                <p:cNvPr id="10" name="Agrupar 9">
                  <a:extLst>
                    <a:ext uri="{FF2B5EF4-FFF2-40B4-BE49-F238E27FC236}">
                      <a16:creationId xmlns:a16="http://schemas.microsoft.com/office/drawing/2014/main" id="{85BFBD9C-4281-D00C-4D37-A053E5527599}"/>
                    </a:ext>
                  </a:extLst>
                </p:cNvPr>
                <p:cNvGrpSpPr/>
                <p:nvPr/>
              </p:nvGrpSpPr>
              <p:grpSpPr>
                <a:xfrm>
                  <a:off x="-258589" y="1427435"/>
                  <a:ext cx="7823279" cy="4716792"/>
                  <a:chOff x="5271885" y="1345421"/>
                  <a:chExt cx="7823279" cy="4716792"/>
                </a:xfrm>
              </p:grpSpPr>
              <p:sp>
                <p:nvSpPr>
                  <p:cNvPr id="6" name="Retângulo 5">
                    <a:extLst>
                      <a:ext uri="{FF2B5EF4-FFF2-40B4-BE49-F238E27FC236}">
                        <a16:creationId xmlns:a16="http://schemas.microsoft.com/office/drawing/2014/main" id="{C3CBE6BB-F051-A6C6-D275-ABEA18CADE94}"/>
                      </a:ext>
                    </a:extLst>
                  </p:cNvPr>
                  <p:cNvSpPr/>
                  <p:nvPr/>
                </p:nvSpPr>
                <p:spPr>
                  <a:xfrm>
                    <a:off x="5271885" y="1345421"/>
                    <a:ext cx="7823279" cy="47167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0F0289D3-ADE2-6594-5C40-C0FC5BABBDE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71885" y="1345421"/>
                    <a:ext cx="3022640" cy="4716792"/>
                  </a:xfrm>
                  <a:prstGeom prst="rect">
                    <a:avLst/>
                  </a:prstGeom>
                </p:spPr>
              </p:pic>
            </p:grpSp>
            <p:sp>
              <p:nvSpPr>
                <p:cNvPr id="13" name="CaixaDeTexto 12">
                  <a:extLst>
                    <a:ext uri="{FF2B5EF4-FFF2-40B4-BE49-F238E27FC236}">
                      <a16:creationId xmlns:a16="http://schemas.microsoft.com/office/drawing/2014/main" id="{6730AC63-B09E-C8E6-9A9E-2EB922751B2D}"/>
                    </a:ext>
                  </a:extLst>
                </p:cNvPr>
                <p:cNvSpPr txBox="1"/>
                <p:nvPr/>
              </p:nvSpPr>
              <p:spPr>
                <a:xfrm>
                  <a:off x="3036992" y="174769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4" name="CaixaDeTexto 23">
                <a:extLst>
                  <a:ext uri="{FF2B5EF4-FFF2-40B4-BE49-F238E27FC236}">
                    <a16:creationId xmlns:a16="http://schemas.microsoft.com/office/drawing/2014/main" id="{BA1B2C82-A2D7-74E3-65AB-B37C477D7D69}"/>
                  </a:ext>
                </a:extLst>
              </p:cNvPr>
              <p:cNvSpPr txBox="1"/>
              <p:nvPr/>
            </p:nvSpPr>
            <p:spPr>
              <a:xfrm>
                <a:off x="3036992" y="2456597"/>
                <a:ext cx="4076073" cy="1477328"/>
              </a:xfrm>
              <a:prstGeom prst="rect">
                <a:avLst/>
              </a:prstGeom>
              <a:noFill/>
            </p:spPr>
            <p:txBody>
              <a:bodyPr wrap="square" rtlCol="0">
                <a:spAutoFit/>
              </a:bodyPr>
              <a:lstStyle/>
              <a:p>
                <a:r>
                  <a:rPr lang="pt-BR" sz="1800" err="1">
                    <a:effectLst/>
                  </a:rPr>
                  <a:t>Habitant</a:t>
                </a:r>
                <a:r>
                  <a:rPr lang="pt-BR" sz="1800">
                    <a:effectLst/>
                  </a:rPr>
                  <a:t> </a:t>
                </a:r>
                <a:r>
                  <a:rPr lang="pt-BR" sz="1800" err="1">
                    <a:effectLst/>
                  </a:rPr>
                  <a:t>morbi</a:t>
                </a:r>
                <a:r>
                  <a:rPr lang="pt-BR" sz="1800">
                    <a:effectLst/>
                  </a:rPr>
                  <a:t> </a:t>
                </a:r>
                <a:r>
                  <a:rPr lang="pt-BR" sz="1800" err="1">
                    <a:effectLst/>
                  </a:rPr>
                  <a:t>tristique</a:t>
                </a:r>
                <a:r>
                  <a:rPr lang="pt-BR" sz="1800">
                    <a:effectLst/>
                  </a:rPr>
                  <a:t> </a:t>
                </a:r>
                <a:r>
                  <a:rPr lang="pt-BR" sz="1800" err="1">
                    <a:effectLst/>
                  </a:rPr>
                  <a:t>senectus</a:t>
                </a:r>
                <a:r>
                  <a:rPr lang="pt-BR" sz="1800">
                    <a:effectLst/>
                  </a:rPr>
                  <a:t> et </a:t>
                </a:r>
                <a:r>
                  <a:rPr lang="pt-BR" sz="1800" err="1">
                    <a:effectLst/>
                  </a:rPr>
                  <a:t>netus</a:t>
                </a:r>
                <a:r>
                  <a:rPr lang="pt-BR" sz="1800">
                    <a:effectLst/>
                  </a:rPr>
                  <a:t> et </a:t>
                </a:r>
                <a:r>
                  <a:rPr lang="pt-BR" sz="1800" err="1">
                    <a:effectLst/>
                  </a:rPr>
                  <a:t>malesuada</a:t>
                </a:r>
                <a:r>
                  <a:rPr lang="pt-BR" sz="1800">
                    <a:effectLst/>
                  </a:rPr>
                  <a:t> fames ac </a:t>
                </a:r>
                <a:r>
                  <a:rPr lang="pt-BR" sz="1800" err="1">
                    <a:effectLst/>
                  </a:rPr>
                  <a:t>turpis</a:t>
                </a:r>
                <a:r>
                  <a:rPr lang="pt-BR" sz="1800">
                    <a:effectLst/>
                  </a:rPr>
                  <a:t> </a:t>
                </a:r>
                <a:r>
                  <a:rPr lang="pt-BR" sz="1800" err="1">
                    <a:effectLst/>
                  </a:rPr>
                  <a:t>egestas</a:t>
                </a:r>
                <a:r>
                  <a:rPr lang="pt-BR" sz="1800">
                    <a:effectLst/>
                  </a:rPr>
                  <a:t>. </a:t>
                </a:r>
                <a:r>
                  <a:rPr lang="pt-BR" sz="1800" err="1">
                    <a:effectLst/>
                  </a:rPr>
                  <a:t>Aenean</a:t>
                </a:r>
                <a:r>
                  <a:rPr lang="pt-BR" sz="1800">
                    <a:effectLst/>
                  </a:rPr>
                  <a:t> </a:t>
                </a:r>
                <a:r>
                  <a:rPr lang="pt-BR" sz="1800" err="1">
                    <a:effectLst/>
                  </a:rPr>
                  <a:t>eros</a:t>
                </a:r>
                <a:r>
                  <a:rPr lang="pt-BR" sz="1800">
                    <a:effectLst/>
                  </a:rPr>
                  <a:t> </a:t>
                </a:r>
                <a:r>
                  <a:rPr lang="pt-BR" sz="1800" err="1">
                    <a:effectLst/>
                  </a:rPr>
                  <a:t>nisl</a:t>
                </a:r>
                <a:r>
                  <a:rPr lang="pt-BR" sz="1800">
                    <a:effectLst/>
                  </a:rPr>
                  <a:t>, </a:t>
                </a:r>
                <a:r>
                  <a:rPr lang="pt-BR" sz="1800" err="1">
                    <a:effectLst/>
                  </a:rPr>
                  <a:t>pharetra</a:t>
                </a:r>
                <a:r>
                  <a:rPr lang="pt-BR" sz="1800">
                    <a:effectLst/>
                  </a:rPr>
                  <a:t> ac </a:t>
                </a:r>
                <a:r>
                  <a:rPr lang="pt-BR" sz="1800" err="1">
                    <a:effectLst/>
                  </a:rPr>
                  <a:t>volutpat</a:t>
                </a:r>
                <a:r>
                  <a:rPr lang="pt-BR" sz="1800">
                    <a:effectLst/>
                  </a:rPr>
                  <a:t> in, </a:t>
                </a:r>
                <a:r>
                  <a:rPr lang="pt-BR" sz="1800" err="1">
                    <a:effectLst/>
                  </a:rPr>
                  <a:t>sagittis</a:t>
                </a:r>
                <a:r>
                  <a:rPr lang="pt-BR" sz="1800">
                    <a:effectLst/>
                  </a:rPr>
                  <a:t> non sem. </a:t>
                </a:r>
                <a:r>
                  <a:rPr lang="pt-BR" sz="1800" err="1">
                    <a:effectLst/>
                  </a:rPr>
                  <a:t>Sed</a:t>
                </a:r>
                <a:r>
                  <a:rPr lang="pt-BR" sz="1800">
                    <a:effectLst/>
                  </a:rPr>
                  <a:t> </a:t>
                </a:r>
                <a:r>
                  <a:rPr lang="pt-BR" sz="1800" err="1">
                    <a:effectLst/>
                  </a:rPr>
                  <a:t>venenatis</a:t>
                </a:r>
                <a:r>
                  <a:rPr lang="pt-BR" sz="1800">
                    <a:effectLst/>
                  </a:rPr>
                  <a:t> </a:t>
                </a:r>
                <a:r>
                  <a:rPr lang="pt-BR" sz="1800" err="1">
                    <a:effectLst/>
                  </a:rPr>
                  <a:t>nulla</a:t>
                </a:r>
                <a:r>
                  <a:rPr lang="pt-BR" sz="1800">
                    <a:effectLst/>
                  </a:rPr>
                  <a:t> a gravida </a:t>
                </a:r>
                <a:r>
                  <a:rPr lang="pt-BR" sz="1800" err="1">
                    <a:effectLst/>
                  </a:rPr>
                  <a:t>hendrerit</a:t>
                </a:r>
                <a:r>
                  <a:rPr lang="pt-BR" sz="1800">
                    <a:effectLst/>
                  </a:rPr>
                  <a:t>. </a:t>
                </a:r>
                <a:endParaRPr lang="pt-BR" sz="1600"/>
              </a:p>
            </p:txBody>
          </p:sp>
        </p:grpSp>
        <p:sp>
          <p:nvSpPr>
            <p:cNvPr id="27" name="CaixaDeTexto 26">
              <a:extLst>
                <a:ext uri="{FF2B5EF4-FFF2-40B4-BE49-F238E27FC236}">
                  <a16:creationId xmlns:a16="http://schemas.microsoft.com/office/drawing/2014/main" id="{618A7E91-8964-F418-E048-C0E6C83463DD}"/>
                </a:ext>
              </a:extLst>
            </p:cNvPr>
            <p:cNvSpPr txBox="1"/>
            <p:nvPr/>
          </p:nvSpPr>
          <p:spPr>
            <a:xfrm>
              <a:off x="5479941" y="5488498"/>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1710899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C8B2C0E5-785B-7BEA-DD1F-466709033AFE}"/>
              </a:ext>
            </a:extLst>
          </p:cNvPr>
          <p:cNvGrpSpPr/>
          <p:nvPr/>
        </p:nvGrpSpPr>
        <p:grpSpPr>
          <a:xfrm>
            <a:off x="12639639" y="2059215"/>
            <a:ext cx="3543790" cy="2960914"/>
            <a:chOff x="12639639" y="382815"/>
            <a:chExt cx="3543790" cy="2960914"/>
          </a:xfrm>
        </p:grpSpPr>
        <p:sp>
          <p:nvSpPr>
            <p:cNvPr id="13" name="Balão de Fala: Retângulo 12">
              <a:extLst>
                <a:ext uri="{FF2B5EF4-FFF2-40B4-BE49-F238E27FC236}">
                  <a16:creationId xmlns:a16="http://schemas.microsoft.com/office/drawing/2014/main" id="{E0D6ED49-C3C8-265A-282A-8E3A23B31988}"/>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B715E919-6607-43E4-858D-682527F4E229}"/>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5" name="Agrupar 14">
            <a:extLst>
              <a:ext uri="{FF2B5EF4-FFF2-40B4-BE49-F238E27FC236}">
                <a16:creationId xmlns:a16="http://schemas.microsoft.com/office/drawing/2014/main" id="{A4F1F7C4-A5BD-F45A-D0AE-89786D8A62DB}"/>
              </a:ext>
            </a:extLst>
          </p:cNvPr>
          <p:cNvGrpSpPr/>
          <p:nvPr/>
        </p:nvGrpSpPr>
        <p:grpSpPr>
          <a:xfrm>
            <a:off x="12639638" y="539973"/>
            <a:ext cx="3543790" cy="1373961"/>
            <a:chOff x="12639639" y="382815"/>
            <a:chExt cx="3543790" cy="1373961"/>
          </a:xfrm>
        </p:grpSpPr>
        <p:sp>
          <p:nvSpPr>
            <p:cNvPr id="16" name="Balão de Fala: Retângulo 15">
              <a:extLst>
                <a:ext uri="{FF2B5EF4-FFF2-40B4-BE49-F238E27FC236}">
                  <a16:creationId xmlns:a16="http://schemas.microsoft.com/office/drawing/2014/main" id="{0DEF4BE0-2A7A-1D47-F4D6-B7AF5D14D777}"/>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9F1358A9-F80A-424F-32AE-5899D342C62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sem imagem</a:t>
              </a:r>
            </a:p>
          </p:txBody>
        </p:sp>
      </p:grpSp>
      <p:grpSp>
        <p:nvGrpSpPr>
          <p:cNvPr id="25" name="Agrupar 24">
            <a:extLst>
              <a:ext uri="{FF2B5EF4-FFF2-40B4-BE49-F238E27FC236}">
                <a16:creationId xmlns:a16="http://schemas.microsoft.com/office/drawing/2014/main" id="{68E37E8D-B156-2E3D-121E-E086B8F79398}"/>
              </a:ext>
            </a:extLst>
          </p:cNvPr>
          <p:cNvGrpSpPr/>
          <p:nvPr/>
        </p:nvGrpSpPr>
        <p:grpSpPr>
          <a:xfrm>
            <a:off x="1895002" y="1917518"/>
            <a:ext cx="8401996" cy="3244307"/>
            <a:chOff x="1729120" y="1917518"/>
            <a:chExt cx="8401996" cy="3244307"/>
          </a:xfrm>
        </p:grpSpPr>
        <p:grpSp>
          <p:nvGrpSpPr>
            <p:cNvPr id="23" name="Agrupar 22">
              <a:extLst>
                <a:ext uri="{FF2B5EF4-FFF2-40B4-BE49-F238E27FC236}">
                  <a16:creationId xmlns:a16="http://schemas.microsoft.com/office/drawing/2014/main" id="{B0F19D6A-89B9-CAE5-B9CF-1D992D00B062}"/>
                </a:ext>
              </a:extLst>
            </p:cNvPr>
            <p:cNvGrpSpPr/>
            <p:nvPr/>
          </p:nvGrpSpPr>
          <p:grpSpPr>
            <a:xfrm>
              <a:off x="1729120" y="1917518"/>
              <a:ext cx="8401996" cy="3244307"/>
              <a:chOff x="2507042" y="3603333"/>
              <a:chExt cx="8401996" cy="3244307"/>
            </a:xfrm>
          </p:grpSpPr>
          <p:grpSp>
            <p:nvGrpSpPr>
              <p:cNvPr id="21" name="Agrupar 20">
                <a:extLst>
                  <a:ext uri="{FF2B5EF4-FFF2-40B4-BE49-F238E27FC236}">
                    <a16:creationId xmlns:a16="http://schemas.microsoft.com/office/drawing/2014/main" id="{90AEC7FF-0F1C-9096-E55C-83E617CD0E07}"/>
                  </a:ext>
                </a:extLst>
              </p:cNvPr>
              <p:cNvGrpSpPr/>
              <p:nvPr/>
            </p:nvGrpSpPr>
            <p:grpSpPr>
              <a:xfrm>
                <a:off x="2507042" y="3603333"/>
                <a:ext cx="8401996" cy="3244307"/>
                <a:chOff x="1918183" y="2944867"/>
                <a:chExt cx="8401996" cy="3244307"/>
              </a:xfrm>
            </p:grpSpPr>
            <p:sp>
              <p:nvSpPr>
                <p:cNvPr id="10" name="Retângulo 9">
                  <a:extLst>
                    <a:ext uri="{FF2B5EF4-FFF2-40B4-BE49-F238E27FC236}">
                      <a16:creationId xmlns:a16="http://schemas.microsoft.com/office/drawing/2014/main" id="{77C0BB3E-B1EB-4979-94D1-B1148798F7AA}"/>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F72C33B-5F97-39B2-8BB3-8F128871FA7C}"/>
                    </a:ext>
                  </a:extLst>
                </p:cNvPr>
                <p:cNvSpPr txBox="1"/>
                <p:nvPr/>
              </p:nvSpPr>
              <p:spPr>
                <a:xfrm>
                  <a:off x="2688125" y="3372840"/>
                  <a:ext cx="577790" cy="830997"/>
                </a:xfrm>
                <a:prstGeom prst="rect">
                  <a:avLst/>
                </a:prstGeom>
                <a:noFill/>
              </p:spPr>
              <p:txBody>
                <a:bodyPr wrap="square" rtlCol="0">
                  <a:spAutoFit/>
                </a:bodyPr>
                <a:lstStyle/>
                <a:p>
                  <a:r>
                    <a:rPr lang="pt-BR" sz="4800" dirty="0">
                      <a:latin typeface="Amasis MT Pro Black" panose="02040A04050005020304" pitchFamily="18" charset="0"/>
                    </a:rPr>
                    <a:t>“</a:t>
                  </a:r>
                </a:p>
              </p:txBody>
            </p:sp>
          </p:grpSp>
          <p:sp>
            <p:nvSpPr>
              <p:cNvPr id="22" name="CaixaDeTexto 21">
                <a:extLst>
                  <a:ext uri="{FF2B5EF4-FFF2-40B4-BE49-F238E27FC236}">
                    <a16:creationId xmlns:a16="http://schemas.microsoft.com/office/drawing/2014/main" id="{DBF27237-403F-386E-640D-7DD0C925D556}"/>
                  </a:ext>
                </a:extLst>
              </p:cNvPr>
              <p:cNvSpPr txBox="1"/>
              <p:nvPr/>
            </p:nvSpPr>
            <p:spPr>
              <a:xfrm>
                <a:off x="3276984" y="4773303"/>
                <a:ext cx="7074046" cy="923330"/>
              </a:xfrm>
              <a:prstGeom prst="rect">
                <a:avLst/>
              </a:prstGeom>
              <a:noFill/>
            </p:spPr>
            <p:txBody>
              <a:bodyPr wrap="square" rtlCol="0">
                <a:spAutoFit/>
              </a:bodyPr>
              <a:lstStyle/>
              <a:p>
                <a:r>
                  <a:rPr lang="pt-BR" sz="1800" dirty="0" err="1">
                    <a:effectLst/>
                  </a:rPr>
                  <a:t>Habitant</a:t>
                </a:r>
                <a:r>
                  <a:rPr lang="pt-BR" sz="1800" dirty="0">
                    <a:effectLst/>
                  </a:rPr>
                  <a:t> </a:t>
                </a:r>
                <a:r>
                  <a:rPr lang="pt-BR" sz="1800" dirty="0" err="1">
                    <a:effectLst/>
                  </a:rPr>
                  <a:t>morbi</a:t>
                </a:r>
                <a:r>
                  <a:rPr lang="pt-BR" sz="1800" dirty="0">
                    <a:effectLst/>
                  </a:rPr>
                  <a:t> </a:t>
                </a:r>
                <a:r>
                  <a:rPr lang="pt-BR" sz="1800" dirty="0" err="1">
                    <a:effectLst/>
                  </a:rPr>
                  <a:t>tristique</a:t>
                </a:r>
                <a:r>
                  <a:rPr lang="pt-BR" sz="1800" dirty="0">
                    <a:effectLst/>
                  </a:rPr>
                  <a:t> </a:t>
                </a:r>
                <a:r>
                  <a:rPr lang="pt-BR" sz="1800" dirty="0" err="1">
                    <a:effectLst/>
                  </a:rPr>
                  <a:t>senectus</a:t>
                </a:r>
                <a:r>
                  <a:rPr lang="pt-BR" sz="1800" dirty="0">
                    <a:effectLst/>
                  </a:rPr>
                  <a:t> et </a:t>
                </a:r>
                <a:r>
                  <a:rPr lang="pt-BR" sz="1800" dirty="0" err="1">
                    <a:effectLst/>
                  </a:rPr>
                  <a:t>netus</a:t>
                </a:r>
                <a:r>
                  <a:rPr lang="pt-BR" sz="1800" dirty="0">
                    <a:effectLst/>
                  </a:rPr>
                  <a:t> et </a:t>
                </a:r>
                <a:r>
                  <a:rPr lang="pt-BR" sz="1800" dirty="0" err="1">
                    <a:effectLst/>
                  </a:rPr>
                  <a:t>malesuada</a:t>
                </a:r>
                <a:r>
                  <a:rPr lang="pt-BR" sz="1800" dirty="0">
                    <a:effectLst/>
                  </a:rPr>
                  <a:t> fames ac </a:t>
                </a:r>
                <a:r>
                  <a:rPr lang="pt-BR" sz="1800" dirty="0" err="1">
                    <a:effectLst/>
                  </a:rPr>
                  <a:t>turpis</a:t>
                </a:r>
                <a:r>
                  <a:rPr lang="pt-BR" sz="1800" dirty="0">
                    <a:effectLst/>
                  </a:rPr>
                  <a:t> </a:t>
                </a:r>
                <a:r>
                  <a:rPr lang="pt-BR" sz="1800" dirty="0" err="1">
                    <a:effectLst/>
                  </a:rPr>
                  <a:t>egestas</a:t>
                </a:r>
                <a:r>
                  <a:rPr lang="pt-BR" sz="1800" dirty="0">
                    <a:effectLst/>
                  </a:rPr>
                  <a:t>. </a:t>
                </a:r>
                <a:r>
                  <a:rPr lang="pt-BR" sz="1800" dirty="0" err="1">
                    <a:effectLst/>
                  </a:rPr>
                  <a:t>Aenean</a:t>
                </a:r>
                <a:r>
                  <a:rPr lang="pt-BR" sz="1800" dirty="0">
                    <a:effectLst/>
                  </a:rPr>
                  <a:t> </a:t>
                </a:r>
                <a:r>
                  <a:rPr lang="pt-BR" sz="1800" dirty="0" err="1">
                    <a:effectLst/>
                  </a:rPr>
                  <a:t>eros</a:t>
                </a:r>
                <a:r>
                  <a:rPr lang="pt-BR" sz="1800" dirty="0">
                    <a:effectLst/>
                  </a:rPr>
                  <a:t> </a:t>
                </a:r>
                <a:r>
                  <a:rPr lang="pt-BR" sz="1800" dirty="0" err="1">
                    <a:effectLst/>
                  </a:rPr>
                  <a:t>nisl</a:t>
                </a:r>
                <a:r>
                  <a:rPr lang="pt-BR" sz="1800" dirty="0">
                    <a:effectLst/>
                  </a:rPr>
                  <a:t>, </a:t>
                </a:r>
                <a:r>
                  <a:rPr lang="pt-BR" sz="1800" dirty="0" err="1">
                    <a:effectLst/>
                  </a:rPr>
                  <a:t>pharetra</a:t>
                </a:r>
                <a:r>
                  <a:rPr lang="pt-BR" sz="1800" dirty="0">
                    <a:effectLst/>
                  </a:rPr>
                  <a:t> ac </a:t>
                </a:r>
                <a:r>
                  <a:rPr lang="pt-BR" sz="1800" dirty="0" err="1">
                    <a:effectLst/>
                  </a:rPr>
                  <a:t>volutpat</a:t>
                </a:r>
                <a:r>
                  <a:rPr lang="pt-BR" sz="1800" dirty="0">
                    <a:effectLst/>
                  </a:rPr>
                  <a:t> in, </a:t>
                </a:r>
                <a:r>
                  <a:rPr lang="pt-BR" sz="1800" dirty="0" err="1">
                    <a:effectLst/>
                  </a:rPr>
                  <a:t>sagittis</a:t>
                </a:r>
                <a:r>
                  <a:rPr lang="pt-BR" sz="1800" dirty="0">
                    <a:effectLst/>
                  </a:rPr>
                  <a:t> non sem. </a:t>
                </a:r>
                <a:r>
                  <a:rPr lang="pt-BR" sz="1800" dirty="0" err="1">
                    <a:effectLst/>
                  </a:rPr>
                  <a:t>Sed</a:t>
                </a:r>
                <a:r>
                  <a:rPr lang="pt-BR" sz="1800" dirty="0">
                    <a:effectLst/>
                  </a:rPr>
                  <a:t> </a:t>
                </a:r>
                <a:r>
                  <a:rPr lang="pt-BR" sz="1800" dirty="0" err="1">
                    <a:effectLst/>
                  </a:rPr>
                  <a:t>venenatis</a:t>
                </a:r>
                <a:r>
                  <a:rPr lang="pt-BR" sz="1800" dirty="0">
                    <a:effectLst/>
                  </a:rPr>
                  <a:t> </a:t>
                </a:r>
                <a:r>
                  <a:rPr lang="pt-BR" sz="1800" dirty="0" err="1">
                    <a:effectLst/>
                  </a:rPr>
                  <a:t>nulla</a:t>
                </a:r>
                <a:r>
                  <a:rPr lang="pt-BR" sz="1800" dirty="0">
                    <a:effectLst/>
                  </a:rPr>
                  <a:t> a gravida </a:t>
                </a:r>
                <a:r>
                  <a:rPr lang="pt-BR" sz="1800" dirty="0" err="1">
                    <a:effectLst/>
                  </a:rPr>
                  <a:t>hendrerit</a:t>
                </a:r>
                <a:r>
                  <a:rPr lang="pt-BR" sz="1800" dirty="0">
                    <a:effectLst/>
                  </a:rPr>
                  <a:t>. </a:t>
                </a:r>
                <a:endParaRPr lang="pt-BR" sz="1600" dirty="0"/>
              </a:p>
            </p:txBody>
          </p:sp>
        </p:grpSp>
        <p:sp>
          <p:nvSpPr>
            <p:cNvPr id="24" name="CaixaDeTexto 23">
              <a:extLst>
                <a:ext uri="{FF2B5EF4-FFF2-40B4-BE49-F238E27FC236}">
                  <a16:creationId xmlns:a16="http://schemas.microsoft.com/office/drawing/2014/main" id="{722CE160-2A55-F795-E718-D229B73E2AF7}"/>
                </a:ext>
              </a:extLst>
            </p:cNvPr>
            <p:cNvSpPr txBox="1"/>
            <p:nvPr/>
          </p:nvSpPr>
          <p:spPr>
            <a:xfrm>
              <a:off x="5466294" y="4694119"/>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4056176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52590438-173E-F323-BA56-9B374E2C2990}"/>
              </a:ext>
            </a:extLst>
          </p:cNvPr>
          <p:cNvGrpSpPr/>
          <p:nvPr/>
        </p:nvGrpSpPr>
        <p:grpSpPr>
          <a:xfrm>
            <a:off x="1019175" y="1845178"/>
            <a:ext cx="10173389" cy="3342286"/>
            <a:chOff x="1019175" y="1845178"/>
            <a:chExt cx="10173389" cy="3342286"/>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059216"/>
              <a:ext cx="4895850" cy="2585323"/>
            </a:xfrm>
            <a:prstGeom prst="rect">
              <a:avLst/>
            </a:prstGeom>
            <a:noFill/>
          </p:spPr>
          <p:txBody>
            <a:bodyPr wrap="square">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a:t>
              </a:r>
              <a:r>
                <a:rPr lang="pt-BR">
                  <a:solidFill>
                    <a:schemeClr val="bg2">
                      <a:lumMod val="25000"/>
                    </a:schemeClr>
                  </a:solidFill>
                  <a:effectLst/>
                </a:rPr>
                <a:t>.</a:t>
              </a:r>
              <a:endParaRPr lang="pt-BR">
                <a:solidFill>
                  <a:schemeClr val="bg2">
                    <a:lumMod val="25000"/>
                  </a:schemeClr>
                </a:solidFill>
              </a:endParaRPr>
            </a:p>
          </p:txBody>
        </p:sp>
        <p:grpSp>
          <p:nvGrpSpPr>
            <p:cNvPr id="2" name="Agrupar 1">
              <a:extLst>
                <a:ext uri="{FF2B5EF4-FFF2-40B4-BE49-F238E27FC236}">
                  <a16:creationId xmlns:a16="http://schemas.microsoft.com/office/drawing/2014/main" id="{A60E7493-3499-AA10-F1F7-3153FAC0273B}"/>
                </a:ext>
              </a:extLst>
            </p:cNvPr>
            <p:cNvGrpSpPr/>
            <p:nvPr/>
          </p:nvGrpSpPr>
          <p:grpSpPr>
            <a:xfrm>
              <a:off x="6276977" y="1845178"/>
              <a:ext cx="4915587" cy="3342286"/>
              <a:chOff x="8110375" y="1219334"/>
              <a:chExt cx="3082189" cy="2095692"/>
            </a:xfrm>
          </p:grpSpPr>
          <p:pic>
            <p:nvPicPr>
              <p:cNvPr id="10" name="Imagem 9">
                <a:extLst>
                  <a:ext uri="{FF2B5EF4-FFF2-40B4-BE49-F238E27FC236}">
                    <a16:creationId xmlns:a16="http://schemas.microsoft.com/office/drawing/2014/main" id="{3075B32E-2475-C25A-F5C9-2BD43DDC0494}"/>
                  </a:ext>
                </a:extLst>
              </p:cNvPr>
              <p:cNvPicPr>
                <a:picLocks noChangeAspect="1"/>
              </p:cNvPicPr>
              <p:nvPr/>
            </p:nvPicPr>
            <p:blipFill>
              <a:blip r:embed="rId2"/>
              <a:stretch>
                <a:fillRect/>
              </a:stretch>
            </p:blipFill>
            <p:spPr>
              <a:xfrm>
                <a:off x="8110376" y="1219334"/>
                <a:ext cx="3034683" cy="1703425"/>
              </a:xfrm>
              <a:prstGeom prst="rect">
                <a:avLst/>
              </a:prstGeom>
            </p:spPr>
          </p:pic>
          <p:cxnSp>
            <p:nvCxnSpPr>
              <p:cNvPr id="7" name="Conector reto 6">
                <a:extLst>
                  <a:ext uri="{FF2B5EF4-FFF2-40B4-BE49-F238E27FC236}">
                    <a16:creationId xmlns:a16="http://schemas.microsoft.com/office/drawing/2014/main" id="{9346B4FC-F0C6-D72C-8990-94AC305E027D}"/>
                  </a:ext>
                </a:extLst>
              </p:cNvPr>
              <p:cNvCxnSpPr>
                <a:cxnSpLocks/>
              </p:cNvCxnSpPr>
              <p:nvPr/>
            </p:nvCxnSpPr>
            <p:spPr>
              <a:xfrm>
                <a:off x="8110375" y="3264372"/>
                <a:ext cx="308218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38862B9-F857-3837-F18B-7452B6EACD14}"/>
                  </a:ext>
                </a:extLst>
              </p:cNvPr>
              <p:cNvSpPr txBox="1"/>
              <p:nvPr/>
            </p:nvSpPr>
            <p:spPr>
              <a:xfrm>
                <a:off x="8110375" y="3007249"/>
                <a:ext cx="3034683" cy="307777"/>
              </a:xfrm>
              <a:prstGeom prst="rect">
                <a:avLst/>
              </a:prstGeom>
              <a:noFill/>
            </p:spPr>
            <p:txBody>
              <a:bodyPr wrap="square">
                <a:spAutoFit/>
              </a:bodyPr>
              <a:lstStyle/>
              <a:p>
                <a:r>
                  <a:rPr lang="pt-BR" sz="1400">
                    <a:effectLst/>
                  </a:rPr>
                  <a:t>Legenda da imagem</a:t>
                </a:r>
                <a:endParaRPr lang="pt-BR" sz="1400"/>
              </a:p>
            </p:txBody>
          </p:sp>
        </p:grpSp>
      </p:grpSp>
      <p:grpSp>
        <p:nvGrpSpPr>
          <p:cNvPr id="37" name="Agrupar 36">
            <a:extLst>
              <a:ext uri="{FF2B5EF4-FFF2-40B4-BE49-F238E27FC236}">
                <a16:creationId xmlns:a16="http://schemas.microsoft.com/office/drawing/2014/main" id="{67924D70-70A4-7C34-B0FF-E8FC06F38089}"/>
              </a:ext>
            </a:extLst>
          </p:cNvPr>
          <p:cNvGrpSpPr/>
          <p:nvPr/>
        </p:nvGrpSpPr>
        <p:grpSpPr>
          <a:xfrm>
            <a:off x="12639639" y="2059216"/>
            <a:ext cx="3543790" cy="2607141"/>
            <a:chOff x="12639639" y="382816"/>
            <a:chExt cx="3543790" cy="2607141"/>
          </a:xfrm>
        </p:grpSpPr>
        <p:sp>
          <p:nvSpPr>
            <p:cNvPr id="38" name="Balão de Fala: Retângulo 37">
              <a:extLst>
                <a:ext uri="{FF2B5EF4-FFF2-40B4-BE49-F238E27FC236}">
                  <a16:creationId xmlns:a16="http://schemas.microsoft.com/office/drawing/2014/main" id="{E5D31CE1-73E9-E70F-8CB2-89BB151A4AE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9" name="CaixaDeTexto 38">
              <a:extLst>
                <a:ext uri="{FF2B5EF4-FFF2-40B4-BE49-F238E27FC236}">
                  <a16:creationId xmlns:a16="http://schemas.microsoft.com/office/drawing/2014/main" id="{A0D4EDC6-8A4F-E35B-E6CC-1AC30A161B20}"/>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40" name="Agrupar 39">
            <a:extLst>
              <a:ext uri="{FF2B5EF4-FFF2-40B4-BE49-F238E27FC236}">
                <a16:creationId xmlns:a16="http://schemas.microsoft.com/office/drawing/2014/main" id="{3011922E-365B-0B90-9D07-04DC8A6B86A6}"/>
              </a:ext>
            </a:extLst>
          </p:cNvPr>
          <p:cNvGrpSpPr/>
          <p:nvPr/>
        </p:nvGrpSpPr>
        <p:grpSpPr>
          <a:xfrm>
            <a:off x="12639638" y="539973"/>
            <a:ext cx="3543790" cy="1373961"/>
            <a:chOff x="12639639" y="382815"/>
            <a:chExt cx="3543790" cy="1373961"/>
          </a:xfrm>
        </p:grpSpPr>
        <p:sp>
          <p:nvSpPr>
            <p:cNvPr id="41" name="Balão de Fala: Retângulo 40">
              <a:extLst>
                <a:ext uri="{FF2B5EF4-FFF2-40B4-BE49-F238E27FC236}">
                  <a16:creationId xmlns:a16="http://schemas.microsoft.com/office/drawing/2014/main" id="{86B1A88C-F623-30E8-2932-0F595F91C5B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2" name="CaixaDeTexto 41">
              <a:extLst>
                <a:ext uri="{FF2B5EF4-FFF2-40B4-BE49-F238E27FC236}">
                  <a16:creationId xmlns:a16="http://schemas.microsoft.com/office/drawing/2014/main" id="{575DC724-F1A5-F863-56A4-03106495EA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paisagem com legenda</a:t>
              </a:r>
            </a:p>
          </p:txBody>
        </p:sp>
      </p:grpSp>
    </p:spTree>
    <p:extLst>
      <p:ext uri="{BB962C8B-B14F-4D97-AF65-F5344CB8AC3E}">
        <p14:creationId xmlns:p14="http://schemas.microsoft.com/office/powerpoint/2010/main" val="2238910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274838"/>
            <a:ext cx="5076825" cy="2308324"/>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a:t>
            </a:r>
            <a:endParaRPr lang="pt-BR">
              <a:solidFill>
                <a:schemeClr val="bg2">
                  <a:lumMod val="25000"/>
                </a:schemeClr>
              </a:solidFill>
            </a:endParaRPr>
          </a:p>
        </p:txBody>
      </p:sp>
      <p:grpSp>
        <p:nvGrpSpPr>
          <p:cNvPr id="15" name="Agrupar 14">
            <a:extLst>
              <a:ext uri="{FF2B5EF4-FFF2-40B4-BE49-F238E27FC236}">
                <a16:creationId xmlns:a16="http://schemas.microsoft.com/office/drawing/2014/main" id="{0B141AF6-CC24-300C-75E8-2EB8F774F88A}"/>
              </a:ext>
            </a:extLst>
          </p:cNvPr>
          <p:cNvGrpSpPr/>
          <p:nvPr/>
        </p:nvGrpSpPr>
        <p:grpSpPr>
          <a:xfrm>
            <a:off x="6531225" y="795787"/>
            <a:ext cx="4641600" cy="4683801"/>
            <a:chOff x="1004626" y="1858002"/>
            <a:chExt cx="2535908" cy="2558963"/>
          </a:xfrm>
        </p:grpSpPr>
        <p:sp>
          <p:nvSpPr>
            <p:cNvPr id="17" name="Retângulo 16">
              <a:extLst>
                <a:ext uri="{FF2B5EF4-FFF2-40B4-BE49-F238E27FC236}">
                  <a16:creationId xmlns:a16="http://schemas.microsoft.com/office/drawing/2014/main" id="{9817A30A-E399-1E47-DA0E-8C0B7DFAC90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88A5A118-896B-4A76-FBE2-75E8AD1B89D1}"/>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6" name="Agrupar 5">
            <a:extLst>
              <a:ext uri="{FF2B5EF4-FFF2-40B4-BE49-F238E27FC236}">
                <a16:creationId xmlns:a16="http://schemas.microsoft.com/office/drawing/2014/main" id="{626610E4-61F1-1F3A-FA11-DD1D0FAE6322}"/>
              </a:ext>
            </a:extLst>
          </p:cNvPr>
          <p:cNvGrpSpPr/>
          <p:nvPr/>
        </p:nvGrpSpPr>
        <p:grpSpPr>
          <a:xfrm>
            <a:off x="12639639" y="2059216"/>
            <a:ext cx="3543790" cy="2607141"/>
            <a:chOff x="12639639" y="382816"/>
            <a:chExt cx="3543790" cy="2607141"/>
          </a:xfrm>
        </p:grpSpPr>
        <p:sp>
          <p:nvSpPr>
            <p:cNvPr id="7" name="Balão de Fala: Retângulo 6">
              <a:extLst>
                <a:ext uri="{FF2B5EF4-FFF2-40B4-BE49-F238E27FC236}">
                  <a16:creationId xmlns:a16="http://schemas.microsoft.com/office/drawing/2014/main" id="{76D83E2F-BD1D-1B39-391B-C19D69989ED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 name="CaixaDeTexto 7">
              <a:extLst>
                <a:ext uri="{FF2B5EF4-FFF2-40B4-BE49-F238E27FC236}">
                  <a16:creationId xmlns:a16="http://schemas.microsoft.com/office/drawing/2014/main" id="{4BA45C8E-C30B-506B-6449-4713684CA259}"/>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9" name="Agrupar 8">
            <a:extLst>
              <a:ext uri="{FF2B5EF4-FFF2-40B4-BE49-F238E27FC236}">
                <a16:creationId xmlns:a16="http://schemas.microsoft.com/office/drawing/2014/main" id="{611022A1-3222-7708-414D-6D4A2CFCE54E}"/>
              </a:ext>
            </a:extLst>
          </p:cNvPr>
          <p:cNvGrpSpPr/>
          <p:nvPr/>
        </p:nvGrpSpPr>
        <p:grpSpPr>
          <a:xfrm>
            <a:off x="12639638" y="539973"/>
            <a:ext cx="3543790" cy="1373961"/>
            <a:chOff x="12639639" y="382815"/>
            <a:chExt cx="3543790" cy="1373961"/>
          </a:xfrm>
        </p:grpSpPr>
        <p:sp>
          <p:nvSpPr>
            <p:cNvPr id="10" name="Balão de Fala: Retângulo 9">
              <a:extLst>
                <a:ext uri="{FF2B5EF4-FFF2-40B4-BE49-F238E27FC236}">
                  <a16:creationId xmlns:a16="http://schemas.microsoft.com/office/drawing/2014/main" id="{2A800B5F-77AC-3510-0230-83CB2FAADD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378E9264-C96E-6D50-FF61-4D888057F5F9}"/>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quadrada com legenda</a:t>
              </a:r>
            </a:p>
          </p:txBody>
        </p:sp>
      </p:grpSp>
      <p:cxnSp>
        <p:nvCxnSpPr>
          <p:cNvPr id="2" name="Conector reto 1">
            <a:extLst>
              <a:ext uri="{FF2B5EF4-FFF2-40B4-BE49-F238E27FC236}">
                <a16:creationId xmlns:a16="http://schemas.microsoft.com/office/drawing/2014/main" id="{2CB6AC8A-C539-6AB9-1F22-B607F1E2252F}"/>
              </a:ext>
            </a:extLst>
          </p:cNvPr>
          <p:cNvCxnSpPr>
            <a:cxnSpLocks/>
          </p:cNvCxnSpPr>
          <p:nvPr/>
        </p:nvCxnSpPr>
        <p:spPr>
          <a:xfrm>
            <a:off x="6496050" y="6038124"/>
            <a:ext cx="467677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97B11C96-B3A1-61CC-CB04-8C9165CB1582}"/>
              </a:ext>
            </a:extLst>
          </p:cNvPr>
          <p:cNvSpPr txBox="1"/>
          <p:nvPr/>
        </p:nvSpPr>
        <p:spPr>
          <a:xfrm>
            <a:off x="6531225" y="5604967"/>
            <a:ext cx="2708129" cy="307777"/>
          </a:xfrm>
          <a:prstGeom prst="rect">
            <a:avLst/>
          </a:prstGeom>
          <a:noFill/>
        </p:spPr>
        <p:txBody>
          <a:bodyPr wrap="square">
            <a:spAutoFit/>
          </a:bodyPr>
          <a:lstStyle/>
          <a:p>
            <a:r>
              <a:rPr lang="pt-BR" sz="1400">
                <a:effectLst/>
              </a:rPr>
              <a:t>Legenda da imagem</a:t>
            </a:r>
            <a:endParaRPr lang="pt-BR" sz="1400"/>
          </a:p>
        </p:txBody>
      </p:sp>
    </p:spTree>
    <p:extLst>
      <p:ext uri="{BB962C8B-B14F-4D97-AF65-F5344CB8AC3E}">
        <p14:creationId xmlns:p14="http://schemas.microsoft.com/office/powerpoint/2010/main" val="1868415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413337"/>
            <a:ext cx="6200775" cy="2031325"/>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endParaRPr lang="pt-BR">
              <a:solidFill>
                <a:schemeClr val="bg2">
                  <a:lumMod val="25000"/>
                </a:schemeClr>
              </a:solidFill>
            </a:endParaRPr>
          </a:p>
        </p:txBody>
      </p:sp>
      <p:cxnSp>
        <p:nvCxnSpPr>
          <p:cNvPr id="8" name="Conector reto 7">
            <a:extLst>
              <a:ext uri="{FF2B5EF4-FFF2-40B4-BE49-F238E27FC236}">
                <a16:creationId xmlns:a16="http://schemas.microsoft.com/office/drawing/2014/main" id="{5B887DAB-4A99-FD5F-5523-0FDF77A5C95C}"/>
              </a:ext>
            </a:extLst>
          </p:cNvPr>
          <p:cNvCxnSpPr>
            <a:cxnSpLocks/>
          </p:cNvCxnSpPr>
          <p:nvPr/>
        </p:nvCxnSpPr>
        <p:spPr>
          <a:xfrm>
            <a:off x="7660755" y="5961110"/>
            <a:ext cx="35120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0FDDA93F-92D5-9181-4A9A-324006F234F9}"/>
              </a:ext>
            </a:extLst>
          </p:cNvPr>
          <p:cNvSpPr txBox="1"/>
          <p:nvPr/>
        </p:nvSpPr>
        <p:spPr>
          <a:xfrm>
            <a:off x="7660755" y="5563753"/>
            <a:ext cx="2795614" cy="307777"/>
          </a:xfrm>
          <a:prstGeom prst="rect">
            <a:avLst/>
          </a:prstGeom>
          <a:noFill/>
        </p:spPr>
        <p:txBody>
          <a:bodyPr wrap="square">
            <a:spAutoFit/>
          </a:bodyPr>
          <a:lstStyle/>
          <a:p>
            <a:r>
              <a:rPr lang="pt-BR" sz="1400">
                <a:effectLst/>
              </a:rPr>
              <a:t>Legenda da imagem</a:t>
            </a:r>
            <a:endParaRPr lang="pt-BR" sz="1400"/>
          </a:p>
        </p:txBody>
      </p:sp>
      <p:grpSp>
        <p:nvGrpSpPr>
          <p:cNvPr id="5" name="Agrupar 4">
            <a:extLst>
              <a:ext uri="{FF2B5EF4-FFF2-40B4-BE49-F238E27FC236}">
                <a16:creationId xmlns:a16="http://schemas.microsoft.com/office/drawing/2014/main" id="{88E6D8E4-7386-A251-3BE1-C6A126C6E5BE}"/>
              </a:ext>
            </a:extLst>
          </p:cNvPr>
          <p:cNvGrpSpPr>
            <a:grpSpLocks noChangeAspect="1"/>
          </p:cNvGrpSpPr>
          <p:nvPr/>
        </p:nvGrpSpPr>
        <p:grpSpPr>
          <a:xfrm>
            <a:off x="7660755" y="790321"/>
            <a:ext cx="3526520" cy="4680000"/>
            <a:chOff x="1324499" y="2094351"/>
            <a:chExt cx="1909442" cy="2094207"/>
          </a:xfrm>
        </p:grpSpPr>
        <p:sp>
          <p:nvSpPr>
            <p:cNvPr id="6" name="Retângulo 5">
              <a:extLst>
                <a:ext uri="{FF2B5EF4-FFF2-40B4-BE49-F238E27FC236}">
                  <a16:creationId xmlns:a16="http://schemas.microsoft.com/office/drawing/2014/main" id="{A9A3516C-F2EB-4C98-8E8F-6D1447EFC8C2}"/>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3569513-CE8B-4907-AEC2-295A0A4D987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25" name="Agrupar 24">
            <a:extLst>
              <a:ext uri="{FF2B5EF4-FFF2-40B4-BE49-F238E27FC236}">
                <a16:creationId xmlns:a16="http://schemas.microsoft.com/office/drawing/2014/main" id="{781DF5C3-94A2-76FC-8748-5419D6799CCD}"/>
              </a:ext>
            </a:extLst>
          </p:cNvPr>
          <p:cNvGrpSpPr/>
          <p:nvPr/>
        </p:nvGrpSpPr>
        <p:grpSpPr>
          <a:xfrm>
            <a:off x="12639639" y="2059216"/>
            <a:ext cx="3543790" cy="2607141"/>
            <a:chOff x="12639639" y="382816"/>
            <a:chExt cx="3543790" cy="2607141"/>
          </a:xfrm>
        </p:grpSpPr>
        <p:sp>
          <p:nvSpPr>
            <p:cNvPr id="26" name="Balão de Fala: Retângulo 25">
              <a:extLst>
                <a:ext uri="{FF2B5EF4-FFF2-40B4-BE49-F238E27FC236}">
                  <a16:creationId xmlns:a16="http://schemas.microsoft.com/office/drawing/2014/main" id="{2E3C0289-FAF8-9207-A30B-6D26E71603A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7" name="CaixaDeTexto 26">
              <a:extLst>
                <a:ext uri="{FF2B5EF4-FFF2-40B4-BE49-F238E27FC236}">
                  <a16:creationId xmlns:a16="http://schemas.microsoft.com/office/drawing/2014/main" id="{6290431F-CF90-D34B-3574-2E627F018BA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8" name="Agrupar 27">
            <a:extLst>
              <a:ext uri="{FF2B5EF4-FFF2-40B4-BE49-F238E27FC236}">
                <a16:creationId xmlns:a16="http://schemas.microsoft.com/office/drawing/2014/main" id="{9C00DD54-5E6B-5459-4B2B-364B2697DC92}"/>
              </a:ext>
            </a:extLst>
          </p:cNvPr>
          <p:cNvGrpSpPr/>
          <p:nvPr/>
        </p:nvGrpSpPr>
        <p:grpSpPr>
          <a:xfrm>
            <a:off x="12639638" y="539973"/>
            <a:ext cx="3543790" cy="1373961"/>
            <a:chOff x="12639639" y="382815"/>
            <a:chExt cx="3543790" cy="1373961"/>
          </a:xfrm>
        </p:grpSpPr>
        <p:sp>
          <p:nvSpPr>
            <p:cNvPr id="29" name="Balão de Fala: Retângulo 28">
              <a:extLst>
                <a:ext uri="{FF2B5EF4-FFF2-40B4-BE49-F238E27FC236}">
                  <a16:creationId xmlns:a16="http://schemas.microsoft.com/office/drawing/2014/main" id="{2B2CEDA0-BAE3-FB87-2BE5-5E116A1C495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3CC8AE1D-25A3-2B38-E222-442E169C3EAE}"/>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retrato com legenda</a:t>
              </a:r>
            </a:p>
          </p:txBody>
        </p:sp>
      </p:grpSp>
    </p:spTree>
    <p:extLst>
      <p:ext uri="{BB962C8B-B14F-4D97-AF65-F5344CB8AC3E}">
        <p14:creationId xmlns:p14="http://schemas.microsoft.com/office/powerpoint/2010/main" val="2680056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2904D79-FAAD-8037-D80E-A72149DD4E8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2913" y="1298557"/>
            <a:ext cx="7572935" cy="426088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do Escopo do Projeto</a:t>
            </a:r>
          </a:p>
        </p:txBody>
      </p:sp>
      <p:sp>
        <p:nvSpPr>
          <p:cNvPr id="3" name="CaixaDeTexto 2">
            <a:extLst>
              <a:ext uri="{FF2B5EF4-FFF2-40B4-BE49-F238E27FC236}">
                <a16:creationId xmlns:a16="http://schemas.microsoft.com/office/drawing/2014/main" id="{1FCB85A9-4B0E-1B6C-D153-85E69F7AEE1D}"/>
              </a:ext>
            </a:extLst>
          </p:cNvPr>
          <p:cNvSpPr txBox="1"/>
          <p:nvPr/>
        </p:nvSpPr>
        <p:spPr>
          <a:xfrm>
            <a:off x="4644916" y="5801490"/>
            <a:ext cx="3148928" cy="307777"/>
          </a:xfrm>
          <a:prstGeom prst="rect">
            <a:avLst/>
          </a:prstGeom>
          <a:noFill/>
        </p:spPr>
        <p:txBody>
          <a:bodyPr wrap="square" rtlCol="0">
            <a:spAutoFit/>
          </a:bodyPr>
          <a:lstStyle/>
          <a:p>
            <a:pPr algn="ctr"/>
            <a:r>
              <a:rPr lang="pt-BR" sz="1400" dirty="0"/>
              <a:t>Exemplo de EAP.</a:t>
            </a:r>
          </a:p>
        </p:txBody>
      </p:sp>
    </p:spTree>
    <p:extLst>
      <p:ext uri="{BB962C8B-B14F-4D97-AF65-F5344CB8AC3E}">
        <p14:creationId xmlns:p14="http://schemas.microsoft.com/office/powerpoint/2010/main" val="27379958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Agrupar 30">
            <a:extLst>
              <a:ext uri="{FF2B5EF4-FFF2-40B4-BE49-F238E27FC236}">
                <a16:creationId xmlns:a16="http://schemas.microsoft.com/office/drawing/2014/main" id="{21FF862F-44B4-8615-3CDA-09996AEEAFA5}"/>
              </a:ext>
            </a:extLst>
          </p:cNvPr>
          <p:cNvGrpSpPr/>
          <p:nvPr/>
        </p:nvGrpSpPr>
        <p:grpSpPr>
          <a:xfrm>
            <a:off x="12639639" y="2059218"/>
            <a:ext cx="3543790" cy="2884848"/>
            <a:chOff x="12639639" y="382818"/>
            <a:chExt cx="3543790" cy="2884848"/>
          </a:xfrm>
        </p:grpSpPr>
        <p:sp>
          <p:nvSpPr>
            <p:cNvPr id="32" name="Balão de Fala: Retângulo 31">
              <a:extLst>
                <a:ext uri="{FF2B5EF4-FFF2-40B4-BE49-F238E27FC236}">
                  <a16:creationId xmlns:a16="http://schemas.microsoft.com/office/drawing/2014/main" id="{00F637A0-6528-64A2-95D9-A9124B8E326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3" name="CaixaDeTexto 32">
              <a:extLst>
                <a:ext uri="{FF2B5EF4-FFF2-40B4-BE49-F238E27FC236}">
                  <a16:creationId xmlns:a16="http://schemas.microsoft.com/office/drawing/2014/main" id="{878DF70F-1EE2-A816-9BDB-05F9E824AD17}"/>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4" name="Agrupar 33">
            <a:extLst>
              <a:ext uri="{FF2B5EF4-FFF2-40B4-BE49-F238E27FC236}">
                <a16:creationId xmlns:a16="http://schemas.microsoft.com/office/drawing/2014/main" id="{7EA81109-C905-C201-BFB9-0BC5E8317BE3}"/>
              </a:ext>
            </a:extLst>
          </p:cNvPr>
          <p:cNvGrpSpPr/>
          <p:nvPr/>
        </p:nvGrpSpPr>
        <p:grpSpPr>
          <a:xfrm>
            <a:off x="12639638" y="539973"/>
            <a:ext cx="3543790" cy="1373961"/>
            <a:chOff x="12639639" y="382815"/>
            <a:chExt cx="3543790" cy="1373961"/>
          </a:xfrm>
        </p:grpSpPr>
        <p:sp>
          <p:nvSpPr>
            <p:cNvPr id="35" name="Balão de Fala: Retângulo 34">
              <a:extLst>
                <a:ext uri="{FF2B5EF4-FFF2-40B4-BE49-F238E27FC236}">
                  <a16:creationId xmlns:a16="http://schemas.microsoft.com/office/drawing/2014/main" id="{FAA927E1-8F2E-6B4F-2311-5E8313C5F63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6" name="CaixaDeTexto 35">
              <a:extLst>
                <a:ext uri="{FF2B5EF4-FFF2-40B4-BE49-F238E27FC236}">
                  <a16:creationId xmlns:a16="http://schemas.microsoft.com/office/drawing/2014/main" id="{52745E93-6DDC-A044-3972-E8AE4EA2FBE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 + texto + imagem). </a:t>
              </a:r>
            </a:p>
          </p:txBody>
        </p:sp>
      </p:grpSp>
      <p:grpSp>
        <p:nvGrpSpPr>
          <p:cNvPr id="48" name="Agrupar 47">
            <a:extLst>
              <a:ext uri="{FF2B5EF4-FFF2-40B4-BE49-F238E27FC236}">
                <a16:creationId xmlns:a16="http://schemas.microsoft.com/office/drawing/2014/main" id="{8AF3DEFD-DA33-AAA3-A81E-EF75F9159A21}"/>
              </a:ext>
            </a:extLst>
          </p:cNvPr>
          <p:cNvGrpSpPr/>
          <p:nvPr/>
        </p:nvGrpSpPr>
        <p:grpSpPr>
          <a:xfrm>
            <a:off x="357164" y="600783"/>
            <a:ext cx="10815660" cy="2958211"/>
            <a:chOff x="357164" y="600783"/>
            <a:chExt cx="10815660" cy="2958211"/>
          </a:xfrm>
        </p:grpSpPr>
        <p:grpSp>
          <p:nvGrpSpPr>
            <p:cNvPr id="47" name="Agrupar 46">
              <a:extLst>
                <a:ext uri="{FF2B5EF4-FFF2-40B4-BE49-F238E27FC236}">
                  <a16:creationId xmlns:a16="http://schemas.microsoft.com/office/drawing/2014/main" id="{6149B483-616B-EB50-22D3-4C49D457BB46}"/>
                </a:ext>
              </a:extLst>
            </p:cNvPr>
            <p:cNvGrpSpPr/>
            <p:nvPr/>
          </p:nvGrpSpPr>
          <p:grpSpPr>
            <a:xfrm>
              <a:off x="357164" y="835955"/>
              <a:ext cx="454941" cy="2723039"/>
              <a:chOff x="357164" y="835955"/>
              <a:chExt cx="454941" cy="2723039"/>
            </a:xfrm>
          </p:grpSpPr>
          <p:sp>
            <p:nvSpPr>
              <p:cNvPr id="30" name="Elipse 29">
                <a:extLst>
                  <a:ext uri="{FF2B5EF4-FFF2-40B4-BE49-F238E27FC236}">
                    <a16:creationId xmlns:a16="http://schemas.microsoft.com/office/drawing/2014/main" id="{1C6AA1F5-BC9D-9850-FD4D-AF92C3964D9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A68CE512-18D9-0200-C091-A8E5D7B5B2B5}"/>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Seta: para a Direita 39">
                <a:extLst>
                  <a:ext uri="{FF2B5EF4-FFF2-40B4-BE49-F238E27FC236}">
                    <a16:creationId xmlns:a16="http://schemas.microsoft.com/office/drawing/2014/main" id="{5FFE07C2-BC76-D776-79D4-DE8F8DCC054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1" name="Retângulo: Cantos Arredondados 40">
              <a:extLst>
                <a:ext uri="{FF2B5EF4-FFF2-40B4-BE49-F238E27FC236}">
                  <a16:creationId xmlns:a16="http://schemas.microsoft.com/office/drawing/2014/main" id="{17F3949E-1565-A9DC-9592-578AC5C6CA5C}"/>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2" name="CaixaDeTexto 41">
              <a:extLst>
                <a:ext uri="{FF2B5EF4-FFF2-40B4-BE49-F238E27FC236}">
                  <a16:creationId xmlns:a16="http://schemas.microsoft.com/office/drawing/2014/main" id="{29A240DC-F7E0-F5B3-811C-62FF23A6781A}"/>
                </a:ext>
              </a:extLst>
            </p:cNvPr>
            <p:cNvSpPr txBox="1"/>
            <p:nvPr/>
          </p:nvSpPr>
          <p:spPr>
            <a:xfrm>
              <a:off x="1232462" y="1884114"/>
              <a:ext cx="6916176"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43" name="CaixaDeTexto 42">
              <a:extLst>
                <a:ext uri="{FF2B5EF4-FFF2-40B4-BE49-F238E27FC236}">
                  <a16:creationId xmlns:a16="http://schemas.microsoft.com/office/drawing/2014/main" id="{CDB1F291-8935-EF69-D7C2-598CFC528611}"/>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sp>
          <p:nvSpPr>
            <p:cNvPr id="44" name="CaixaDeTexto 43">
              <a:extLst>
                <a:ext uri="{FF2B5EF4-FFF2-40B4-BE49-F238E27FC236}">
                  <a16:creationId xmlns:a16="http://schemas.microsoft.com/office/drawing/2014/main" id="{51FCE48E-FCCD-1A72-0DF9-6570F4ABF348}"/>
                </a:ext>
              </a:extLst>
            </p:cNvPr>
            <p:cNvSpPr txBox="1"/>
            <p:nvPr/>
          </p:nvSpPr>
          <p:spPr>
            <a:xfrm>
              <a:off x="1232462" y="1414974"/>
              <a:ext cx="6916176" cy="369332"/>
            </a:xfrm>
            <a:prstGeom prst="rect">
              <a:avLst/>
            </a:prstGeom>
            <a:noFill/>
          </p:spPr>
          <p:txBody>
            <a:bodyPr wrap="square">
              <a:spAutoFit/>
            </a:bodyPr>
            <a:lstStyle/>
            <a:p>
              <a:r>
                <a:rPr lang="pt-BR" b="1" dirty="0">
                  <a:effectLst/>
                </a:rPr>
                <a:t>Subtítulo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pic>
          <p:nvPicPr>
            <p:cNvPr id="46" name="Imagem 45">
              <a:extLst>
                <a:ext uri="{FF2B5EF4-FFF2-40B4-BE49-F238E27FC236}">
                  <a16:creationId xmlns:a16="http://schemas.microsoft.com/office/drawing/2014/main" id="{BFE5780A-E2A0-26AD-F2FC-1A67F82B66C3}"/>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3117489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 + imagem).</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6916176" cy="1754326"/>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pic>
          <p:nvPicPr>
            <p:cNvPr id="35" name="Imagem 34">
              <a:extLst>
                <a:ext uri="{FF2B5EF4-FFF2-40B4-BE49-F238E27FC236}">
                  <a16:creationId xmlns:a16="http://schemas.microsoft.com/office/drawing/2014/main" id="{27A0D44E-D65B-CA87-6A6F-2FA7D9032D86}"/>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2668411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(texto + imagem).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958211"/>
            <a:chOff x="357164" y="600783"/>
            <a:chExt cx="10815660" cy="2958211"/>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723039"/>
              <a:chOff x="357164" y="835955"/>
              <a:chExt cx="454941" cy="2723039"/>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6916176" cy="2031325"/>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pic>
          <p:nvPicPr>
            <p:cNvPr id="21" name="Imagem 20">
              <a:extLst>
                <a:ext uri="{FF2B5EF4-FFF2-40B4-BE49-F238E27FC236}">
                  <a16:creationId xmlns:a16="http://schemas.microsoft.com/office/drawing/2014/main" id="{BCD76D97-8856-37BF-D842-9956A38E94C8}"/>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966175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33A65786-BD71-7961-F8C2-F41386969079}"/>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80C807B2-B12C-28AD-700A-74969705AC2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64E8B152-852B-E3F2-A5A7-33C96C1E92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título)</a:t>
              </a:r>
            </a:p>
          </p:txBody>
        </p:sp>
      </p:grpSp>
      <p:grpSp>
        <p:nvGrpSpPr>
          <p:cNvPr id="16" name="Agrupar 15">
            <a:extLst>
              <a:ext uri="{FF2B5EF4-FFF2-40B4-BE49-F238E27FC236}">
                <a16:creationId xmlns:a16="http://schemas.microsoft.com/office/drawing/2014/main" id="{1D68491D-0F76-7EC7-A18C-B603633F8BCB}"/>
              </a:ext>
            </a:extLst>
          </p:cNvPr>
          <p:cNvGrpSpPr/>
          <p:nvPr/>
        </p:nvGrpSpPr>
        <p:grpSpPr>
          <a:xfrm>
            <a:off x="12639639" y="2059218"/>
            <a:ext cx="3543790" cy="1985840"/>
            <a:chOff x="12639639" y="382818"/>
            <a:chExt cx="3543790" cy="1985840"/>
          </a:xfrm>
        </p:grpSpPr>
        <p:sp>
          <p:nvSpPr>
            <p:cNvPr id="23" name="Balão de Fala: Retângulo 22">
              <a:extLst>
                <a:ext uri="{FF2B5EF4-FFF2-40B4-BE49-F238E27FC236}">
                  <a16:creationId xmlns:a16="http://schemas.microsoft.com/office/drawing/2014/main" id="{3A2157EC-C852-036F-2380-BBCD1FF251D8}"/>
                </a:ext>
              </a:extLst>
            </p:cNvPr>
            <p:cNvSpPr/>
            <p:nvPr/>
          </p:nvSpPr>
          <p:spPr>
            <a:xfrm rot="5400000">
              <a:off x="13418614" y="-396157"/>
              <a:ext cx="1985840"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966FE4F4-B494-C8B5-6132-B5CCA4F89861}"/>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54" name="Agrupar 53">
            <a:extLst>
              <a:ext uri="{FF2B5EF4-FFF2-40B4-BE49-F238E27FC236}">
                <a16:creationId xmlns:a16="http://schemas.microsoft.com/office/drawing/2014/main" id="{D197A3B1-A6CF-EE3A-C6AF-DCB384F4B12C}"/>
              </a:ext>
            </a:extLst>
          </p:cNvPr>
          <p:cNvGrpSpPr/>
          <p:nvPr/>
        </p:nvGrpSpPr>
        <p:grpSpPr>
          <a:xfrm>
            <a:off x="357164" y="600783"/>
            <a:ext cx="10815660" cy="1712205"/>
            <a:chOff x="357164" y="600783"/>
            <a:chExt cx="10815660" cy="1712205"/>
          </a:xfrm>
        </p:grpSpPr>
        <p:grpSp>
          <p:nvGrpSpPr>
            <p:cNvPr id="55" name="Agrupar 54">
              <a:extLst>
                <a:ext uri="{FF2B5EF4-FFF2-40B4-BE49-F238E27FC236}">
                  <a16:creationId xmlns:a16="http://schemas.microsoft.com/office/drawing/2014/main" id="{CD7C5CB0-EC43-B397-1A7A-17EE2DB602DE}"/>
                </a:ext>
              </a:extLst>
            </p:cNvPr>
            <p:cNvGrpSpPr/>
            <p:nvPr/>
          </p:nvGrpSpPr>
          <p:grpSpPr>
            <a:xfrm>
              <a:off x="357164" y="835955"/>
              <a:ext cx="454941" cy="1477033"/>
              <a:chOff x="357164" y="835955"/>
              <a:chExt cx="454941" cy="1477033"/>
            </a:xfrm>
          </p:grpSpPr>
          <p:sp>
            <p:nvSpPr>
              <p:cNvPr id="61" name="Elipse 60">
                <a:extLst>
                  <a:ext uri="{FF2B5EF4-FFF2-40B4-BE49-F238E27FC236}">
                    <a16:creationId xmlns:a16="http://schemas.microsoft.com/office/drawing/2014/main" id="{A54DF705-0965-CC65-FCE7-68251B44C9E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2" name="Conector reto 61">
                <a:extLst>
                  <a:ext uri="{FF2B5EF4-FFF2-40B4-BE49-F238E27FC236}">
                    <a16:creationId xmlns:a16="http://schemas.microsoft.com/office/drawing/2014/main" id="{FD64DBED-129E-BF40-405B-AF593A62CE2D}"/>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Seta: para a Direita 62">
                <a:extLst>
                  <a:ext uri="{FF2B5EF4-FFF2-40B4-BE49-F238E27FC236}">
                    <a16:creationId xmlns:a16="http://schemas.microsoft.com/office/drawing/2014/main" id="{305E466F-84C7-2B77-B5DA-CC2C5F04D5B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6" name="Retângulo: Cantos Arredondados 55">
              <a:extLst>
                <a:ext uri="{FF2B5EF4-FFF2-40B4-BE49-F238E27FC236}">
                  <a16:creationId xmlns:a16="http://schemas.microsoft.com/office/drawing/2014/main" id="{03647C74-AEBC-8CCD-63B7-5CF4BE22E075}"/>
                </a:ext>
              </a:extLst>
            </p:cNvPr>
            <p:cNvSpPr/>
            <p:nvPr/>
          </p:nvSpPr>
          <p:spPr>
            <a:xfrm>
              <a:off x="1041399" y="600783"/>
              <a:ext cx="10131425" cy="11137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8" name="CaixaDeTexto 57">
              <a:extLst>
                <a:ext uri="{FF2B5EF4-FFF2-40B4-BE49-F238E27FC236}">
                  <a16:creationId xmlns:a16="http://schemas.microsoft.com/office/drawing/2014/main" id="{E5AA4366-F151-D4D3-7DCD-2FB24E947BF7}"/>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grpSp>
    </p:spTree>
    <p:extLst>
      <p:ext uri="{BB962C8B-B14F-4D97-AF65-F5344CB8AC3E}">
        <p14:creationId xmlns:p14="http://schemas.microsoft.com/office/powerpoint/2010/main" val="2654356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D5DE6B83-7DB5-35EE-BE9D-8560E9200FE0}"/>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6AA9856B-02A3-558C-E55B-2D8CE4534D5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96759B56-D87E-80E6-3EC0-3921878AAA0D}"/>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a:t>
              </a:r>
            </a:p>
          </p:txBody>
        </p:sp>
      </p:grpSp>
      <p:grpSp>
        <p:nvGrpSpPr>
          <p:cNvPr id="35" name="Agrupar 34">
            <a:extLst>
              <a:ext uri="{FF2B5EF4-FFF2-40B4-BE49-F238E27FC236}">
                <a16:creationId xmlns:a16="http://schemas.microsoft.com/office/drawing/2014/main" id="{7A6A31B6-CAAC-7DD5-1C20-8D077190BBDF}"/>
              </a:ext>
            </a:extLst>
          </p:cNvPr>
          <p:cNvGrpSpPr/>
          <p:nvPr/>
        </p:nvGrpSpPr>
        <p:grpSpPr>
          <a:xfrm>
            <a:off x="12639639" y="2059218"/>
            <a:ext cx="3543790" cy="2016836"/>
            <a:chOff x="12639639" y="382818"/>
            <a:chExt cx="3543790" cy="2016836"/>
          </a:xfrm>
        </p:grpSpPr>
        <p:sp>
          <p:nvSpPr>
            <p:cNvPr id="36" name="Balão de Fala: Retângulo 35">
              <a:extLst>
                <a:ext uri="{FF2B5EF4-FFF2-40B4-BE49-F238E27FC236}">
                  <a16:creationId xmlns:a16="http://schemas.microsoft.com/office/drawing/2014/main" id="{E46E1CAC-ADE1-3751-B118-D6852E9219E7}"/>
                </a:ext>
              </a:extLst>
            </p:cNvPr>
            <p:cNvSpPr/>
            <p:nvPr/>
          </p:nvSpPr>
          <p:spPr>
            <a:xfrm rot="5400000">
              <a:off x="13403116" y="-380659"/>
              <a:ext cx="2016836"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187EBD49-E515-3689-5E19-F544563ACA64}"/>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2" name="Agrupar 1">
            <a:extLst>
              <a:ext uri="{FF2B5EF4-FFF2-40B4-BE49-F238E27FC236}">
                <a16:creationId xmlns:a16="http://schemas.microsoft.com/office/drawing/2014/main" id="{81F970BB-F1FC-0BD4-CD80-862FD3B6E049}"/>
              </a:ext>
            </a:extLst>
          </p:cNvPr>
          <p:cNvGrpSpPr/>
          <p:nvPr/>
        </p:nvGrpSpPr>
        <p:grpSpPr>
          <a:xfrm>
            <a:off x="357164" y="600783"/>
            <a:ext cx="10815660" cy="1812217"/>
            <a:chOff x="357164" y="600783"/>
            <a:chExt cx="10815660" cy="1812217"/>
          </a:xfrm>
        </p:grpSpPr>
        <p:grpSp>
          <p:nvGrpSpPr>
            <p:cNvPr id="3" name="Agrupar 2">
              <a:extLst>
                <a:ext uri="{FF2B5EF4-FFF2-40B4-BE49-F238E27FC236}">
                  <a16:creationId xmlns:a16="http://schemas.microsoft.com/office/drawing/2014/main" id="{8A3024DB-ABDE-EB05-43D3-96F8FC64130F}"/>
                </a:ext>
              </a:extLst>
            </p:cNvPr>
            <p:cNvGrpSpPr/>
            <p:nvPr/>
          </p:nvGrpSpPr>
          <p:grpSpPr>
            <a:xfrm>
              <a:off x="357164" y="835955"/>
              <a:ext cx="454941" cy="1577045"/>
              <a:chOff x="357164" y="835955"/>
              <a:chExt cx="454941" cy="1577045"/>
            </a:xfrm>
          </p:grpSpPr>
          <p:sp>
            <p:nvSpPr>
              <p:cNvPr id="33" name="Elipse 32">
                <a:extLst>
                  <a:ext uri="{FF2B5EF4-FFF2-40B4-BE49-F238E27FC236}">
                    <a16:creationId xmlns:a16="http://schemas.microsoft.com/office/drawing/2014/main" id="{EB01CD1A-899C-D60E-350E-390F8AAAAFDB}"/>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89FFED66-7E10-70E2-D8B8-A89EE1653067}"/>
                  </a:ext>
                </a:extLst>
              </p:cNvPr>
              <p:cNvCxnSpPr>
                <a:cxnSpLocks/>
              </p:cNvCxnSpPr>
              <p:nvPr/>
            </p:nvCxnSpPr>
            <p:spPr>
              <a:xfrm>
                <a:off x="575288" y="1290896"/>
                <a:ext cx="0" cy="1122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B6293023-0ABA-7DCF-D9BF-E16293E4DEE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Retângulo: Cantos Arredondados 3">
              <a:extLst>
                <a:ext uri="{FF2B5EF4-FFF2-40B4-BE49-F238E27FC236}">
                  <a16:creationId xmlns:a16="http://schemas.microsoft.com/office/drawing/2014/main" id="{41ED0A2E-23F6-5EAB-C775-6DA72FDB540D}"/>
                </a:ext>
              </a:extLst>
            </p:cNvPr>
            <p:cNvSpPr/>
            <p:nvPr/>
          </p:nvSpPr>
          <p:spPr>
            <a:xfrm>
              <a:off x="1041399" y="600783"/>
              <a:ext cx="10131425" cy="15709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93568F85-7613-D69A-2190-267A58E3D4F6}"/>
                </a:ext>
              </a:extLst>
            </p:cNvPr>
            <p:cNvSpPr txBox="1"/>
            <p:nvPr/>
          </p:nvSpPr>
          <p:spPr>
            <a:xfrm>
              <a:off x="1232462" y="915059"/>
              <a:ext cx="6916176"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sp>
          <p:nvSpPr>
            <p:cNvPr id="19" name="CaixaDeTexto 18">
              <a:extLst>
                <a:ext uri="{FF2B5EF4-FFF2-40B4-BE49-F238E27FC236}">
                  <a16:creationId xmlns:a16="http://schemas.microsoft.com/office/drawing/2014/main" id="{4F4D19EE-3BBA-A9D3-F63A-11781503478A}"/>
                </a:ext>
              </a:extLst>
            </p:cNvPr>
            <p:cNvSpPr txBox="1"/>
            <p:nvPr/>
          </p:nvSpPr>
          <p:spPr>
            <a:xfrm>
              <a:off x="1232462" y="1414974"/>
              <a:ext cx="6916176" cy="369332"/>
            </a:xfrm>
            <a:prstGeom prst="rect">
              <a:avLst/>
            </a:prstGeom>
            <a:noFill/>
          </p:spPr>
          <p:txBody>
            <a:bodyPr wrap="square">
              <a:spAutoFit/>
            </a:bodyPr>
            <a:lstStyle/>
            <a:p>
              <a:r>
                <a:rPr lang="pt-BR" b="1" dirty="0">
                  <a:effectLst/>
                </a:rPr>
                <a:t>Subtítulo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grpSp>
    </p:spTree>
    <p:extLst>
      <p:ext uri="{BB962C8B-B14F-4D97-AF65-F5344CB8AC3E}">
        <p14:creationId xmlns:p14="http://schemas.microsoft.com/office/powerpoint/2010/main" val="3030038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9638738" cy="1200329"/>
            </a:xfrm>
            <a:prstGeom prst="rect">
              <a:avLst/>
            </a:prstGeom>
            <a:noFill/>
          </p:spPr>
          <p:txBody>
            <a:bodyPr wrap="square">
              <a:spAutoFit/>
            </a:bodyPr>
            <a:lstStyle/>
            <a:p>
              <a:r>
                <a:rPr lang="pt-BR" dirty="0">
                  <a:solidFill>
                    <a:schemeClr val="bg2">
                      <a:lumMod val="25000"/>
                    </a:schemeClr>
                  </a:solidFill>
                  <a:effectLst/>
                </a:rPr>
                <a:t>In </a:t>
              </a:r>
              <a:r>
                <a:rPr lang="pt-BR" dirty="0" err="1">
                  <a:solidFill>
                    <a:schemeClr val="bg2">
                      <a:lumMod val="25000"/>
                    </a:schemeClr>
                  </a:solidFill>
                  <a:effectLst/>
                </a:rPr>
                <a:t>pulvinar</a:t>
              </a:r>
              <a:r>
                <a:rPr lang="pt-BR" dirty="0">
                  <a:solidFill>
                    <a:schemeClr val="bg2">
                      <a:lumMod val="25000"/>
                    </a:schemeClr>
                  </a:solidFill>
                  <a:effectLst/>
                </a:rPr>
                <a:t> </a:t>
              </a:r>
              <a:r>
                <a:rPr lang="pt-BR" dirty="0" err="1">
                  <a:solidFill>
                    <a:schemeClr val="bg2">
                      <a:lumMod val="25000"/>
                    </a:schemeClr>
                  </a:solidFill>
                  <a:effectLst/>
                </a:rPr>
                <a:t>odio</a:t>
              </a:r>
              <a:r>
                <a:rPr lang="pt-BR" dirty="0">
                  <a:solidFill>
                    <a:schemeClr val="bg2">
                      <a:lumMod val="25000"/>
                    </a:schemeClr>
                  </a:solidFill>
                  <a:effectLst/>
                </a:rPr>
                <a:t> nunc, ut </a:t>
              </a:r>
              <a:r>
                <a:rPr lang="pt-BR" dirty="0" err="1">
                  <a:solidFill>
                    <a:schemeClr val="bg2">
                      <a:lumMod val="25000"/>
                    </a:schemeClr>
                  </a:solidFill>
                  <a:effectLst/>
                </a:rPr>
                <a:t>commodo</a:t>
              </a:r>
              <a:r>
                <a:rPr lang="pt-BR" dirty="0">
                  <a:solidFill>
                    <a:schemeClr val="bg2">
                      <a:lumMod val="25000"/>
                    </a:schemeClr>
                  </a:solidFill>
                  <a:effectLst/>
                </a:rPr>
                <a:t> </a:t>
              </a:r>
              <a:r>
                <a:rPr lang="pt-BR" dirty="0" err="1">
                  <a:solidFill>
                    <a:schemeClr val="bg2">
                      <a:lumMod val="25000"/>
                    </a:schemeClr>
                  </a:solidFill>
                  <a:effectLst/>
                </a:rPr>
                <a:t>lacus</a:t>
              </a:r>
              <a:r>
                <a:rPr lang="pt-BR" dirty="0">
                  <a:solidFill>
                    <a:schemeClr val="bg2">
                      <a:lumMod val="25000"/>
                    </a:schemeClr>
                  </a:solidFill>
                  <a:effectLst/>
                </a:rPr>
                <a:t> </a:t>
              </a:r>
              <a:r>
                <a:rPr lang="pt-BR" dirty="0" err="1">
                  <a:solidFill>
                    <a:schemeClr val="bg2">
                      <a:lumMod val="25000"/>
                    </a:schemeClr>
                  </a:solidFill>
                  <a:effectLst/>
                </a:rPr>
                <a:t>feugiat</a:t>
              </a:r>
              <a:r>
                <a:rPr lang="pt-BR" dirty="0">
                  <a:solidFill>
                    <a:schemeClr val="bg2">
                      <a:lumMod val="25000"/>
                    </a:schemeClr>
                  </a:solidFill>
                  <a:effectLst/>
                </a:rPr>
                <a:t> in. In </a:t>
              </a:r>
              <a:r>
                <a:rPr lang="pt-BR" dirty="0" err="1">
                  <a:solidFill>
                    <a:schemeClr val="bg2">
                      <a:lumMod val="25000"/>
                    </a:schemeClr>
                  </a:solidFill>
                  <a:effectLst/>
                </a:rPr>
                <a:t>imperdiet</a:t>
              </a:r>
              <a:r>
                <a:rPr lang="pt-BR" dirty="0">
                  <a:solidFill>
                    <a:schemeClr val="bg2">
                      <a:lumMod val="25000"/>
                    </a:schemeClr>
                  </a:solidFill>
                  <a:effectLst/>
                </a:rPr>
                <a:t> </a:t>
              </a:r>
              <a:r>
                <a:rPr lang="pt-BR" dirty="0" err="1">
                  <a:solidFill>
                    <a:schemeClr val="bg2">
                      <a:lumMod val="25000"/>
                    </a:schemeClr>
                  </a:solidFill>
                  <a:effectLst/>
                </a:rPr>
                <a:t>tortor</a:t>
              </a:r>
              <a:r>
                <a:rPr lang="pt-BR" dirty="0">
                  <a:solidFill>
                    <a:schemeClr val="bg2">
                      <a:lumMod val="25000"/>
                    </a:schemeClr>
                  </a:solidFill>
                  <a:effectLst/>
                </a:rPr>
                <a:t> ac </a:t>
              </a:r>
              <a:r>
                <a:rPr lang="pt-BR" dirty="0" err="1">
                  <a:solidFill>
                    <a:schemeClr val="bg2">
                      <a:lumMod val="25000"/>
                    </a:schemeClr>
                  </a:solidFill>
                  <a:effectLst/>
                </a:rPr>
                <a:t>risus</a:t>
              </a:r>
              <a:r>
                <a:rPr lang="pt-BR" dirty="0">
                  <a:solidFill>
                    <a:schemeClr val="bg2">
                      <a:lumMod val="25000"/>
                    </a:schemeClr>
                  </a:solidFill>
                  <a:effectLst/>
                </a:rPr>
                <a:t> </a:t>
              </a:r>
              <a:r>
                <a:rPr lang="pt-BR" dirty="0" err="1">
                  <a:solidFill>
                    <a:schemeClr val="bg2">
                      <a:lumMod val="25000"/>
                    </a:schemeClr>
                  </a:solidFill>
                  <a:effectLst/>
                </a:rPr>
                <a:t>hendrerit</a:t>
              </a:r>
              <a:r>
                <a:rPr lang="pt-BR" dirty="0">
                  <a:solidFill>
                    <a:schemeClr val="bg2">
                      <a:lumMod val="25000"/>
                    </a:schemeClr>
                  </a:solidFill>
                  <a:effectLst/>
                </a:rPr>
                <a:t> </a:t>
              </a:r>
              <a:r>
                <a:rPr lang="pt-BR" dirty="0" err="1">
                  <a:solidFill>
                    <a:schemeClr val="bg2">
                      <a:lumMod val="25000"/>
                    </a:schemeClr>
                  </a:solidFill>
                  <a:effectLst/>
                </a:rPr>
                <a:t>ultrices</a:t>
              </a:r>
              <a:r>
                <a:rPr lang="pt-BR" dirty="0">
                  <a:solidFill>
                    <a:schemeClr val="bg2">
                      <a:lumMod val="25000"/>
                    </a:schemeClr>
                  </a:solidFill>
                  <a:effectLst/>
                </a:rPr>
                <a:t>, </a:t>
              </a:r>
              <a:r>
                <a:rPr lang="pt-BR" dirty="0" err="1">
                  <a:solidFill>
                    <a:schemeClr val="bg2">
                      <a:lumMod val="25000"/>
                    </a:schemeClr>
                  </a:solidFill>
                  <a:effectLst/>
                </a:rPr>
                <a:t>suspendisse</a:t>
              </a:r>
              <a:r>
                <a:rPr lang="pt-BR" dirty="0">
                  <a:solidFill>
                    <a:schemeClr val="bg2">
                      <a:lumMod val="25000"/>
                    </a:schemeClr>
                  </a:solidFill>
                  <a:effectLst/>
                </a:rPr>
                <a:t> </a:t>
              </a:r>
              <a:r>
                <a:rPr lang="pt-BR" dirty="0" err="1">
                  <a:solidFill>
                    <a:schemeClr val="bg2">
                      <a:lumMod val="25000"/>
                    </a:schemeClr>
                  </a:solidFill>
                  <a:effectLst/>
                </a:rPr>
                <a:t>potenti</a:t>
              </a:r>
              <a:r>
                <a:rPr lang="pt-BR" dirty="0">
                  <a:solidFill>
                    <a:schemeClr val="bg2">
                      <a:lumMod val="25000"/>
                    </a:schemeClr>
                  </a:solidFill>
                  <a:effectLst/>
                </a:rPr>
                <a:t>. </a:t>
              </a:r>
              <a:r>
                <a:rPr lang="pt-BR" dirty="0" err="1">
                  <a:solidFill>
                    <a:schemeClr val="bg2">
                      <a:lumMod val="25000"/>
                    </a:schemeClr>
                  </a:solidFill>
                  <a:effectLst/>
                </a:rPr>
                <a:t>Maecenas</a:t>
              </a:r>
              <a:r>
                <a:rPr lang="pt-BR" dirty="0">
                  <a:solidFill>
                    <a:schemeClr val="bg2">
                      <a:lumMod val="25000"/>
                    </a:schemeClr>
                  </a:solidFill>
                  <a:effectLst/>
                </a:rPr>
                <a:t> vitae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ligula</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turpis</a:t>
              </a:r>
              <a:r>
                <a:rPr lang="pt-BR" dirty="0">
                  <a:solidFill>
                    <a:schemeClr val="bg2">
                      <a:lumMod val="25000"/>
                    </a:schemeClr>
                  </a:solidFill>
                  <a:effectLst/>
                </a:rPr>
                <a:t> </a:t>
              </a:r>
              <a:r>
                <a:rPr lang="pt-BR" dirty="0" err="1">
                  <a:solidFill>
                    <a:schemeClr val="bg2">
                      <a:lumMod val="25000"/>
                    </a:schemeClr>
                  </a:solidFill>
                  <a:effectLst/>
                </a:rPr>
                <a:t>purus</a:t>
              </a:r>
              <a:r>
                <a:rPr lang="pt-BR" dirty="0">
                  <a:solidFill>
                    <a:schemeClr val="bg2">
                      <a:lumMod val="25000"/>
                    </a:schemeClr>
                  </a:solidFill>
                  <a:effectLst/>
                </a:rPr>
                <a:t>, </a:t>
              </a:r>
              <a:r>
                <a:rPr lang="pt-BR" dirty="0" err="1">
                  <a:solidFill>
                    <a:schemeClr val="bg2">
                      <a:lumMod val="25000"/>
                    </a:schemeClr>
                  </a:solidFill>
                  <a:effectLst/>
                </a:rPr>
                <a:t>nam</a:t>
              </a:r>
              <a:r>
                <a:rPr lang="pt-BR" dirty="0">
                  <a:solidFill>
                    <a:schemeClr val="bg2">
                      <a:lumMod val="25000"/>
                    </a:schemeClr>
                  </a:solidFill>
                  <a:effectLst/>
                </a:rPr>
                <a:t> in </a:t>
              </a:r>
              <a:r>
                <a:rPr lang="pt-BR" dirty="0" err="1">
                  <a:solidFill>
                    <a:schemeClr val="bg2">
                      <a:lumMod val="25000"/>
                    </a:schemeClr>
                  </a:solidFill>
                  <a:effectLst/>
                </a:rPr>
                <a:t>enim</a:t>
              </a:r>
              <a:r>
                <a:rPr lang="pt-BR" dirty="0">
                  <a:solidFill>
                    <a:schemeClr val="bg2">
                      <a:lumMod val="25000"/>
                    </a:schemeClr>
                  </a:solidFill>
                  <a:effectLst/>
                </a:rPr>
                <a:t> </a:t>
              </a:r>
              <a:r>
                <a:rPr lang="pt-BR" dirty="0" err="1">
                  <a:solidFill>
                    <a:schemeClr val="bg2">
                      <a:lumMod val="25000"/>
                    </a:schemeClr>
                  </a:solidFill>
                  <a:effectLst/>
                </a:rPr>
                <a:t>metus</a:t>
              </a:r>
              <a:r>
                <a:rPr lang="pt-BR" dirty="0">
                  <a:solidFill>
                    <a:schemeClr val="bg2">
                      <a:lumMod val="25000"/>
                    </a:schemeClr>
                  </a:solidFill>
                  <a:effectLst/>
                </a:rPr>
                <a:t>, </a:t>
              </a:r>
              <a:r>
                <a:rPr lang="pt-BR" dirty="0" err="1">
                  <a:solidFill>
                    <a:schemeClr val="bg2">
                      <a:lumMod val="25000"/>
                    </a:schemeClr>
                  </a:solidFill>
                  <a:effectLst/>
                </a:rPr>
                <a:t>pellentesque</a:t>
              </a:r>
              <a:r>
                <a:rPr lang="pt-BR" dirty="0">
                  <a:solidFill>
                    <a:schemeClr val="bg2">
                      <a:lumMod val="25000"/>
                    </a:schemeClr>
                  </a:solidFill>
                  <a:effectLst/>
                </a:rPr>
                <a:t> </a:t>
              </a:r>
              <a:r>
                <a:rPr lang="pt-BR" dirty="0" err="1">
                  <a:solidFill>
                    <a:schemeClr val="bg2">
                      <a:lumMod val="25000"/>
                    </a:schemeClr>
                  </a:solidFill>
                  <a:effectLst/>
                </a:rPr>
                <a:t>dictum</a:t>
              </a:r>
              <a:r>
                <a:rPr lang="pt-BR" dirty="0">
                  <a:solidFill>
                    <a:schemeClr val="bg2">
                      <a:lumMod val="25000"/>
                    </a:schemeClr>
                  </a:solidFill>
                  <a:effectLst/>
                </a:rPr>
                <a:t>, </a:t>
              </a:r>
              <a:r>
                <a:rPr lang="pt-BR" dirty="0" err="1">
                  <a:solidFill>
                    <a:schemeClr val="bg2">
                      <a:lumMod val="25000"/>
                    </a:schemeClr>
                  </a:solidFill>
                  <a:effectLst/>
                </a:rPr>
                <a:t>tortor</a:t>
              </a:r>
              <a:r>
                <a:rPr lang="pt-BR" dirty="0">
                  <a:solidFill>
                    <a:schemeClr val="bg2">
                      <a:lumMod val="25000"/>
                    </a:schemeClr>
                  </a:solidFill>
                  <a:effectLst/>
                </a:rPr>
                <a:t> id </a:t>
              </a:r>
              <a:r>
                <a:rPr lang="pt-BR" dirty="0" err="1">
                  <a:solidFill>
                    <a:schemeClr val="bg2">
                      <a:lumMod val="25000"/>
                    </a:schemeClr>
                  </a:solidFill>
                  <a:effectLst/>
                </a:rPr>
                <a:t>cursus</a:t>
              </a:r>
              <a:r>
                <a:rPr lang="pt-BR" dirty="0">
                  <a:solidFill>
                    <a:schemeClr val="bg2">
                      <a:lumMod val="25000"/>
                    </a:schemeClr>
                  </a:solidFill>
                  <a:effectLst/>
                </a:rPr>
                <a:t> </a:t>
              </a:r>
              <a:r>
                <a:rPr lang="pt-BR" dirty="0" err="1">
                  <a:solidFill>
                    <a:schemeClr val="bg2">
                      <a:lumMod val="25000"/>
                    </a:schemeClr>
                  </a:solidFill>
                  <a:effectLst/>
                </a:rPr>
                <a:t>posuere</a:t>
              </a:r>
              <a:r>
                <a:rPr lang="pt-BR" dirty="0">
                  <a:solidFill>
                    <a:schemeClr val="bg2">
                      <a:lumMod val="25000"/>
                    </a:schemeClr>
                  </a:solidFill>
                  <a:effectLst/>
                </a:rPr>
                <a:t>. </a:t>
              </a:r>
              <a:r>
                <a:rPr lang="pt-BR" dirty="0" err="1">
                  <a:solidFill>
                    <a:schemeClr val="bg2">
                      <a:lumMod val="25000"/>
                    </a:schemeClr>
                  </a:solidFill>
                  <a:effectLst/>
                </a:rPr>
                <a:t>Maecenas</a:t>
              </a:r>
              <a:r>
                <a:rPr lang="pt-BR" dirty="0">
                  <a:solidFill>
                    <a:schemeClr val="bg2">
                      <a:lumMod val="25000"/>
                    </a:schemeClr>
                  </a:solidFill>
                  <a:effectLst/>
                </a:rPr>
                <a:t> vitae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ligula</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turpis</a:t>
              </a:r>
              <a:r>
                <a:rPr lang="pt-BR" dirty="0">
                  <a:solidFill>
                    <a:schemeClr val="bg2">
                      <a:lumMod val="25000"/>
                    </a:schemeClr>
                  </a:solidFill>
                  <a:effectLst/>
                </a:rPr>
                <a:t> </a:t>
              </a:r>
              <a:r>
                <a:rPr lang="pt-BR" dirty="0" err="1">
                  <a:solidFill>
                    <a:schemeClr val="bg2">
                      <a:lumMod val="25000"/>
                    </a:schemeClr>
                  </a:solidFill>
                  <a:effectLst/>
                </a:rPr>
                <a:t>purus</a:t>
              </a:r>
              <a:r>
                <a:rPr lang="pt-BR" dirty="0">
                  <a:solidFill>
                    <a:schemeClr val="bg2">
                      <a:lumMod val="25000"/>
                    </a:schemeClr>
                  </a:solidFill>
                  <a:effectLst/>
                </a:rPr>
                <a:t>, </a:t>
              </a:r>
              <a:r>
                <a:rPr lang="pt-BR" dirty="0" err="1">
                  <a:solidFill>
                    <a:schemeClr val="bg2">
                      <a:lumMod val="25000"/>
                    </a:schemeClr>
                  </a:solidFill>
                  <a:effectLst/>
                </a:rPr>
                <a:t>nam</a:t>
              </a:r>
              <a:r>
                <a:rPr lang="pt-BR" dirty="0">
                  <a:solidFill>
                    <a:schemeClr val="bg2">
                      <a:lumMod val="25000"/>
                    </a:schemeClr>
                  </a:solidFill>
                  <a:effectLst/>
                </a:rPr>
                <a:t> in </a:t>
              </a:r>
              <a:r>
                <a:rPr lang="pt-BR" dirty="0" err="1">
                  <a:solidFill>
                    <a:schemeClr val="bg2">
                      <a:lumMod val="25000"/>
                    </a:schemeClr>
                  </a:solidFill>
                  <a:effectLst/>
                </a:rPr>
                <a:t>enim</a:t>
              </a:r>
              <a:r>
                <a:rPr lang="pt-BR" dirty="0">
                  <a:solidFill>
                    <a:schemeClr val="bg2">
                      <a:lumMod val="25000"/>
                    </a:schemeClr>
                  </a:solidFill>
                  <a:effectLst/>
                </a:rPr>
                <a:t> </a:t>
              </a:r>
              <a:r>
                <a:rPr lang="pt-BR" dirty="0" err="1">
                  <a:solidFill>
                    <a:schemeClr val="bg2">
                      <a:lumMod val="25000"/>
                    </a:schemeClr>
                  </a:solidFill>
                  <a:effectLst/>
                </a:rPr>
                <a:t>metus</a:t>
              </a:r>
              <a:r>
                <a:rPr lang="pt-BR" dirty="0">
                  <a:solidFill>
                    <a:schemeClr val="bg2">
                      <a:lumMod val="25000"/>
                    </a:schemeClr>
                  </a:solidFill>
                  <a:effectLst/>
                </a:rPr>
                <a:t>, </a:t>
              </a:r>
              <a:r>
                <a:rPr lang="pt-BR" dirty="0" err="1">
                  <a:solidFill>
                    <a:schemeClr val="bg2">
                      <a:lumMod val="25000"/>
                    </a:schemeClr>
                  </a:solidFill>
                  <a:effectLst/>
                </a:rPr>
                <a:t>pellentesque</a:t>
              </a:r>
              <a:r>
                <a:rPr lang="pt-BR" dirty="0">
                  <a:solidFill>
                    <a:schemeClr val="bg2">
                      <a:lumMod val="25000"/>
                    </a:schemeClr>
                  </a:solidFill>
                  <a:effectLst/>
                </a:rPr>
                <a:t> </a:t>
              </a:r>
              <a:r>
                <a:rPr lang="pt-BR" dirty="0" err="1">
                  <a:solidFill>
                    <a:schemeClr val="bg2">
                      <a:lumMod val="25000"/>
                    </a:schemeClr>
                  </a:solidFill>
                  <a:effectLst/>
                </a:rPr>
                <a:t>dictum</a:t>
              </a:r>
              <a:r>
                <a:rPr lang="pt-BR" dirty="0">
                  <a:solidFill>
                    <a:schemeClr val="bg2">
                      <a:lumMod val="25000"/>
                    </a:schemeClr>
                  </a:solidFill>
                  <a:effectLst/>
                </a:rPr>
                <a:t>, </a:t>
              </a:r>
              <a:r>
                <a:rPr lang="pt-BR" dirty="0" err="1">
                  <a:solidFill>
                    <a:schemeClr val="bg2">
                      <a:lumMod val="25000"/>
                    </a:schemeClr>
                  </a:solidFill>
                  <a:effectLst/>
                </a:rPr>
                <a:t>tortor</a:t>
              </a:r>
              <a:r>
                <a:rPr lang="pt-BR" dirty="0">
                  <a:solidFill>
                    <a:schemeClr val="bg2">
                      <a:lumMod val="25000"/>
                    </a:schemeClr>
                  </a:solidFill>
                  <a:effectLst/>
                </a:rPr>
                <a:t> id </a:t>
              </a:r>
              <a:r>
                <a:rPr lang="pt-BR" dirty="0" err="1">
                  <a:solidFill>
                    <a:schemeClr val="bg2">
                      <a:lumMod val="25000"/>
                    </a:schemeClr>
                  </a:solidFill>
                  <a:effectLst/>
                </a:rPr>
                <a:t>cursus</a:t>
              </a:r>
              <a:r>
                <a:rPr lang="pt-BR" dirty="0">
                  <a:solidFill>
                    <a:schemeClr val="bg2">
                      <a:lumMod val="25000"/>
                    </a:schemeClr>
                  </a:solidFill>
                  <a:effectLst/>
                </a:rPr>
                <a:t> </a:t>
              </a:r>
              <a:r>
                <a:rPr lang="pt-BR" dirty="0" err="1">
                  <a:solidFill>
                    <a:schemeClr val="bg2">
                      <a:lumMod val="25000"/>
                    </a:schemeClr>
                  </a:solidFill>
                  <a:effectLst/>
                </a:rPr>
                <a:t>posuere</a:t>
              </a:r>
              <a:r>
                <a:rPr lang="pt-BR" dirty="0">
                  <a:solidFill>
                    <a:schemeClr val="bg2">
                      <a:lumMod val="25000"/>
                    </a:schemeClr>
                  </a:solidFill>
                  <a:effectLst/>
                </a:rPr>
                <a:t>.</a:t>
              </a:r>
              <a:endParaRPr lang="pt-BR" dirty="0">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9638738" cy="400110"/>
            </a:xfrm>
            <a:prstGeom prst="rect">
              <a:avLst/>
            </a:prstGeom>
            <a:noFill/>
          </p:spPr>
          <p:txBody>
            <a:bodyPr wrap="square">
              <a:spAutoFit/>
            </a:bodyPr>
            <a:lstStyle/>
            <a:p>
              <a:r>
                <a:rPr lang="pt-BR" sz="2000" b="1" dirty="0">
                  <a:effectLst/>
                </a:rPr>
                <a:t>Título do card </a:t>
              </a:r>
              <a:r>
                <a:rPr lang="pt-BR" sz="2000" b="1" dirty="0" err="1">
                  <a:effectLst/>
                </a:rPr>
                <a:t>lorem</a:t>
              </a:r>
              <a:r>
                <a:rPr lang="pt-BR" sz="2000" b="1" dirty="0">
                  <a:effectLst/>
                </a:rPr>
                <a:t> ipsum</a:t>
              </a:r>
              <a:endParaRPr lang="pt-BR" sz="2000" b="1" dirty="0"/>
            </a:p>
          </p:txBody>
        </p:sp>
      </p:grpSp>
    </p:spTree>
    <p:extLst>
      <p:ext uri="{BB962C8B-B14F-4D97-AF65-F5344CB8AC3E}">
        <p14:creationId xmlns:p14="http://schemas.microsoft.com/office/powerpoint/2010/main" val="4095267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texto).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574217"/>
            <a:chOff x="357164" y="600783"/>
            <a:chExt cx="10815660" cy="2574217"/>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339045"/>
              <a:chOff x="357164" y="835955"/>
              <a:chExt cx="454941" cy="2339045"/>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1884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3964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9626038"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grpSp>
    </p:spTree>
    <p:extLst>
      <p:ext uri="{BB962C8B-B14F-4D97-AF65-F5344CB8AC3E}">
        <p14:creationId xmlns:p14="http://schemas.microsoft.com/office/powerpoint/2010/main" val="1339904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B1AC3A05-B6BB-8B56-D653-45781763465F}"/>
              </a:ext>
            </a:extLst>
          </p:cNvPr>
          <p:cNvGrpSpPr/>
          <p:nvPr/>
        </p:nvGrpSpPr>
        <p:grpSpPr>
          <a:xfrm>
            <a:off x="1398673" y="1181221"/>
            <a:ext cx="9391469" cy="4184439"/>
            <a:chOff x="1398673" y="1181221"/>
            <a:chExt cx="9391469" cy="4184439"/>
          </a:xfrm>
        </p:grpSpPr>
        <p:grpSp>
          <p:nvGrpSpPr>
            <p:cNvPr id="10" name="Agrupar 9">
              <a:extLst>
                <a:ext uri="{FF2B5EF4-FFF2-40B4-BE49-F238E27FC236}">
                  <a16:creationId xmlns:a16="http://schemas.microsoft.com/office/drawing/2014/main" id="{08E6A0A3-7EF5-3905-6C07-9AC8DFAEB8C1}"/>
                </a:ext>
              </a:extLst>
            </p:cNvPr>
            <p:cNvGrpSpPr/>
            <p:nvPr/>
          </p:nvGrpSpPr>
          <p:grpSpPr>
            <a:xfrm>
              <a:off x="1398673" y="1653054"/>
              <a:ext cx="2801990" cy="3702266"/>
              <a:chOff x="1398673" y="1653054"/>
              <a:chExt cx="2801990" cy="3702266"/>
            </a:xfrm>
          </p:grpSpPr>
          <p:grpSp>
            <p:nvGrpSpPr>
              <p:cNvPr id="3" name="Agrupar 2">
                <a:extLst>
                  <a:ext uri="{FF2B5EF4-FFF2-40B4-BE49-F238E27FC236}">
                    <a16:creationId xmlns:a16="http://schemas.microsoft.com/office/drawing/2014/main" id="{25038344-261C-4307-69D9-531A80E26883}"/>
                  </a:ext>
                </a:extLst>
              </p:cNvPr>
              <p:cNvGrpSpPr/>
              <p:nvPr/>
            </p:nvGrpSpPr>
            <p:grpSpPr>
              <a:xfrm>
                <a:off x="1401828" y="1653054"/>
                <a:ext cx="2781501" cy="1569249"/>
                <a:chOff x="1911250" y="1380723"/>
                <a:chExt cx="2781501" cy="1569253"/>
              </a:xfrm>
            </p:grpSpPr>
            <p:sp>
              <p:nvSpPr>
                <p:cNvPr id="7" name="Retângulo 6">
                  <a:extLst>
                    <a:ext uri="{FF2B5EF4-FFF2-40B4-BE49-F238E27FC236}">
                      <a16:creationId xmlns:a16="http://schemas.microsoft.com/office/drawing/2014/main" id="{76A16DB7-E841-6B81-4091-267568546E9F}"/>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4E4DEC63-E4B4-11D7-0E99-F120EA427C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24" name="CaixaDeTexto 23">
                <a:extLst>
                  <a:ext uri="{FF2B5EF4-FFF2-40B4-BE49-F238E27FC236}">
                    <a16:creationId xmlns:a16="http://schemas.microsoft.com/office/drawing/2014/main" id="{D898D266-6583-DE89-D4B4-94E256E3998A}"/>
                  </a:ext>
                </a:extLst>
              </p:cNvPr>
              <p:cNvSpPr txBox="1"/>
              <p:nvPr/>
            </p:nvSpPr>
            <p:spPr>
              <a:xfrm>
                <a:off x="1398673"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5" name="CaixaDeTexto 24">
                <a:extLst>
                  <a:ext uri="{FF2B5EF4-FFF2-40B4-BE49-F238E27FC236}">
                    <a16:creationId xmlns:a16="http://schemas.microsoft.com/office/drawing/2014/main" id="{A4EACD83-B87E-37EA-E6B6-8CC3B4BC5ED8}"/>
                  </a:ext>
                </a:extLst>
              </p:cNvPr>
              <p:cNvSpPr txBox="1"/>
              <p:nvPr/>
            </p:nvSpPr>
            <p:spPr>
              <a:xfrm>
                <a:off x="1398673"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11" name="Agrupar 10">
              <a:extLst>
                <a:ext uri="{FF2B5EF4-FFF2-40B4-BE49-F238E27FC236}">
                  <a16:creationId xmlns:a16="http://schemas.microsoft.com/office/drawing/2014/main" id="{697CAAAA-20BB-DB83-00F0-9179FC2558AE}"/>
                </a:ext>
              </a:extLst>
            </p:cNvPr>
            <p:cNvGrpSpPr/>
            <p:nvPr/>
          </p:nvGrpSpPr>
          <p:grpSpPr>
            <a:xfrm>
              <a:off x="4703891" y="1663394"/>
              <a:ext cx="2801990" cy="3702266"/>
              <a:chOff x="4703891" y="1663394"/>
              <a:chExt cx="2801990" cy="3702266"/>
            </a:xfrm>
          </p:grpSpPr>
          <p:grpSp>
            <p:nvGrpSpPr>
              <p:cNvPr id="39" name="Agrupar 38">
                <a:extLst>
                  <a:ext uri="{FF2B5EF4-FFF2-40B4-BE49-F238E27FC236}">
                    <a16:creationId xmlns:a16="http://schemas.microsoft.com/office/drawing/2014/main" id="{39ABAC44-2EBE-F32A-01CE-7E020FD14C2B}"/>
                  </a:ext>
                </a:extLst>
              </p:cNvPr>
              <p:cNvGrpSpPr/>
              <p:nvPr/>
            </p:nvGrpSpPr>
            <p:grpSpPr>
              <a:xfrm>
                <a:off x="4707046" y="1663394"/>
                <a:ext cx="2781501" cy="1569249"/>
                <a:chOff x="1911250" y="1380723"/>
                <a:chExt cx="2781501" cy="1569253"/>
              </a:xfrm>
            </p:grpSpPr>
            <p:sp>
              <p:nvSpPr>
                <p:cNvPr id="41" name="Retângulo 40">
                  <a:extLst>
                    <a:ext uri="{FF2B5EF4-FFF2-40B4-BE49-F238E27FC236}">
                      <a16:creationId xmlns:a16="http://schemas.microsoft.com/office/drawing/2014/main" id="{5AD28177-436D-EF75-04CD-E6AC992DD5A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Imagem 41">
                  <a:extLst>
                    <a:ext uri="{FF2B5EF4-FFF2-40B4-BE49-F238E27FC236}">
                      <a16:creationId xmlns:a16="http://schemas.microsoft.com/office/drawing/2014/main" id="{5A72E7CB-2873-E90A-F3FE-97C7609A6A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37" name="CaixaDeTexto 36">
                <a:extLst>
                  <a:ext uri="{FF2B5EF4-FFF2-40B4-BE49-F238E27FC236}">
                    <a16:creationId xmlns:a16="http://schemas.microsoft.com/office/drawing/2014/main" id="{A87D7DC2-52D4-8F95-E17D-B33993A067C8}"/>
                  </a:ext>
                </a:extLst>
              </p:cNvPr>
              <p:cNvSpPr txBox="1"/>
              <p:nvPr/>
            </p:nvSpPr>
            <p:spPr>
              <a:xfrm>
                <a:off x="4703891" y="388833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38" name="CaixaDeTexto 37">
                <a:extLst>
                  <a:ext uri="{FF2B5EF4-FFF2-40B4-BE49-F238E27FC236}">
                    <a16:creationId xmlns:a16="http://schemas.microsoft.com/office/drawing/2014/main" id="{23CB5CC8-67EC-A6CA-0C0E-AB22033CC741}"/>
                  </a:ext>
                </a:extLst>
              </p:cNvPr>
              <p:cNvSpPr txBox="1"/>
              <p:nvPr/>
            </p:nvSpPr>
            <p:spPr>
              <a:xfrm>
                <a:off x="4703891" y="3422189"/>
                <a:ext cx="2801990" cy="400110"/>
              </a:xfrm>
              <a:prstGeom prst="rect">
                <a:avLst/>
              </a:prstGeom>
              <a:noFill/>
            </p:spPr>
            <p:txBody>
              <a:bodyPr wrap="square">
                <a:spAutoFit/>
              </a:bodyPr>
              <a:lstStyle/>
              <a:p>
                <a:r>
                  <a:rPr lang="pt-BR" sz="2000" b="1">
                    <a:effectLst/>
                  </a:rPr>
                  <a:t>1980</a:t>
                </a:r>
                <a:endParaRPr lang="pt-BR" sz="2000" b="1"/>
              </a:p>
            </p:txBody>
          </p:sp>
        </p:grpSp>
        <p:grpSp>
          <p:nvGrpSpPr>
            <p:cNvPr id="12" name="Agrupar 11">
              <a:extLst>
                <a:ext uri="{FF2B5EF4-FFF2-40B4-BE49-F238E27FC236}">
                  <a16:creationId xmlns:a16="http://schemas.microsoft.com/office/drawing/2014/main" id="{55BC4CB1-E198-E340-BA22-4DA8690F6B7F}"/>
                </a:ext>
              </a:extLst>
            </p:cNvPr>
            <p:cNvGrpSpPr/>
            <p:nvPr/>
          </p:nvGrpSpPr>
          <p:grpSpPr>
            <a:xfrm>
              <a:off x="7988152" y="1653054"/>
              <a:ext cx="2801990" cy="3702266"/>
              <a:chOff x="7988152" y="1653054"/>
              <a:chExt cx="2801990" cy="3702266"/>
            </a:xfrm>
          </p:grpSpPr>
          <p:grpSp>
            <p:nvGrpSpPr>
              <p:cNvPr id="55" name="Agrupar 54">
                <a:extLst>
                  <a:ext uri="{FF2B5EF4-FFF2-40B4-BE49-F238E27FC236}">
                    <a16:creationId xmlns:a16="http://schemas.microsoft.com/office/drawing/2014/main" id="{23E0FC15-6922-1492-1B63-78CA2D96B1CC}"/>
                  </a:ext>
                </a:extLst>
              </p:cNvPr>
              <p:cNvGrpSpPr/>
              <p:nvPr/>
            </p:nvGrpSpPr>
            <p:grpSpPr>
              <a:xfrm>
                <a:off x="7991307" y="1653054"/>
                <a:ext cx="2781501" cy="1569249"/>
                <a:chOff x="1911250" y="1380723"/>
                <a:chExt cx="2781501" cy="1569253"/>
              </a:xfrm>
            </p:grpSpPr>
            <p:sp>
              <p:nvSpPr>
                <p:cNvPr id="57" name="Retângulo 56">
                  <a:extLst>
                    <a:ext uri="{FF2B5EF4-FFF2-40B4-BE49-F238E27FC236}">
                      <a16:creationId xmlns:a16="http://schemas.microsoft.com/office/drawing/2014/main" id="{53A9186E-6839-9EA6-1A18-9F53CB1A1FB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Imagem 57">
                  <a:extLst>
                    <a:ext uri="{FF2B5EF4-FFF2-40B4-BE49-F238E27FC236}">
                      <a16:creationId xmlns:a16="http://schemas.microsoft.com/office/drawing/2014/main" id="{AE6E92AA-8AA6-BD87-A3A6-CA28D59431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53" name="CaixaDeTexto 52">
                <a:extLst>
                  <a:ext uri="{FF2B5EF4-FFF2-40B4-BE49-F238E27FC236}">
                    <a16:creationId xmlns:a16="http://schemas.microsoft.com/office/drawing/2014/main" id="{845D4F6D-E582-43C7-7B16-BE4960C36683}"/>
                  </a:ext>
                </a:extLst>
              </p:cNvPr>
              <p:cNvSpPr txBox="1"/>
              <p:nvPr/>
            </p:nvSpPr>
            <p:spPr>
              <a:xfrm>
                <a:off x="7988152"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54" name="CaixaDeTexto 53">
                <a:extLst>
                  <a:ext uri="{FF2B5EF4-FFF2-40B4-BE49-F238E27FC236}">
                    <a16:creationId xmlns:a16="http://schemas.microsoft.com/office/drawing/2014/main" id="{A80B8A36-FDFB-50DD-501D-C8E3A2FC763D}"/>
                  </a:ext>
                </a:extLst>
              </p:cNvPr>
              <p:cNvSpPr txBox="1"/>
              <p:nvPr/>
            </p:nvSpPr>
            <p:spPr>
              <a:xfrm>
                <a:off x="7988152"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67" name="Agrupar 66">
              <a:extLst>
                <a:ext uri="{FF2B5EF4-FFF2-40B4-BE49-F238E27FC236}">
                  <a16:creationId xmlns:a16="http://schemas.microsoft.com/office/drawing/2014/main" id="{8A48BB8B-8727-520B-0674-D05904B600A9}"/>
                </a:ext>
              </a:extLst>
            </p:cNvPr>
            <p:cNvGrpSpPr/>
            <p:nvPr/>
          </p:nvGrpSpPr>
          <p:grpSpPr>
            <a:xfrm>
              <a:off x="1401828" y="1181221"/>
              <a:ext cx="9370980" cy="164463"/>
              <a:chOff x="1372331" y="1181221"/>
              <a:chExt cx="9370980" cy="164463"/>
            </a:xfrm>
            <a:solidFill>
              <a:schemeClr val="tx1"/>
            </a:solidFill>
          </p:grpSpPr>
          <p:sp>
            <p:nvSpPr>
              <p:cNvPr id="59" name="Elipse 58">
                <a:extLst>
                  <a:ext uri="{FF2B5EF4-FFF2-40B4-BE49-F238E27FC236}">
                    <a16:creationId xmlns:a16="http://schemas.microsoft.com/office/drawing/2014/main" id="{65A992BE-E1DF-A85C-3E20-C68B4B7A8931}"/>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E002ADF4-02CF-ECCF-93DF-F9D8F355B043}"/>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F54282F7-D0F2-BBF5-2924-C6F574221B96}"/>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5" name="Conector reto 64">
                <a:extLst>
                  <a:ext uri="{FF2B5EF4-FFF2-40B4-BE49-F238E27FC236}">
                    <a16:creationId xmlns:a16="http://schemas.microsoft.com/office/drawing/2014/main" id="{536CAD31-2D5F-5D91-F712-CD7A2FDD1DB8}"/>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6" name="Agrupar 75">
            <a:extLst>
              <a:ext uri="{FF2B5EF4-FFF2-40B4-BE49-F238E27FC236}">
                <a16:creationId xmlns:a16="http://schemas.microsoft.com/office/drawing/2014/main" id="{9D7C935F-B12B-F600-49BC-920702F9169A}"/>
              </a:ext>
            </a:extLst>
          </p:cNvPr>
          <p:cNvGrpSpPr/>
          <p:nvPr/>
        </p:nvGrpSpPr>
        <p:grpSpPr>
          <a:xfrm>
            <a:off x="12639640" y="1942371"/>
            <a:ext cx="3543790" cy="3065674"/>
            <a:chOff x="12639640" y="492677"/>
            <a:chExt cx="3543790" cy="2592745"/>
          </a:xfrm>
        </p:grpSpPr>
        <p:sp>
          <p:nvSpPr>
            <p:cNvPr id="77" name="Balão de Fala: Retângulo 76">
              <a:extLst>
                <a:ext uri="{FF2B5EF4-FFF2-40B4-BE49-F238E27FC236}">
                  <a16:creationId xmlns:a16="http://schemas.microsoft.com/office/drawing/2014/main" id="{9B5B17EF-6422-7FA9-6183-27F2C9955BA7}"/>
                </a:ext>
              </a:extLst>
            </p:cNvPr>
            <p:cNvSpPr/>
            <p:nvPr/>
          </p:nvSpPr>
          <p:spPr>
            <a:xfrm rot="5400000">
              <a:off x="13188138" y="-55821"/>
              <a:ext cx="2446793"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8" name="CaixaDeTexto 77">
              <a:extLst>
                <a:ext uri="{FF2B5EF4-FFF2-40B4-BE49-F238E27FC236}">
                  <a16:creationId xmlns:a16="http://schemas.microsoft.com/office/drawing/2014/main" id="{18762EE2-C83D-82B0-3D9D-C02143E97CDB}"/>
                </a:ext>
              </a:extLst>
            </p:cNvPr>
            <p:cNvSpPr txBox="1"/>
            <p:nvPr/>
          </p:nvSpPr>
          <p:spPr>
            <a:xfrm>
              <a:off x="12816114" y="638629"/>
              <a:ext cx="3222172" cy="244679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79" name="Agrupar 78">
            <a:extLst>
              <a:ext uri="{FF2B5EF4-FFF2-40B4-BE49-F238E27FC236}">
                <a16:creationId xmlns:a16="http://schemas.microsoft.com/office/drawing/2014/main" id="{BB463A3B-C0BE-5F0E-DECB-CA7C27AF8B90}"/>
              </a:ext>
            </a:extLst>
          </p:cNvPr>
          <p:cNvGrpSpPr/>
          <p:nvPr/>
        </p:nvGrpSpPr>
        <p:grpSpPr>
          <a:xfrm>
            <a:off x="12639638" y="293228"/>
            <a:ext cx="3543790" cy="1373961"/>
            <a:chOff x="12639639" y="382815"/>
            <a:chExt cx="3543790" cy="1373961"/>
          </a:xfrm>
        </p:grpSpPr>
        <p:sp>
          <p:nvSpPr>
            <p:cNvPr id="80" name="Balão de Fala: Retângulo 79">
              <a:extLst>
                <a:ext uri="{FF2B5EF4-FFF2-40B4-BE49-F238E27FC236}">
                  <a16:creationId xmlns:a16="http://schemas.microsoft.com/office/drawing/2014/main" id="{A530CE28-2A3F-D25C-4081-4F93BB954BC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1" name="CaixaDeTexto 80">
              <a:extLst>
                <a:ext uri="{FF2B5EF4-FFF2-40B4-BE49-F238E27FC236}">
                  <a16:creationId xmlns:a16="http://schemas.microsoft.com/office/drawing/2014/main" id="{C2726DBD-EAFB-720A-11F5-221F567BD36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t>
              </a:r>
              <a:r>
                <a:rPr lang="pt-BR" sz="1400" b="1" err="1">
                  <a:solidFill>
                    <a:srgbClr val="4A5E85"/>
                  </a:solidFill>
                </a:rPr>
                <a:t>imagen</a:t>
              </a:r>
              <a:r>
                <a:rPr lang="pt-BR" sz="1400" b="1">
                  <a:solidFill>
                    <a:srgbClr val="4A5E85"/>
                  </a:solidFill>
                </a:rPr>
                <a:t> + texto)</a:t>
              </a:r>
            </a:p>
          </p:txBody>
        </p:sp>
      </p:grpSp>
    </p:spTree>
    <p:extLst>
      <p:ext uri="{BB962C8B-B14F-4D97-AF65-F5344CB8AC3E}">
        <p14:creationId xmlns:p14="http://schemas.microsoft.com/office/powerpoint/2010/main" val="3510291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3CE8F05-CF34-CED4-3036-1BD36FD8BC2E}"/>
              </a:ext>
            </a:extLst>
          </p:cNvPr>
          <p:cNvGrpSpPr/>
          <p:nvPr/>
        </p:nvGrpSpPr>
        <p:grpSpPr>
          <a:xfrm>
            <a:off x="12639639" y="2051957"/>
            <a:ext cx="3543790" cy="3274025"/>
            <a:chOff x="12639639" y="382817"/>
            <a:chExt cx="3543790" cy="3274025"/>
          </a:xfrm>
        </p:grpSpPr>
        <p:sp>
          <p:nvSpPr>
            <p:cNvPr id="30" name="Balão de Fala: Retângulo 29">
              <a:extLst>
                <a:ext uri="{FF2B5EF4-FFF2-40B4-BE49-F238E27FC236}">
                  <a16:creationId xmlns:a16="http://schemas.microsoft.com/office/drawing/2014/main" id="{30B01D8B-6D15-E443-E060-A3E1FC1FB556}"/>
                </a:ext>
              </a:extLst>
            </p:cNvPr>
            <p:cNvSpPr/>
            <p:nvPr/>
          </p:nvSpPr>
          <p:spPr>
            <a:xfrm rot="5400000">
              <a:off x="12774521" y="247935"/>
              <a:ext cx="3274025"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096E196C-D78E-9CAC-ABA6-836B5C5E4FC6}"/>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a caixa de texto, aumente a linha apenas na respectiva camada.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35" name="Agrupar 34">
            <a:extLst>
              <a:ext uri="{FF2B5EF4-FFF2-40B4-BE49-F238E27FC236}">
                <a16:creationId xmlns:a16="http://schemas.microsoft.com/office/drawing/2014/main" id="{AD44C530-8280-6722-A538-D25E475A2B68}"/>
              </a:ext>
            </a:extLst>
          </p:cNvPr>
          <p:cNvGrpSpPr/>
          <p:nvPr/>
        </p:nvGrpSpPr>
        <p:grpSpPr>
          <a:xfrm>
            <a:off x="12639638" y="532713"/>
            <a:ext cx="3543790" cy="1373961"/>
            <a:chOff x="12639639" y="382815"/>
            <a:chExt cx="3543790" cy="1373961"/>
          </a:xfrm>
        </p:grpSpPr>
        <p:sp>
          <p:nvSpPr>
            <p:cNvPr id="36" name="Balão de Fala: Retângulo 35">
              <a:extLst>
                <a:ext uri="{FF2B5EF4-FFF2-40B4-BE49-F238E27FC236}">
                  <a16:creationId xmlns:a16="http://schemas.microsoft.com/office/drawing/2014/main" id="{3B6C9742-1E0B-1822-4671-05E26DE71F9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DF2CC2DB-FFA0-2416-1E3C-D45DC756A07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(apenas texto)</a:t>
              </a:r>
            </a:p>
          </p:txBody>
        </p:sp>
      </p:grpSp>
      <p:grpSp>
        <p:nvGrpSpPr>
          <p:cNvPr id="46" name="Agrupar 45">
            <a:extLst>
              <a:ext uri="{FF2B5EF4-FFF2-40B4-BE49-F238E27FC236}">
                <a16:creationId xmlns:a16="http://schemas.microsoft.com/office/drawing/2014/main" id="{31D5A422-4D59-380D-EBF0-23E6EE0A4E3A}"/>
              </a:ext>
            </a:extLst>
          </p:cNvPr>
          <p:cNvGrpSpPr/>
          <p:nvPr/>
        </p:nvGrpSpPr>
        <p:grpSpPr>
          <a:xfrm>
            <a:off x="1401829" y="2210391"/>
            <a:ext cx="9388343" cy="2437217"/>
            <a:chOff x="1401828" y="1259728"/>
            <a:chExt cx="9388343" cy="2437217"/>
          </a:xfrm>
        </p:grpSpPr>
        <p:grpSp>
          <p:nvGrpSpPr>
            <p:cNvPr id="45" name="Agrupar 44">
              <a:extLst>
                <a:ext uri="{FF2B5EF4-FFF2-40B4-BE49-F238E27FC236}">
                  <a16:creationId xmlns:a16="http://schemas.microsoft.com/office/drawing/2014/main" id="{BFD76CE9-AE46-A8D6-0BEF-FE468FF9B106}"/>
                </a:ext>
              </a:extLst>
            </p:cNvPr>
            <p:cNvGrpSpPr/>
            <p:nvPr/>
          </p:nvGrpSpPr>
          <p:grpSpPr>
            <a:xfrm>
              <a:off x="1413177" y="1753474"/>
              <a:ext cx="2801990" cy="1943471"/>
              <a:chOff x="1413177" y="1753474"/>
              <a:chExt cx="2801990" cy="1943471"/>
            </a:xfrm>
          </p:grpSpPr>
          <p:sp>
            <p:nvSpPr>
              <p:cNvPr id="41" name="CaixaDeTexto 40">
                <a:extLst>
                  <a:ext uri="{FF2B5EF4-FFF2-40B4-BE49-F238E27FC236}">
                    <a16:creationId xmlns:a16="http://schemas.microsoft.com/office/drawing/2014/main" id="{2EADBE24-4DF5-DAAB-9DDD-C7F73BEDC26F}"/>
                  </a:ext>
                </a:extLst>
              </p:cNvPr>
              <p:cNvSpPr txBox="1"/>
              <p:nvPr/>
            </p:nvSpPr>
            <p:spPr>
              <a:xfrm>
                <a:off x="1413177"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42" name="CaixaDeTexto 41">
                <a:extLst>
                  <a:ext uri="{FF2B5EF4-FFF2-40B4-BE49-F238E27FC236}">
                    <a16:creationId xmlns:a16="http://schemas.microsoft.com/office/drawing/2014/main" id="{D0A465C9-06F9-2512-902F-353E76E4473C}"/>
                  </a:ext>
                </a:extLst>
              </p:cNvPr>
              <p:cNvSpPr txBox="1"/>
              <p:nvPr/>
            </p:nvSpPr>
            <p:spPr>
              <a:xfrm>
                <a:off x="1413177" y="1753474"/>
                <a:ext cx="2801990" cy="400110"/>
              </a:xfrm>
              <a:prstGeom prst="rect">
                <a:avLst/>
              </a:prstGeom>
              <a:noFill/>
            </p:spPr>
            <p:txBody>
              <a:bodyPr wrap="square">
                <a:spAutoFit/>
              </a:bodyPr>
              <a:lstStyle/>
              <a:p>
                <a:r>
                  <a:rPr lang="pt-BR" sz="2000" b="1">
                    <a:effectLst/>
                  </a:rPr>
                  <a:t>1980</a:t>
                </a:r>
                <a:endParaRPr lang="pt-BR" sz="2000" b="1"/>
              </a:p>
            </p:txBody>
          </p:sp>
        </p:grpSp>
        <p:grpSp>
          <p:nvGrpSpPr>
            <p:cNvPr id="9" name="Agrupar 8">
              <a:extLst>
                <a:ext uri="{FF2B5EF4-FFF2-40B4-BE49-F238E27FC236}">
                  <a16:creationId xmlns:a16="http://schemas.microsoft.com/office/drawing/2014/main" id="{9AE0E554-0E36-8CF4-CA89-7D7D69998F82}"/>
                </a:ext>
              </a:extLst>
            </p:cNvPr>
            <p:cNvGrpSpPr/>
            <p:nvPr/>
          </p:nvGrpSpPr>
          <p:grpSpPr>
            <a:xfrm>
              <a:off x="1401828" y="1259728"/>
              <a:ext cx="9370980" cy="164463"/>
              <a:chOff x="1372331" y="1181221"/>
              <a:chExt cx="9370980" cy="164463"/>
            </a:xfrm>
            <a:solidFill>
              <a:schemeClr val="tx1"/>
            </a:solidFill>
          </p:grpSpPr>
          <p:sp>
            <p:nvSpPr>
              <p:cNvPr id="33" name="Elipse 32">
                <a:extLst>
                  <a:ext uri="{FF2B5EF4-FFF2-40B4-BE49-F238E27FC236}">
                    <a16:creationId xmlns:a16="http://schemas.microsoft.com/office/drawing/2014/main" id="{A9962B8E-EB5C-F2A2-7502-03E262D0678A}"/>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E85DE921-BA1B-A01A-C940-F165676D0B2A}"/>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2D47AE80-A12A-9A9F-B597-00D26357E1AF}"/>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Conector reto 38">
                <a:extLst>
                  <a:ext uri="{FF2B5EF4-FFF2-40B4-BE49-F238E27FC236}">
                    <a16:creationId xmlns:a16="http://schemas.microsoft.com/office/drawing/2014/main" id="{52570CEB-9B3B-4A7B-6A2E-2B5C95C20DC6}"/>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CaixaDeTexto 22">
              <a:extLst>
                <a:ext uri="{FF2B5EF4-FFF2-40B4-BE49-F238E27FC236}">
                  <a16:creationId xmlns:a16="http://schemas.microsoft.com/office/drawing/2014/main" id="{DA9513DB-C9B3-C7BD-2FBB-F29FB8CF1314}"/>
                </a:ext>
              </a:extLst>
            </p:cNvPr>
            <p:cNvSpPr txBox="1"/>
            <p:nvPr/>
          </p:nvSpPr>
          <p:spPr>
            <a:xfrm>
              <a:off x="4700679"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7" name="CaixaDeTexto 26">
              <a:extLst>
                <a:ext uri="{FF2B5EF4-FFF2-40B4-BE49-F238E27FC236}">
                  <a16:creationId xmlns:a16="http://schemas.microsoft.com/office/drawing/2014/main" id="{FDD52EAE-14BE-B84A-1508-6266DE93D0BB}"/>
                </a:ext>
              </a:extLst>
            </p:cNvPr>
            <p:cNvSpPr txBox="1"/>
            <p:nvPr/>
          </p:nvSpPr>
          <p:spPr>
            <a:xfrm>
              <a:off x="4700679" y="1753474"/>
              <a:ext cx="2801990" cy="400110"/>
            </a:xfrm>
            <a:prstGeom prst="rect">
              <a:avLst/>
            </a:prstGeom>
            <a:noFill/>
          </p:spPr>
          <p:txBody>
            <a:bodyPr wrap="square">
              <a:spAutoFit/>
            </a:bodyPr>
            <a:lstStyle/>
            <a:p>
              <a:r>
                <a:rPr lang="pt-BR" sz="2000" b="1">
                  <a:effectLst/>
                </a:rPr>
                <a:t>1980</a:t>
              </a:r>
              <a:endParaRPr lang="pt-BR" sz="2000" b="1"/>
            </a:p>
          </p:txBody>
        </p:sp>
        <p:sp>
          <p:nvSpPr>
            <p:cNvPr id="15" name="CaixaDeTexto 14">
              <a:extLst>
                <a:ext uri="{FF2B5EF4-FFF2-40B4-BE49-F238E27FC236}">
                  <a16:creationId xmlns:a16="http://schemas.microsoft.com/office/drawing/2014/main" id="{4EEDAE76-EB6B-C270-82AE-35B4151C338F}"/>
                </a:ext>
              </a:extLst>
            </p:cNvPr>
            <p:cNvSpPr txBox="1"/>
            <p:nvPr/>
          </p:nvSpPr>
          <p:spPr>
            <a:xfrm>
              <a:off x="7988181"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17" name="CaixaDeTexto 16">
              <a:extLst>
                <a:ext uri="{FF2B5EF4-FFF2-40B4-BE49-F238E27FC236}">
                  <a16:creationId xmlns:a16="http://schemas.microsoft.com/office/drawing/2014/main" id="{1A042D9F-82A5-3946-A9D0-D5BD145EB900}"/>
                </a:ext>
              </a:extLst>
            </p:cNvPr>
            <p:cNvSpPr txBox="1"/>
            <p:nvPr/>
          </p:nvSpPr>
          <p:spPr>
            <a:xfrm>
              <a:off x="7988181" y="1753474"/>
              <a:ext cx="2801990" cy="400110"/>
            </a:xfrm>
            <a:prstGeom prst="rect">
              <a:avLst/>
            </a:prstGeom>
            <a:noFill/>
          </p:spPr>
          <p:txBody>
            <a:bodyPr wrap="square">
              <a:spAutoFit/>
            </a:bodyPr>
            <a:lstStyle/>
            <a:p>
              <a:r>
                <a:rPr lang="pt-BR" sz="2000" b="1">
                  <a:effectLst/>
                </a:rPr>
                <a:t>1980</a:t>
              </a:r>
              <a:endParaRPr lang="pt-BR" sz="1400" b="1"/>
            </a:p>
          </p:txBody>
        </p:sp>
      </p:grpSp>
    </p:spTree>
    <p:extLst>
      <p:ext uri="{BB962C8B-B14F-4D97-AF65-F5344CB8AC3E}">
        <p14:creationId xmlns:p14="http://schemas.microsoft.com/office/powerpoint/2010/main" val="3875348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do Cronograma do Projeto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37641" y="1564560"/>
            <a:ext cx="10235184" cy="646331"/>
          </a:xfrm>
          <a:prstGeom prst="rect">
            <a:avLst/>
          </a:prstGeom>
          <a:noFill/>
        </p:spPr>
        <p:txBody>
          <a:bodyPr wrap="square" anchor="ctr">
            <a:spAutoFit/>
          </a:bodyPr>
          <a:lstStyle/>
          <a:p>
            <a:r>
              <a:rPr lang="pt-BR" dirty="0">
                <a:solidFill>
                  <a:schemeClr val="bg2">
                    <a:lumMod val="25000"/>
                  </a:schemeClr>
                </a:solidFill>
              </a:rPr>
              <a:t>O cronograma é criado na etapa de planejamento, onde identificamos atividades com base nos pacotes de trabalho da EAP. Para cada atividade, especificamos a duração e os insumos. </a:t>
            </a:r>
            <a:endParaRPr lang="pt-BR" dirty="0">
              <a:solidFill>
                <a:schemeClr val="bg2">
                  <a:lumMod val="25000"/>
                </a:schemeClr>
              </a:solidFill>
              <a:effectLst/>
            </a:endParaRPr>
          </a:p>
        </p:txBody>
      </p:sp>
      <p:pic>
        <p:nvPicPr>
          <p:cNvPr id="3074" name="Picture 2">
            <a:extLst>
              <a:ext uri="{FF2B5EF4-FFF2-40B4-BE49-F238E27FC236}">
                <a16:creationId xmlns:a16="http://schemas.microsoft.com/office/drawing/2014/main" id="{B6D1B1AA-5BC0-7D8C-49EE-E121A05962C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76056" y="2637781"/>
            <a:ext cx="7039888" cy="328528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1D5ABF8-5527-CF8F-3B02-36ED3A491E00}"/>
              </a:ext>
            </a:extLst>
          </p:cNvPr>
          <p:cNvSpPr txBox="1"/>
          <p:nvPr/>
        </p:nvSpPr>
        <p:spPr>
          <a:xfrm>
            <a:off x="4220947" y="5966023"/>
            <a:ext cx="3750106" cy="307777"/>
          </a:xfrm>
          <a:prstGeom prst="rect">
            <a:avLst/>
          </a:prstGeom>
          <a:noFill/>
        </p:spPr>
        <p:txBody>
          <a:bodyPr wrap="square" rtlCol="0">
            <a:spAutoFit/>
          </a:bodyPr>
          <a:lstStyle/>
          <a:p>
            <a:pPr algn="ctr"/>
            <a:r>
              <a:rPr lang="pt-BR" sz="1400" dirty="0"/>
              <a:t>Diagrama de Rede do Cronograma do Projeto.</a:t>
            </a:r>
          </a:p>
        </p:txBody>
      </p:sp>
    </p:spTree>
    <p:extLst>
      <p:ext uri="{BB962C8B-B14F-4D97-AF65-F5344CB8AC3E}">
        <p14:creationId xmlns:p14="http://schemas.microsoft.com/office/powerpoint/2010/main" val="298635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a:t>Gerenciamento do Cronograma do Projeto</a:t>
            </a:r>
            <a:endParaRPr lang="pt-BR" dirty="0"/>
          </a:p>
        </p:txBody>
      </p:sp>
      <p:pic>
        <p:nvPicPr>
          <p:cNvPr id="4098" name="Picture 2">
            <a:extLst>
              <a:ext uri="{FF2B5EF4-FFF2-40B4-BE49-F238E27FC236}">
                <a16:creationId xmlns:a16="http://schemas.microsoft.com/office/drawing/2014/main" id="{DAC59D10-6FDF-0390-154D-952DE3048AC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47945" y="1699391"/>
            <a:ext cx="7263172" cy="400685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F289E204-FA4B-F6D3-4709-568BDDCD62DA}"/>
              </a:ext>
            </a:extLst>
          </p:cNvPr>
          <p:cNvSpPr txBox="1"/>
          <p:nvPr/>
        </p:nvSpPr>
        <p:spPr>
          <a:xfrm>
            <a:off x="4220947" y="5966023"/>
            <a:ext cx="3750106" cy="307777"/>
          </a:xfrm>
          <a:prstGeom prst="rect">
            <a:avLst/>
          </a:prstGeom>
          <a:noFill/>
        </p:spPr>
        <p:txBody>
          <a:bodyPr wrap="square" rtlCol="0">
            <a:spAutoFit/>
          </a:bodyPr>
          <a:lstStyle/>
          <a:p>
            <a:pPr algn="ctr"/>
            <a:r>
              <a:rPr lang="pt-BR" sz="1400" dirty="0"/>
              <a:t>Exemplo de Cronograma Detalhado do Projeto.</a:t>
            </a:r>
          </a:p>
        </p:txBody>
      </p:sp>
    </p:spTree>
    <p:extLst>
      <p:ext uri="{BB962C8B-B14F-4D97-AF65-F5344CB8AC3E}">
        <p14:creationId xmlns:p14="http://schemas.microsoft.com/office/powerpoint/2010/main" val="41090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Gerenciamento do Cronograma do Projeto</a:t>
            </a:r>
          </a:p>
        </p:txBody>
      </p:sp>
      <p:sp>
        <p:nvSpPr>
          <p:cNvPr id="20" name="Retângulo: Cantos Arredondados 19">
            <a:extLst>
              <a:ext uri="{FF2B5EF4-FFF2-40B4-BE49-F238E27FC236}">
                <a16:creationId xmlns:a16="http://schemas.microsoft.com/office/drawing/2014/main" id="{954ADD31-2B0E-5784-637F-37400EF5745B}"/>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2A35965-1133-A8C5-8B5A-5196ACC6D787}"/>
              </a:ext>
            </a:extLst>
          </p:cNvPr>
          <p:cNvSpPr txBox="1"/>
          <p:nvPr/>
        </p:nvSpPr>
        <p:spPr>
          <a:xfrm>
            <a:off x="431927" y="2959388"/>
            <a:ext cx="2632210" cy="646331"/>
          </a:xfrm>
          <a:prstGeom prst="rect">
            <a:avLst/>
          </a:prstGeom>
          <a:noFill/>
        </p:spPr>
        <p:txBody>
          <a:bodyPr wrap="square">
            <a:spAutoFit/>
          </a:bodyPr>
          <a:lstStyle/>
          <a:p>
            <a:pPr algn="ctr"/>
            <a:r>
              <a:rPr lang="pt-BR" b="1" dirty="0"/>
              <a:t>Gerenciamento dos Custos do Projeto</a:t>
            </a:r>
          </a:p>
        </p:txBody>
      </p:sp>
      <p:sp>
        <p:nvSpPr>
          <p:cNvPr id="27" name="Retângulo: Cantos Arredondados 26">
            <a:extLst>
              <a:ext uri="{FF2B5EF4-FFF2-40B4-BE49-F238E27FC236}">
                <a16:creationId xmlns:a16="http://schemas.microsoft.com/office/drawing/2014/main" id="{BD6B9B70-AF66-C3D1-898B-72FFB0E55AA7}"/>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9C62AEC-C66C-17D9-5EF8-5426017D5151}"/>
              </a:ext>
            </a:extLst>
          </p:cNvPr>
          <p:cNvSpPr txBox="1"/>
          <p:nvPr/>
        </p:nvSpPr>
        <p:spPr>
          <a:xfrm>
            <a:off x="3304405" y="2959388"/>
            <a:ext cx="2632210" cy="646331"/>
          </a:xfrm>
          <a:prstGeom prst="rect">
            <a:avLst/>
          </a:prstGeom>
          <a:noFill/>
        </p:spPr>
        <p:txBody>
          <a:bodyPr wrap="square">
            <a:spAutoFit/>
          </a:bodyPr>
          <a:lstStyle/>
          <a:p>
            <a:pPr algn="ctr"/>
            <a:r>
              <a:rPr lang="pt-BR" b="1" dirty="0"/>
              <a:t>Gerenciamento da Qualidade do Projeto</a:t>
            </a:r>
          </a:p>
        </p:txBody>
      </p:sp>
      <p:sp>
        <p:nvSpPr>
          <p:cNvPr id="29" name="Retângulo: Cantos Arredondados 28">
            <a:extLst>
              <a:ext uri="{FF2B5EF4-FFF2-40B4-BE49-F238E27FC236}">
                <a16:creationId xmlns:a16="http://schemas.microsoft.com/office/drawing/2014/main" id="{E8CF5EEF-BD2C-D4A3-913B-7B44CF9DB79F}"/>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729A67DC-8E56-825E-A84C-01E24B23CC68}"/>
              </a:ext>
            </a:extLst>
          </p:cNvPr>
          <p:cNvSpPr txBox="1"/>
          <p:nvPr/>
        </p:nvSpPr>
        <p:spPr>
          <a:xfrm>
            <a:off x="6176883" y="2959387"/>
            <a:ext cx="2632210" cy="646331"/>
          </a:xfrm>
          <a:prstGeom prst="rect">
            <a:avLst/>
          </a:prstGeom>
          <a:noFill/>
        </p:spPr>
        <p:txBody>
          <a:bodyPr wrap="square">
            <a:spAutoFit/>
          </a:bodyPr>
          <a:lstStyle/>
          <a:p>
            <a:pPr algn="ctr"/>
            <a:r>
              <a:rPr lang="pt-BR" b="1" dirty="0"/>
              <a:t>Gerenciamento dos Recursos do Projeto</a:t>
            </a:r>
          </a:p>
        </p:txBody>
      </p:sp>
      <p:sp>
        <p:nvSpPr>
          <p:cNvPr id="31" name="Retângulo: Cantos Arredondados 30">
            <a:extLst>
              <a:ext uri="{FF2B5EF4-FFF2-40B4-BE49-F238E27FC236}">
                <a16:creationId xmlns:a16="http://schemas.microsoft.com/office/drawing/2014/main" id="{E01815CB-37A1-3F39-68B2-1FCF777574FD}"/>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EA6FECE8-D7D0-04D7-F20E-1F57748B0D3D}"/>
              </a:ext>
            </a:extLst>
          </p:cNvPr>
          <p:cNvSpPr txBox="1"/>
          <p:nvPr/>
        </p:nvSpPr>
        <p:spPr>
          <a:xfrm>
            <a:off x="9049361" y="2959387"/>
            <a:ext cx="2632210" cy="646331"/>
          </a:xfrm>
          <a:prstGeom prst="rect">
            <a:avLst/>
          </a:prstGeom>
          <a:noFill/>
        </p:spPr>
        <p:txBody>
          <a:bodyPr wrap="square">
            <a:spAutoFit/>
          </a:bodyPr>
          <a:lstStyle/>
          <a:p>
            <a:pPr algn="ctr"/>
            <a:r>
              <a:rPr lang="pt-BR" b="1" dirty="0"/>
              <a:t>Gerenciamento das Comunicações do Projeto</a:t>
            </a:r>
          </a:p>
        </p:txBody>
      </p:sp>
      <p:sp>
        <p:nvSpPr>
          <p:cNvPr id="2" name="Retângulo: Cantos Arredondados 1">
            <a:extLst>
              <a:ext uri="{FF2B5EF4-FFF2-40B4-BE49-F238E27FC236}">
                <a16:creationId xmlns:a16="http://schemas.microsoft.com/office/drawing/2014/main" id="{5F23E9FE-EAF3-8B7C-EB4B-F4B88C3D3030}"/>
              </a:ext>
            </a:extLst>
          </p:cNvPr>
          <p:cNvSpPr/>
          <p:nvPr/>
        </p:nvSpPr>
        <p:spPr>
          <a:xfrm>
            <a:off x="1546352" y="448717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D37B226-5002-E261-480E-C5EC27B99873}"/>
              </a:ext>
            </a:extLst>
          </p:cNvPr>
          <p:cNvSpPr txBox="1"/>
          <p:nvPr/>
        </p:nvSpPr>
        <p:spPr>
          <a:xfrm>
            <a:off x="1546352" y="4616936"/>
            <a:ext cx="2632210" cy="646331"/>
          </a:xfrm>
          <a:prstGeom prst="rect">
            <a:avLst/>
          </a:prstGeom>
          <a:noFill/>
        </p:spPr>
        <p:txBody>
          <a:bodyPr wrap="square">
            <a:spAutoFit/>
          </a:bodyPr>
          <a:lstStyle/>
          <a:p>
            <a:pPr algn="ctr"/>
            <a:r>
              <a:rPr lang="pt-BR" b="1" dirty="0"/>
              <a:t>Gerenciamento dos Riscos do Projeto</a:t>
            </a:r>
          </a:p>
        </p:txBody>
      </p:sp>
      <p:sp>
        <p:nvSpPr>
          <p:cNvPr id="4" name="Retângulo: Cantos Arredondados 3">
            <a:extLst>
              <a:ext uri="{FF2B5EF4-FFF2-40B4-BE49-F238E27FC236}">
                <a16:creationId xmlns:a16="http://schemas.microsoft.com/office/drawing/2014/main" id="{A823EC1D-A5AA-3F1C-2C17-92BB04BA2F7D}"/>
              </a:ext>
            </a:extLst>
          </p:cNvPr>
          <p:cNvSpPr/>
          <p:nvPr/>
        </p:nvSpPr>
        <p:spPr>
          <a:xfrm>
            <a:off x="4418830" y="448717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9E480ECD-F55F-783A-A980-B4D598635C47}"/>
              </a:ext>
            </a:extLst>
          </p:cNvPr>
          <p:cNvSpPr txBox="1"/>
          <p:nvPr/>
        </p:nvSpPr>
        <p:spPr>
          <a:xfrm>
            <a:off x="4418830" y="4616936"/>
            <a:ext cx="2632210" cy="646331"/>
          </a:xfrm>
          <a:prstGeom prst="rect">
            <a:avLst/>
          </a:prstGeom>
          <a:noFill/>
        </p:spPr>
        <p:txBody>
          <a:bodyPr wrap="square">
            <a:spAutoFit/>
          </a:bodyPr>
          <a:lstStyle/>
          <a:p>
            <a:pPr algn="ctr"/>
            <a:r>
              <a:rPr lang="pt-BR" b="1" dirty="0"/>
              <a:t>Gerenciamento das Aquisições do Projeto</a:t>
            </a:r>
          </a:p>
        </p:txBody>
      </p:sp>
      <p:sp>
        <p:nvSpPr>
          <p:cNvPr id="6" name="Retângulo: Cantos Arredondados 5">
            <a:extLst>
              <a:ext uri="{FF2B5EF4-FFF2-40B4-BE49-F238E27FC236}">
                <a16:creationId xmlns:a16="http://schemas.microsoft.com/office/drawing/2014/main" id="{376C81AA-DDCB-8CDE-735B-EDE69033AB01}"/>
              </a:ext>
            </a:extLst>
          </p:cNvPr>
          <p:cNvSpPr/>
          <p:nvPr/>
        </p:nvSpPr>
        <p:spPr>
          <a:xfrm>
            <a:off x="7291308" y="4511188"/>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5F33AB5-9702-669A-A590-B3062603B0BB}"/>
              </a:ext>
            </a:extLst>
          </p:cNvPr>
          <p:cNvSpPr txBox="1"/>
          <p:nvPr/>
        </p:nvSpPr>
        <p:spPr>
          <a:xfrm>
            <a:off x="7291308" y="4478148"/>
            <a:ext cx="2632210" cy="923330"/>
          </a:xfrm>
          <a:prstGeom prst="rect">
            <a:avLst/>
          </a:prstGeom>
          <a:noFill/>
        </p:spPr>
        <p:txBody>
          <a:bodyPr wrap="square">
            <a:spAutoFit/>
          </a:bodyPr>
          <a:lstStyle/>
          <a:p>
            <a:pPr algn="ctr"/>
            <a:r>
              <a:rPr lang="pt-BR" b="1" dirty="0"/>
              <a:t>Gerenciamento das Partes Interessadas do Projeto</a:t>
            </a:r>
          </a:p>
        </p:txBody>
      </p:sp>
    </p:spTree>
    <p:extLst>
      <p:ext uri="{BB962C8B-B14F-4D97-AF65-F5344CB8AC3E}">
        <p14:creationId xmlns:p14="http://schemas.microsoft.com/office/powerpoint/2010/main" val="1163251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Risco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97675"/>
            <a:ext cx="10153650" cy="2031325"/>
          </a:xfrm>
          <a:prstGeom prst="rect">
            <a:avLst/>
          </a:prstGeom>
          <a:noFill/>
        </p:spPr>
        <p:txBody>
          <a:bodyPr wrap="square" anchor="ctr">
            <a:spAutoFit/>
          </a:bodyPr>
          <a:lstStyle/>
          <a:p>
            <a:r>
              <a:rPr lang="pt-BR" dirty="0">
                <a:solidFill>
                  <a:schemeClr val="bg2">
                    <a:lumMod val="25000"/>
                  </a:schemeClr>
                </a:solidFill>
              </a:rPr>
              <a:t>E</a:t>
            </a:r>
            <a:r>
              <a:rPr lang="pt-BR" dirty="0">
                <a:solidFill>
                  <a:schemeClr val="bg2">
                    <a:lumMod val="25000"/>
                  </a:schemeClr>
                </a:solidFill>
                <a:effectLst/>
              </a:rPr>
              <a:t>ventos negativos para entendermos os conceitos:</a:t>
            </a:r>
          </a:p>
          <a:p>
            <a:endParaRPr lang="pt-BR" dirty="0">
              <a:solidFill>
                <a:schemeClr val="bg2">
                  <a:lumMod val="25000"/>
                </a:schemeClr>
              </a:solidFill>
              <a:effectLst/>
            </a:endParaRPr>
          </a:p>
          <a:p>
            <a:pPr marL="285750" indent="-285750">
              <a:buFont typeface="Arial" panose="020B0604020202020204" pitchFamily="34" charset="0"/>
              <a:buChar char="•"/>
            </a:pPr>
            <a:r>
              <a:rPr lang="pt-BR" dirty="0">
                <a:solidFill>
                  <a:schemeClr val="bg2">
                    <a:lumMod val="25000"/>
                  </a:schemeClr>
                </a:solidFill>
                <a:effectLst/>
              </a:rPr>
              <a:t>Ocorrência de um problema de saúde, por causa de um acidente ou ter contraído alguma doença.</a:t>
            </a:r>
          </a:p>
          <a:p>
            <a:pPr marL="285750" indent="-285750">
              <a:buFont typeface="Arial" panose="020B0604020202020204" pitchFamily="34" charset="0"/>
              <a:buChar char="•"/>
            </a:pPr>
            <a:endParaRPr lang="pt-BR" dirty="0">
              <a:solidFill>
                <a:schemeClr val="bg2">
                  <a:lumMod val="25000"/>
                </a:schemeClr>
              </a:solidFill>
              <a:effectLst/>
            </a:endParaRPr>
          </a:p>
          <a:p>
            <a:pPr marL="285750" indent="-285750">
              <a:buFont typeface="Arial" panose="020B0604020202020204" pitchFamily="34" charset="0"/>
              <a:buChar char="•"/>
            </a:pPr>
            <a:r>
              <a:rPr lang="pt-BR" dirty="0">
                <a:solidFill>
                  <a:schemeClr val="bg2">
                    <a:lumMod val="25000"/>
                  </a:schemeClr>
                </a:solidFill>
                <a:effectLst/>
              </a:rPr>
              <a:t>Cancelamento da passagem pela companhia aérea.</a:t>
            </a:r>
          </a:p>
          <a:p>
            <a:pPr marL="285750" indent="-285750">
              <a:buFont typeface="Arial" panose="020B0604020202020204" pitchFamily="34" charset="0"/>
              <a:buChar char="•"/>
            </a:pPr>
            <a:endParaRPr lang="pt-BR" dirty="0">
              <a:solidFill>
                <a:schemeClr val="bg2">
                  <a:lumMod val="25000"/>
                </a:schemeClr>
              </a:solidFill>
              <a:effectLst/>
            </a:endParaRPr>
          </a:p>
          <a:p>
            <a:pPr marL="285750" indent="-285750">
              <a:buFont typeface="Arial" panose="020B0604020202020204" pitchFamily="34" charset="0"/>
              <a:buChar char="•"/>
            </a:pPr>
            <a:r>
              <a:rPr lang="pt-BR" dirty="0">
                <a:solidFill>
                  <a:schemeClr val="bg2">
                    <a:lumMod val="25000"/>
                  </a:schemeClr>
                </a:solidFill>
                <a:effectLst/>
              </a:rPr>
              <a:t>A quantidade de dólar adquirida não ser suficiente.</a:t>
            </a:r>
            <a:endParaRPr lang="pt-BR" dirty="0">
              <a:solidFill>
                <a:schemeClr val="bg2">
                  <a:lumMod val="25000"/>
                </a:schemeClr>
              </a:solidFill>
            </a:endParaRPr>
          </a:p>
        </p:txBody>
      </p:sp>
      <p:sp>
        <p:nvSpPr>
          <p:cNvPr id="6" name="Retângulo 5">
            <a:extLst>
              <a:ext uri="{FF2B5EF4-FFF2-40B4-BE49-F238E27FC236}">
                <a16:creationId xmlns:a16="http://schemas.microsoft.com/office/drawing/2014/main" id="{42667D83-590E-A3D7-A43E-A630A44589BD}"/>
              </a:ext>
            </a:extLst>
          </p:cNvPr>
          <p:cNvSpPr/>
          <p:nvPr/>
        </p:nvSpPr>
        <p:spPr>
          <a:xfrm>
            <a:off x="1019175" y="3867150"/>
            <a:ext cx="10153650" cy="2429550"/>
          </a:xfrm>
          <a:prstGeom prst="rect">
            <a:avLst/>
          </a:prstGeom>
          <a:solidFill>
            <a:srgbClr val="E3EFF1"/>
          </a:solidFill>
          <a:ln>
            <a:solidFill>
              <a:srgbClr val="E3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B38771D-60C4-6092-1A04-0F40F85E00CD}"/>
              </a:ext>
            </a:extLst>
          </p:cNvPr>
          <p:cNvSpPr txBox="1"/>
          <p:nvPr/>
        </p:nvSpPr>
        <p:spPr>
          <a:xfrm>
            <a:off x="1606549" y="4083694"/>
            <a:ext cx="8991601" cy="2031325"/>
          </a:xfrm>
          <a:prstGeom prst="rect">
            <a:avLst/>
          </a:prstGeom>
          <a:noFill/>
        </p:spPr>
        <p:txBody>
          <a:bodyPr wrap="square" rtlCol="0">
            <a:spAutoFit/>
          </a:bodyPr>
          <a:lstStyle/>
          <a:p>
            <a:pPr algn="ctr"/>
            <a:endParaRPr lang="pt-BR" b="1" dirty="0"/>
          </a:p>
          <a:p>
            <a:endParaRPr lang="pt-BR" b="1" dirty="0"/>
          </a:p>
          <a:p>
            <a:r>
              <a:rPr lang="pt-BR" b="1" dirty="0"/>
              <a:t>Um risco é um evento ou condição incerta que, se ocorrer, provocará um efeito positivo ou negativo em um ou mais objetivos do projeto.</a:t>
            </a:r>
          </a:p>
          <a:p>
            <a:endParaRPr lang="pt-BR" b="1" dirty="0"/>
          </a:p>
          <a:p>
            <a:endParaRPr lang="pt-BR" b="1" dirty="0"/>
          </a:p>
          <a:p>
            <a:pPr algn="r"/>
            <a:r>
              <a:rPr lang="pt-BR" b="1" dirty="0"/>
              <a:t>(PMI, 2017) </a:t>
            </a:r>
          </a:p>
        </p:txBody>
      </p:sp>
      <p:sp>
        <p:nvSpPr>
          <p:cNvPr id="3" name="CaixaDeTexto 2">
            <a:extLst>
              <a:ext uri="{FF2B5EF4-FFF2-40B4-BE49-F238E27FC236}">
                <a16:creationId xmlns:a16="http://schemas.microsoft.com/office/drawing/2014/main" id="{8A04AE08-AA05-EB44-9E43-F3814062E715}"/>
              </a:ext>
            </a:extLst>
          </p:cNvPr>
          <p:cNvSpPr txBox="1"/>
          <p:nvPr/>
        </p:nvSpPr>
        <p:spPr>
          <a:xfrm>
            <a:off x="1606549" y="4039154"/>
            <a:ext cx="577790" cy="830997"/>
          </a:xfrm>
          <a:prstGeom prst="rect">
            <a:avLst/>
          </a:prstGeom>
          <a:noFill/>
        </p:spPr>
        <p:txBody>
          <a:bodyPr wrap="square" rtlCol="0">
            <a:spAutoFit/>
          </a:bodyPr>
          <a:lstStyle/>
          <a:p>
            <a:r>
              <a:rPr lang="pt-BR" sz="4800" dirty="0">
                <a:latin typeface="Amasis MT Pro Black" panose="02040A04050005020304" pitchFamily="18" charset="0"/>
              </a:rPr>
              <a:t>“</a:t>
            </a:r>
          </a:p>
        </p:txBody>
      </p:sp>
    </p:spTree>
    <p:extLst>
      <p:ext uri="{BB962C8B-B14F-4D97-AF65-F5344CB8AC3E}">
        <p14:creationId xmlns:p14="http://schemas.microsoft.com/office/powerpoint/2010/main" val="354202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Risco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881343" y="1462270"/>
            <a:ext cx="10153650" cy="2031325"/>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Risco não envolve apenas situações negativas; pode ser positivo.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risco permite planejar o futuro e evitar que empresas tenham “sustos” nos seus projetos em função de eventos inesperados e, a partir destes, iniciar as devidas tratativas. Em síntese, a área de Gerenciamento de Risco permite a sistematização dessas tratativas em forma de plano.</a:t>
            </a:r>
          </a:p>
          <a:p>
            <a:pPr algn="just"/>
            <a:endParaRPr lang="pt-BR" dirty="0">
              <a:solidFill>
                <a:schemeClr val="bg2">
                  <a:lumMod val="25000"/>
                </a:schemeClr>
              </a:solidFill>
            </a:endParaRPr>
          </a:p>
          <a:p>
            <a:pPr algn="just"/>
            <a:endParaRPr lang="pt-BR" dirty="0">
              <a:solidFill>
                <a:schemeClr val="bg2">
                  <a:lumMod val="25000"/>
                </a:schemeClr>
              </a:solidFill>
            </a:endParaRPr>
          </a:p>
        </p:txBody>
      </p:sp>
      <p:pic>
        <p:nvPicPr>
          <p:cNvPr id="10" name="Imagem 9">
            <a:extLst>
              <a:ext uri="{FF2B5EF4-FFF2-40B4-BE49-F238E27FC236}">
                <a16:creationId xmlns:a16="http://schemas.microsoft.com/office/drawing/2014/main" id="{2EB695D4-BA25-F788-10F9-117A6392B7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10238" y="3774942"/>
            <a:ext cx="5524784" cy="1822544"/>
          </a:xfrm>
          <a:prstGeom prst="rect">
            <a:avLst/>
          </a:prstGeom>
        </p:spPr>
      </p:pic>
      <p:sp>
        <p:nvSpPr>
          <p:cNvPr id="11" name="CaixaDeTexto 10">
            <a:extLst>
              <a:ext uri="{FF2B5EF4-FFF2-40B4-BE49-F238E27FC236}">
                <a16:creationId xmlns:a16="http://schemas.microsoft.com/office/drawing/2014/main" id="{ED520A55-D77B-1F3F-92C4-DA219D91023B}"/>
              </a:ext>
            </a:extLst>
          </p:cNvPr>
          <p:cNvSpPr txBox="1"/>
          <p:nvPr/>
        </p:nvSpPr>
        <p:spPr>
          <a:xfrm>
            <a:off x="2269365" y="5756158"/>
            <a:ext cx="3148928" cy="307777"/>
          </a:xfrm>
          <a:prstGeom prst="rect">
            <a:avLst/>
          </a:prstGeom>
          <a:noFill/>
        </p:spPr>
        <p:txBody>
          <a:bodyPr wrap="square" rtlCol="0">
            <a:spAutoFit/>
          </a:bodyPr>
          <a:lstStyle/>
          <a:p>
            <a:pPr algn="ctr"/>
            <a:r>
              <a:rPr lang="pt-BR" sz="1400" dirty="0"/>
              <a:t>Cenário Negativo.</a:t>
            </a:r>
          </a:p>
        </p:txBody>
      </p:sp>
      <p:sp>
        <p:nvSpPr>
          <p:cNvPr id="12" name="CaixaDeTexto 11">
            <a:extLst>
              <a:ext uri="{FF2B5EF4-FFF2-40B4-BE49-F238E27FC236}">
                <a16:creationId xmlns:a16="http://schemas.microsoft.com/office/drawing/2014/main" id="{E71245E5-5E10-4B4B-9A78-3F3D3939B9D5}"/>
              </a:ext>
            </a:extLst>
          </p:cNvPr>
          <p:cNvSpPr txBox="1"/>
          <p:nvPr/>
        </p:nvSpPr>
        <p:spPr>
          <a:xfrm>
            <a:off x="6031740" y="5756157"/>
            <a:ext cx="3148928" cy="307777"/>
          </a:xfrm>
          <a:prstGeom prst="rect">
            <a:avLst/>
          </a:prstGeom>
          <a:noFill/>
        </p:spPr>
        <p:txBody>
          <a:bodyPr wrap="square" rtlCol="0">
            <a:spAutoFit/>
          </a:bodyPr>
          <a:lstStyle/>
          <a:p>
            <a:pPr algn="ctr"/>
            <a:r>
              <a:rPr lang="pt-BR" sz="1400" dirty="0"/>
              <a:t>Cenário Positivo.</a:t>
            </a:r>
          </a:p>
        </p:txBody>
      </p:sp>
    </p:spTree>
    <p:extLst>
      <p:ext uri="{BB962C8B-B14F-4D97-AF65-F5344CB8AC3E}">
        <p14:creationId xmlns:p14="http://schemas.microsoft.com/office/powerpoint/2010/main" val="34436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Identificação de Riscos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244498"/>
            <a:ext cx="7135813" cy="2862322"/>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Um risco consiste em três elementos: um evento, a probabilidade de ocorrência desse evento (com incerteza) e o impacto associado à ocorrência (com perda).</a:t>
            </a:r>
          </a:p>
          <a:p>
            <a:pPr algn="just"/>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No Plano de Gerenciamento de Riscos, a Estrutura Analítica do Risco (EAR) ajuda a definir fontes potenciais de risco no projeto, facilitando a categorização dos riscos.</a:t>
            </a:r>
          </a:p>
          <a:p>
            <a:pPr algn="just"/>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A Identificação de Riscos necessita de uma compreensão clara da missão, escopo e objetivos do projeto.</a:t>
            </a:r>
          </a:p>
        </p:txBody>
      </p:sp>
      <p:pic>
        <p:nvPicPr>
          <p:cNvPr id="5122" name="Picture 2">
            <a:extLst>
              <a:ext uri="{FF2B5EF4-FFF2-40B4-BE49-F238E27FC236}">
                <a16:creationId xmlns:a16="http://schemas.microsoft.com/office/drawing/2014/main" id="{F90CCD03-4B46-B487-4CE3-9ECD71A9618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64538" y="948131"/>
            <a:ext cx="3455987" cy="496173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9F2837D9-CC45-5355-2E43-496978EEF11E}"/>
              </a:ext>
            </a:extLst>
          </p:cNvPr>
          <p:cNvSpPr txBox="1"/>
          <p:nvPr/>
        </p:nvSpPr>
        <p:spPr>
          <a:xfrm>
            <a:off x="8671597" y="6119910"/>
            <a:ext cx="3148928" cy="307777"/>
          </a:xfrm>
          <a:prstGeom prst="rect">
            <a:avLst/>
          </a:prstGeom>
          <a:noFill/>
        </p:spPr>
        <p:txBody>
          <a:bodyPr wrap="square" rtlCol="0">
            <a:spAutoFit/>
          </a:bodyPr>
          <a:lstStyle/>
          <a:p>
            <a:pPr algn="ctr"/>
            <a:r>
              <a:rPr lang="pt-BR" sz="1400" dirty="0"/>
              <a:t>Extrato de um exemplo de EAR.</a:t>
            </a:r>
          </a:p>
        </p:txBody>
      </p:sp>
    </p:spTree>
    <p:extLst>
      <p:ext uri="{BB962C8B-B14F-4D97-AF65-F5344CB8AC3E}">
        <p14:creationId xmlns:p14="http://schemas.microsoft.com/office/powerpoint/2010/main" val="246527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Identificação de Riscos</a:t>
            </a:r>
          </a:p>
        </p:txBody>
      </p:sp>
      <p:sp>
        <p:nvSpPr>
          <p:cNvPr id="20" name="Retângulo: Cantos Arredondados 19">
            <a:extLst>
              <a:ext uri="{FF2B5EF4-FFF2-40B4-BE49-F238E27FC236}">
                <a16:creationId xmlns:a16="http://schemas.microsoft.com/office/drawing/2014/main" id="{954ADD31-2B0E-5784-637F-37400EF5745B}"/>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2A35965-1133-A8C5-8B5A-5196ACC6D787}"/>
              </a:ext>
            </a:extLst>
          </p:cNvPr>
          <p:cNvSpPr txBox="1"/>
          <p:nvPr/>
        </p:nvSpPr>
        <p:spPr>
          <a:xfrm>
            <a:off x="431927" y="3078032"/>
            <a:ext cx="2632210" cy="369332"/>
          </a:xfrm>
          <a:prstGeom prst="rect">
            <a:avLst/>
          </a:prstGeom>
          <a:noFill/>
        </p:spPr>
        <p:txBody>
          <a:bodyPr wrap="square">
            <a:spAutoFit/>
          </a:bodyPr>
          <a:lstStyle/>
          <a:p>
            <a:pPr algn="ctr"/>
            <a:r>
              <a:rPr lang="pt-BR" b="1" dirty="0"/>
              <a:t>Tamanho do Produto</a:t>
            </a:r>
          </a:p>
        </p:txBody>
      </p:sp>
      <p:sp>
        <p:nvSpPr>
          <p:cNvPr id="27" name="Retângulo: Cantos Arredondados 26">
            <a:extLst>
              <a:ext uri="{FF2B5EF4-FFF2-40B4-BE49-F238E27FC236}">
                <a16:creationId xmlns:a16="http://schemas.microsoft.com/office/drawing/2014/main" id="{BD6B9B70-AF66-C3D1-898B-72FFB0E55AA7}"/>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9C62AEC-C66C-17D9-5EF8-5426017D5151}"/>
              </a:ext>
            </a:extLst>
          </p:cNvPr>
          <p:cNvSpPr txBox="1"/>
          <p:nvPr/>
        </p:nvSpPr>
        <p:spPr>
          <a:xfrm>
            <a:off x="3304405" y="3059668"/>
            <a:ext cx="2632210" cy="369332"/>
          </a:xfrm>
          <a:prstGeom prst="rect">
            <a:avLst/>
          </a:prstGeom>
          <a:noFill/>
        </p:spPr>
        <p:txBody>
          <a:bodyPr wrap="square">
            <a:spAutoFit/>
          </a:bodyPr>
          <a:lstStyle/>
          <a:p>
            <a:pPr algn="ctr"/>
            <a:r>
              <a:rPr lang="pt-BR" b="1" dirty="0"/>
              <a:t>Impacto no Negócio</a:t>
            </a:r>
          </a:p>
        </p:txBody>
      </p:sp>
      <p:sp>
        <p:nvSpPr>
          <p:cNvPr id="29" name="Retângulo: Cantos Arredondados 28">
            <a:extLst>
              <a:ext uri="{FF2B5EF4-FFF2-40B4-BE49-F238E27FC236}">
                <a16:creationId xmlns:a16="http://schemas.microsoft.com/office/drawing/2014/main" id="{E8CF5EEF-BD2C-D4A3-913B-7B44CF9DB79F}"/>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729A67DC-8E56-825E-A84C-01E24B23CC68}"/>
              </a:ext>
            </a:extLst>
          </p:cNvPr>
          <p:cNvSpPr txBox="1"/>
          <p:nvPr/>
        </p:nvSpPr>
        <p:spPr>
          <a:xfrm>
            <a:off x="6176883" y="2959387"/>
            <a:ext cx="2632210" cy="646331"/>
          </a:xfrm>
          <a:prstGeom prst="rect">
            <a:avLst/>
          </a:prstGeom>
          <a:noFill/>
        </p:spPr>
        <p:txBody>
          <a:bodyPr wrap="square">
            <a:spAutoFit/>
          </a:bodyPr>
          <a:lstStyle/>
          <a:p>
            <a:pPr algn="ctr"/>
            <a:r>
              <a:rPr lang="pt-BR" b="1" dirty="0"/>
              <a:t>Características do Envolvimento</a:t>
            </a:r>
          </a:p>
        </p:txBody>
      </p:sp>
      <p:sp>
        <p:nvSpPr>
          <p:cNvPr id="31" name="Retângulo: Cantos Arredondados 30">
            <a:extLst>
              <a:ext uri="{FF2B5EF4-FFF2-40B4-BE49-F238E27FC236}">
                <a16:creationId xmlns:a16="http://schemas.microsoft.com/office/drawing/2014/main" id="{E01815CB-37A1-3F39-68B2-1FCF777574FD}"/>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EA6FECE8-D7D0-04D7-F20E-1F57748B0D3D}"/>
              </a:ext>
            </a:extLst>
          </p:cNvPr>
          <p:cNvSpPr txBox="1"/>
          <p:nvPr/>
        </p:nvSpPr>
        <p:spPr>
          <a:xfrm>
            <a:off x="9049361" y="3056780"/>
            <a:ext cx="2632210" cy="369332"/>
          </a:xfrm>
          <a:prstGeom prst="rect">
            <a:avLst/>
          </a:prstGeom>
          <a:noFill/>
        </p:spPr>
        <p:txBody>
          <a:bodyPr wrap="square">
            <a:spAutoFit/>
          </a:bodyPr>
          <a:lstStyle/>
          <a:p>
            <a:pPr algn="ctr"/>
            <a:r>
              <a:rPr lang="pt-BR" b="1" dirty="0"/>
              <a:t>Definição do Processo</a:t>
            </a:r>
          </a:p>
        </p:txBody>
      </p:sp>
      <p:sp>
        <p:nvSpPr>
          <p:cNvPr id="2" name="Retângulo: Cantos Arredondados 1">
            <a:extLst>
              <a:ext uri="{FF2B5EF4-FFF2-40B4-BE49-F238E27FC236}">
                <a16:creationId xmlns:a16="http://schemas.microsoft.com/office/drawing/2014/main" id="{5F23E9FE-EAF3-8B7C-EB4B-F4B88C3D3030}"/>
              </a:ext>
            </a:extLst>
          </p:cNvPr>
          <p:cNvSpPr/>
          <p:nvPr/>
        </p:nvSpPr>
        <p:spPr>
          <a:xfrm>
            <a:off x="1546352" y="448717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ED37B226-5002-E261-480E-C5EC27B99873}"/>
              </a:ext>
            </a:extLst>
          </p:cNvPr>
          <p:cNvSpPr txBox="1"/>
          <p:nvPr/>
        </p:nvSpPr>
        <p:spPr>
          <a:xfrm>
            <a:off x="1546352" y="4616936"/>
            <a:ext cx="2632210" cy="646331"/>
          </a:xfrm>
          <a:prstGeom prst="rect">
            <a:avLst/>
          </a:prstGeom>
          <a:noFill/>
        </p:spPr>
        <p:txBody>
          <a:bodyPr wrap="square">
            <a:spAutoFit/>
          </a:bodyPr>
          <a:lstStyle/>
          <a:p>
            <a:pPr algn="ctr"/>
            <a:r>
              <a:rPr lang="pt-BR" b="1" dirty="0"/>
              <a:t>Ambiente de Desenvolvimento</a:t>
            </a:r>
          </a:p>
        </p:txBody>
      </p:sp>
      <p:sp>
        <p:nvSpPr>
          <p:cNvPr id="4" name="Retângulo: Cantos Arredondados 3">
            <a:extLst>
              <a:ext uri="{FF2B5EF4-FFF2-40B4-BE49-F238E27FC236}">
                <a16:creationId xmlns:a16="http://schemas.microsoft.com/office/drawing/2014/main" id="{A823EC1D-A5AA-3F1C-2C17-92BB04BA2F7D}"/>
              </a:ext>
            </a:extLst>
          </p:cNvPr>
          <p:cNvSpPr/>
          <p:nvPr/>
        </p:nvSpPr>
        <p:spPr>
          <a:xfrm>
            <a:off x="4418830" y="448717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9E480ECD-F55F-783A-A980-B4D598635C47}"/>
              </a:ext>
            </a:extLst>
          </p:cNvPr>
          <p:cNvSpPr txBox="1"/>
          <p:nvPr/>
        </p:nvSpPr>
        <p:spPr>
          <a:xfrm>
            <a:off x="4418830" y="4731131"/>
            <a:ext cx="2632210" cy="369332"/>
          </a:xfrm>
          <a:prstGeom prst="rect">
            <a:avLst/>
          </a:prstGeom>
          <a:noFill/>
        </p:spPr>
        <p:txBody>
          <a:bodyPr wrap="square">
            <a:spAutoFit/>
          </a:bodyPr>
          <a:lstStyle/>
          <a:p>
            <a:pPr algn="ctr"/>
            <a:r>
              <a:rPr lang="pt-BR" b="1" dirty="0"/>
              <a:t>Tecnologia a ser Criada</a:t>
            </a:r>
          </a:p>
        </p:txBody>
      </p:sp>
      <p:sp>
        <p:nvSpPr>
          <p:cNvPr id="6" name="Retângulo: Cantos Arredondados 5">
            <a:extLst>
              <a:ext uri="{FF2B5EF4-FFF2-40B4-BE49-F238E27FC236}">
                <a16:creationId xmlns:a16="http://schemas.microsoft.com/office/drawing/2014/main" id="{376C81AA-DDCB-8CDE-735B-EDE69033AB01}"/>
              </a:ext>
            </a:extLst>
          </p:cNvPr>
          <p:cNvSpPr/>
          <p:nvPr/>
        </p:nvSpPr>
        <p:spPr>
          <a:xfrm>
            <a:off x="7291308" y="4511188"/>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5F33AB5-9702-669A-A590-B3062603B0BB}"/>
              </a:ext>
            </a:extLst>
          </p:cNvPr>
          <p:cNvSpPr txBox="1"/>
          <p:nvPr/>
        </p:nvSpPr>
        <p:spPr>
          <a:xfrm>
            <a:off x="7291308" y="4616936"/>
            <a:ext cx="2632210" cy="646331"/>
          </a:xfrm>
          <a:prstGeom prst="rect">
            <a:avLst/>
          </a:prstGeom>
          <a:noFill/>
        </p:spPr>
        <p:txBody>
          <a:bodyPr wrap="square">
            <a:spAutoFit/>
          </a:bodyPr>
          <a:lstStyle/>
          <a:p>
            <a:pPr algn="ctr"/>
            <a:r>
              <a:rPr lang="pt-BR" b="1" dirty="0"/>
              <a:t>Quantidade de Pessoas e Experiência</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425744"/>
            <a:ext cx="10235184" cy="646331"/>
          </a:xfrm>
          <a:prstGeom prst="rect">
            <a:avLst/>
          </a:prstGeom>
          <a:noFill/>
        </p:spPr>
        <p:txBody>
          <a:bodyPr wrap="square" anchor="ctr">
            <a:spAutoFit/>
          </a:bodyPr>
          <a:lstStyle/>
          <a:p>
            <a:pPr algn="just"/>
            <a:r>
              <a:rPr lang="pt-BR" dirty="0">
                <a:solidFill>
                  <a:schemeClr val="bg2">
                    <a:lumMod val="25000"/>
                  </a:schemeClr>
                </a:solidFill>
              </a:rPr>
              <a:t>Segundo Pressman (2016), uma proposta para identificação de categorias genéricas de risco relacionadas com o software inclui:</a:t>
            </a:r>
            <a:endParaRPr lang="pt-BR" dirty="0">
              <a:solidFill>
                <a:schemeClr val="bg2">
                  <a:lumMod val="25000"/>
                </a:schemeClr>
              </a:solidFill>
              <a:effectLst/>
            </a:endParaRPr>
          </a:p>
        </p:txBody>
      </p:sp>
    </p:spTree>
    <p:extLst>
      <p:ext uri="{BB962C8B-B14F-4D97-AF65-F5344CB8AC3E}">
        <p14:creationId xmlns:p14="http://schemas.microsoft.com/office/powerpoint/2010/main" val="1762806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Identificação de Riscos</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1019175" y="2157818"/>
            <a:ext cx="7210997" cy="2862322"/>
          </a:xfrm>
          <a:prstGeom prst="rect">
            <a:avLst/>
          </a:prstGeom>
          <a:noFill/>
        </p:spPr>
        <p:txBody>
          <a:bodyPr wrap="square" anchor="ctr">
            <a:spAutoFit/>
          </a:bodyPr>
          <a:lstStyle/>
          <a:p>
            <a:pPr algn="just"/>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ysClr val="windowText" lastClr="000000"/>
                </a:solidFill>
              </a:rPr>
              <a:t>A identificação de riscos é um processo iterativo, pois novos riscos podem surgir durante o projeto. </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ysClr val="windowText" lastClr="000000"/>
                </a:solidFill>
              </a:rPr>
              <a:t>Na identificação de riscos algumas técnicas podem utilizadas, assim como:</a:t>
            </a:r>
          </a:p>
          <a:p>
            <a:pPr marL="896938" indent="-285750" algn="just">
              <a:buFont typeface="Arial" panose="020B0604020202020204" pitchFamily="34" charset="0"/>
              <a:buChar char="•"/>
            </a:pPr>
            <a:r>
              <a:rPr lang="pt-BR" dirty="0">
                <a:solidFill>
                  <a:sysClr val="windowText" lastClr="000000"/>
                </a:solidFill>
              </a:rPr>
              <a:t>Brainstorming;</a:t>
            </a:r>
          </a:p>
          <a:p>
            <a:pPr marL="896938" indent="-285750" algn="just">
              <a:buFont typeface="Arial" panose="020B0604020202020204" pitchFamily="34" charset="0"/>
              <a:buChar char="•"/>
            </a:pPr>
            <a:r>
              <a:rPr lang="pt-BR" dirty="0">
                <a:solidFill>
                  <a:sysClr val="windowText" lastClr="000000"/>
                </a:solidFill>
              </a:rPr>
              <a:t>Lista de Verificação;</a:t>
            </a:r>
          </a:p>
          <a:p>
            <a:pPr marL="896938" indent="-285750" algn="just">
              <a:buFont typeface="Arial" panose="020B0604020202020204" pitchFamily="34" charset="0"/>
              <a:buChar char="•"/>
            </a:pPr>
            <a:r>
              <a:rPr lang="pt-BR" dirty="0">
                <a:solidFill>
                  <a:sysClr val="windowText" lastClr="000000"/>
                </a:solidFill>
              </a:rPr>
              <a:t>Entrevista.</a:t>
            </a:r>
          </a:p>
          <a:p>
            <a:pPr algn="just"/>
            <a:endParaRPr lang="pt-BR" dirty="0">
              <a:solidFill>
                <a:schemeClr val="bg2">
                  <a:lumMod val="25000"/>
                </a:schemeClr>
              </a:solidFill>
            </a:endParaRPr>
          </a:p>
        </p:txBody>
      </p:sp>
      <p:pic>
        <p:nvPicPr>
          <p:cNvPr id="11" name="Imagem 10">
            <a:extLst>
              <a:ext uri="{FF2B5EF4-FFF2-40B4-BE49-F238E27FC236}">
                <a16:creationId xmlns:a16="http://schemas.microsoft.com/office/drawing/2014/main" id="{8A082731-4B13-CF86-AE67-5C72DA0268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24268" y="1859339"/>
            <a:ext cx="3323347" cy="3459281"/>
          </a:xfrm>
          <a:prstGeom prst="rect">
            <a:avLst/>
          </a:prstGeom>
        </p:spPr>
      </p:pic>
    </p:spTree>
    <p:extLst>
      <p:ext uri="{BB962C8B-B14F-4D97-AF65-F5344CB8AC3E}">
        <p14:creationId xmlns:p14="http://schemas.microsoft.com/office/powerpoint/2010/main" val="72434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Imagem 2">
            <a:extLst>
              <a:ext uri="{FF2B5EF4-FFF2-40B4-BE49-F238E27FC236}">
                <a16:creationId xmlns:a16="http://schemas.microsoft.com/office/drawing/2014/main" id="{B81F8134-EEDA-C0DA-0ADF-144796AB967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8148638" y="1"/>
            <a:ext cx="4043362" cy="6857999"/>
          </a:xfrm>
        </p:spPr>
      </p:pic>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a:xfrm>
            <a:off x="1225856" y="3023391"/>
            <a:ext cx="6711136" cy="811987"/>
          </a:xfrm>
        </p:spPr>
        <p:txBody>
          <a:bodyPr/>
          <a:lstStyle/>
          <a:p>
            <a:r>
              <a:rPr lang="pt-BR" dirty="0"/>
              <a:t>Fundamentos de Software e Gerenciamento de Projetos</a:t>
            </a:r>
          </a:p>
        </p:txBody>
      </p:sp>
    </p:spTree>
    <p:extLst>
      <p:ext uri="{BB962C8B-B14F-4D97-AF65-F5344CB8AC3E}">
        <p14:creationId xmlns:p14="http://schemas.microsoft.com/office/powerpoint/2010/main" val="262842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Identificação de Riscos</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443841"/>
            <a:ext cx="10235184" cy="3970318"/>
          </a:xfrm>
          <a:prstGeom prst="rect">
            <a:avLst/>
          </a:prstGeom>
          <a:noFill/>
        </p:spPr>
        <p:txBody>
          <a:bodyPr wrap="square" anchor="ctr">
            <a:spAutoFit/>
          </a:bodyPr>
          <a:lstStyle/>
          <a:p>
            <a:pPr algn="just"/>
            <a:r>
              <a:rPr lang="pt-BR" dirty="0">
                <a:solidFill>
                  <a:schemeClr val="bg2">
                    <a:lumMod val="25000"/>
                  </a:schemeClr>
                </a:solidFill>
              </a:rPr>
              <a:t>Exemplo da Técnica de Entrevista:</a:t>
            </a:r>
          </a:p>
          <a:p>
            <a:pPr algn="just"/>
            <a:endParaRPr lang="pt-BR" dirty="0">
              <a:solidFill>
                <a:schemeClr val="bg2">
                  <a:lumMod val="25000"/>
                </a:schemeClr>
              </a:solidFill>
            </a:endParaRPr>
          </a:p>
          <a:p>
            <a:pPr marL="342900" indent="-342900" algn="just">
              <a:buFont typeface="+mj-lt"/>
              <a:buAutoNum type="arabicPeriod"/>
            </a:pPr>
            <a:r>
              <a:rPr lang="pt-BR" dirty="0">
                <a:solidFill>
                  <a:schemeClr val="bg2">
                    <a:lumMod val="25000"/>
                  </a:schemeClr>
                </a:solidFill>
              </a:rPr>
              <a:t>A alta gerência e o cliente estão formalmente comprometidos em apoiar o projeto?</a:t>
            </a:r>
          </a:p>
          <a:p>
            <a:pPr marL="342900" indent="-342900" algn="just">
              <a:buFont typeface="+mj-lt"/>
              <a:buAutoNum type="arabicPeriod"/>
            </a:pPr>
            <a:r>
              <a:rPr lang="pt-BR" dirty="0">
                <a:solidFill>
                  <a:schemeClr val="bg2">
                    <a:lumMod val="25000"/>
                  </a:schemeClr>
                </a:solidFill>
              </a:rPr>
              <a:t>Os usuários estão bastante comprometidos com o projeto e o sistema/produto a ser criado?</a:t>
            </a:r>
          </a:p>
          <a:p>
            <a:pPr marL="342900" indent="-342900" algn="just">
              <a:buFont typeface="+mj-lt"/>
              <a:buAutoNum type="arabicPeriod"/>
            </a:pPr>
            <a:r>
              <a:rPr lang="pt-BR" dirty="0">
                <a:solidFill>
                  <a:schemeClr val="bg2">
                    <a:lumMod val="25000"/>
                  </a:schemeClr>
                </a:solidFill>
              </a:rPr>
              <a:t>Os requisitos são amplamente entendidos pela equipe de engenharia de software e clientes?</a:t>
            </a:r>
          </a:p>
          <a:p>
            <a:pPr marL="342900" indent="-342900" algn="just">
              <a:buFont typeface="+mj-lt"/>
              <a:buAutoNum type="arabicPeriod"/>
            </a:pPr>
            <a:r>
              <a:rPr lang="pt-BR" dirty="0">
                <a:solidFill>
                  <a:schemeClr val="bg2">
                    <a:lumMod val="25000"/>
                  </a:schemeClr>
                </a:solidFill>
              </a:rPr>
              <a:t>Os clientes foram totalmente envolvidos na definição dos requisitos?</a:t>
            </a:r>
          </a:p>
          <a:p>
            <a:pPr marL="342900" indent="-342900" algn="just">
              <a:buFont typeface="+mj-lt"/>
              <a:buAutoNum type="arabicPeriod"/>
            </a:pPr>
            <a:r>
              <a:rPr lang="pt-BR" dirty="0">
                <a:solidFill>
                  <a:schemeClr val="bg2">
                    <a:lumMod val="25000"/>
                  </a:schemeClr>
                </a:solidFill>
              </a:rPr>
              <a:t>Os usuários têm expectativas realistas?</a:t>
            </a:r>
          </a:p>
          <a:p>
            <a:pPr marL="342900" indent="-342900" algn="just">
              <a:buFont typeface="+mj-lt"/>
              <a:buAutoNum type="arabicPeriod"/>
            </a:pPr>
            <a:r>
              <a:rPr lang="pt-BR" dirty="0">
                <a:solidFill>
                  <a:schemeClr val="bg2">
                    <a:lumMod val="25000"/>
                  </a:schemeClr>
                </a:solidFill>
              </a:rPr>
              <a:t>O escopo do projeto é estável?</a:t>
            </a:r>
          </a:p>
          <a:p>
            <a:pPr marL="342900" indent="-342900" algn="just">
              <a:buFont typeface="+mj-lt"/>
              <a:buAutoNum type="arabicPeriod"/>
            </a:pPr>
            <a:r>
              <a:rPr lang="pt-BR" dirty="0">
                <a:solidFill>
                  <a:schemeClr val="bg2">
                    <a:lumMod val="25000"/>
                  </a:schemeClr>
                </a:solidFill>
              </a:rPr>
              <a:t>A equipe de Engenharia de Software tem a combinação de aptidões adequadas?</a:t>
            </a:r>
          </a:p>
          <a:p>
            <a:pPr marL="342900" indent="-342900" algn="just">
              <a:buFont typeface="+mj-lt"/>
              <a:buAutoNum type="arabicPeriod"/>
            </a:pPr>
            <a:r>
              <a:rPr lang="pt-BR" dirty="0">
                <a:solidFill>
                  <a:schemeClr val="bg2">
                    <a:lumMod val="25000"/>
                  </a:schemeClr>
                </a:solidFill>
              </a:rPr>
              <a:t>Os requisitos de projetos são estáveis?</a:t>
            </a:r>
          </a:p>
          <a:p>
            <a:pPr marL="342900" indent="-342900" algn="just">
              <a:buFont typeface="+mj-lt"/>
              <a:buAutoNum type="arabicPeriod"/>
            </a:pPr>
            <a:r>
              <a:rPr lang="pt-BR" dirty="0">
                <a:solidFill>
                  <a:schemeClr val="bg2">
                    <a:lumMod val="25000"/>
                  </a:schemeClr>
                </a:solidFill>
              </a:rPr>
              <a:t>A equipe de projeto tem experiência com a tecnologia a ser implementada?</a:t>
            </a:r>
          </a:p>
          <a:p>
            <a:pPr marL="342900" indent="-342900" algn="just">
              <a:buFont typeface="+mj-lt"/>
              <a:buAutoNum type="arabicPeriod"/>
            </a:pPr>
            <a:r>
              <a:rPr lang="pt-BR" dirty="0">
                <a:solidFill>
                  <a:schemeClr val="bg2">
                    <a:lumMod val="25000"/>
                  </a:schemeClr>
                </a:solidFill>
              </a:rPr>
              <a:t>O número de pessoas na equipe de projeto é adequado para o trabalho?</a:t>
            </a:r>
          </a:p>
          <a:p>
            <a:pPr marL="342900" indent="-342900" algn="just">
              <a:buFont typeface="+mj-lt"/>
              <a:buAutoNum type="arabicPeriod"/>
            </a:pPr>
            <a:r>
              <a:rPr lang="pt-BR" dirty="0">
                <a:solidFill>
                  <a:schemeClr val="bg2">
                    <a:lumMod val="25000"/>
                  </a:schemeClr>
                </a:solidFill>
              </a:rPr>
              <a:t>Todos os clientes e usuários concordam com a importância do projeto e com os requisitos do sistema/produto a ser criado?</a:t>
            </a:r>
            <a:endParaRPr lang="pt-BR" dirty="0">
              <a:solidFill>
                <a:schemeClr val="bg2">
                  <a:lumMod val="25000"/>
                </a:schemeClr>
              </a:solidFill>
              <a:effectLst/>
            </a:endParaRPr>
          </a:p>
        </p:txBody>
      </p:sp>
    </p:spTree>
    <p:extLst>
      <p:ext uri="{BB962C8B-B14F-4D97-AF65-F5344CB8AC3E}">
        <p14:creationId xmlns:p14="http://schemas.microsoft.com/office/powerpoint/2010/main" val="3528172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Análise Qualitativa dos Riscos</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951672"/>
            <a:ext cx="10235184"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Tratar riscos pode alocar recursos financeiros, afetando o orçamento do projeto. Portanto, não podemos tratar todos os riscos da mesma forma, devido às limitações de tempo e recursos.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Análise Qualitativa dos Riscos prioriza riscos combinando probabilidade e impacto, permitindo avaliar o potencial de influência de cada risco nos resultados do projeto.</a:t>
            </a:r>
          </a:p>
        </p:txBody>
      </p:sp>
      <p:sp>
        <p:nvSpPr>
          <p:cNvPr id="2" name="Retângulo: Cantos Arredondados 1">
            <a:extLst>
              <a:ext uri="{FF2B5EF4-FFF2-40B4-BE49-F238E27FC236}">
                <a16:creationId xmlns:a16="http://schemas.microsoft.com/office/drawing/2014/main" id="{03269FF6-47A5-2A8F-333D-D77D4B3BE348}"/>
              </a:ext>
            </a:extLst>
          </p:cNvPr>
          <p:cNvSpPr/>
          <p:nvPr/>
        </p:nvSpPr>
        <p:spPr>
          <a:xfrm>
            <a:off x="1632077" y="4263327"/>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BA457929-1416-CC64-84FA-8C485F9D78D7}"/>
              </a:ext>
            </a:extLst>
          </p:cNvPr>
          <p:cNvSpPr txBox="1"/>
          <p:nvPr/>
        </p:nvSpPr>
        <p:spPr>
          <a:xfrm>
            <a:off x="1632077" y="4516307"/>
            <a:ext cx="2632210" cy="369332"/>
          </a:xfrm>
          <a:prstGeom prst="rect">
            <a:avLst/>
          </a:prstGeom>
          <a:noFill/>
        </p:spPr>
        <p:txBody>
          <a:bodyPr wrap="square">
            <a:spAutoFit/>
          </a:bodyPr>
          <a:lstStyle/>
          <a:p>
            <a:pPr algn="ctr"/>
            <a:r>
              <a:rPr lang="pt-BR" b="1" dirty="0"/>
              <a:t>Probabilidades</a:t>
            </a:r>
          </a:p>
        </p:txBody>
      </p:sp>
      <p:sp>
        <p:nvSpPr>
          <p:cNvPr id="4" name="Retângulo: Cantos Arredondados 3">
            <a:extLst>
              <a:ext uri="{FF2B5EF4-FFF2-40B4-BE49-F238E27FC236}">
                <a16:creationId xmlns:a16="http://schemas.microsoft.com/office/drawing/2014/main" id="{4F4B0D78-3250-7BF8-1783-25B516C4F2CF}"/>
              </a:ext>
            </a:extLst>
          </p:cNvPr>
          <p:cNvSpPr/>
          <p:nvPr/>
        </p:nvSpPr>
        <p:spPr>
          <a:xfrm>
            <a:off x="4504555" y="4263327"/>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9646DC39-9F70-9617-DC68-BB5B11E74E5E}"/>
              </a:ext>
            </a:extLst>
          </p:cNvPr>
          <p:cNvSpPr txBox="1"/>
          <p:nvPr/>
        </p:nvSpPr>
        <p:spPr>
          <a:xfrm>
            <a:off x="4504555" y="4497943"/>
            <a:ext cx="2632210" cy="369332"/>
          </a:xfrm>
          <a:prstGeom prst="rect">
            <a:avLst/>
          </a:prstGeom>
          <a:noFill/>
        </p:spPr>
        <p:txBody>
          <a:bodyPr wrap="square">
            <a:spAutoFit/>
          </a:bodyPr>
          <a:lstStyle/>
          <a:p>
            <a:pPr algn="ctr"/>
            <a:r>
              <a:rPr lang="pt-BR" b="1" dirty="0"/>
              <a:t>Graus de Impacto</a:t>
            </a:r>
          </a:p>
        </p:txBody>
      </p:sp>
      <p:sp>
        <p:nvSpPr>
          <p:cNvPr id="6" name="Retângulo: Cantos Arredondados 5">
            <a:extLst>
              <a:ext uri="{FF2B5EF4-FFF2-40B4-BE49-F238E27FC236}">
                <a16:creationId xmlns:a16="http://schemas.microsoft.com/office/drawing/2014/main" id="{405CB228-2E85-A1C8-FAB5-4EEA4742A24D}"/>
              </a:ext>
            </a:extLst>
          </p:cNvPr>
          <p:cNvSpPr/>
          <p:nvPr/>
        </p:nvSpPr>
        <p:spPr>
          <a:xfrm>
            <a:off x="7377033" y="4263327"/>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8C8FCE2-521B-83A9-FBBE-0A77DD21C3D0}"/>
              </a:ext>
            </a:extLst>
          </p:cNvPr>
          <p:cNvSpPr txBox="1"/>
          <p:nvPr/>
        </p:nvSpPr>
        <p:spPr>
          <a:xfrm>
            <a:off x="7377033" y="4495055"/>
            <a:ext cx="2632210" cy="369332"/>
          </a:xfrm>
          <a:prstGeom prst="rect">
            <a:avLst/>
          </a:prstGeom>
          <a:noFill/>
        </p:spPr>
        <p:txBody>
          <a:bodyPr wrap="square">
            <a:spAutoFit/>
          </a:bodyPr>
          <a:lstStyle/>
          <a:p>
            <a:pPr algn="ctr"/>
            <a:r>
              <a:rPr lang="pt-BR" b="1" dirty="0"/>
              <a:t>Aplicação</a:t>
            </a:r>
          </a:p>
        </p:txBody>
      </p:sp>
    </p:spTree>
    <p:extLst>
      <p:ext uri="{BB962C8B-B14F-4D97-AF65-F5344CB8AC3E}">
        <p14:creationId xmlns:p14="http://schemas.microsoft.com/office/powerpoint/2010/main" val="217075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Análise Qualitativa dos Riscos</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779986" y="2690336"/>
            <a:ext cx="7210997"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Gerenciamento de Risco do Projeto exige especialistas com experiência em lidar com incertezas com base em projetos anteriores.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gerente de projetos é um integrador de conhecimentos que precisa entender bem dos processos aplicados nas diferentes áreas.</a:t>
            </a:r>
            <a:endParaRPr lang="pt-BR" dirty="0">
              <a:solidFill>
                <a:schemeClr val="bg2">
                  <a:lumMod val="25000"/>
                </a:schemeClr>
              </a:solidFill>
              <a:effectLst/>
            </a:endParaRPr>
          </a:p>
        </p:txBody>
      </p:sp>
      <p:pic>
        <p:nvPicPr>
          <p:cNvPr id="6146" name="Picture 2">
            <a:extLst>
              <a:ext uri="{FF2B5EF4-FFF2-40B4-BE49-F238E27FC236}">
                <a16:creationId xmlns:a16="http://schemas.microsoft.com/office/drawing/2014/main" id="{ACD0035D-ED13-0915-8C52-90E483945C8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48638" y="1695449"/>
            <a:ext cx="3483793"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9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Análise Quantitativa dos Riscos</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997840"/>
            <a:ext cx="7210997" cy="2862322"/>
          </a:xfrm>
          <a:prstGeom prst="rect">
            <a:avLst/>
          </a:prstGeom>
          <a:noFill/>
        </p:spPr>
        <p:txBody>
          <a:bodyPr wrap="square" anchor="ctr">
            <a:spAutoFit/>
          </a:bodyPr>
          <a:lstStyle/>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Análise Quantitativa dos Riscos avalia efeitos numéricos de riscos priorizados na Análise Qualitativa.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Riscos podem impactar resultados do projeto.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Técnicas usadas: simulações, árvore de decisão, etc.</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Na Engenharia de Software, avaliamos contratação de fábrica de software ou desenvolvimento interno através de árvore de decisão.</a:t>
            </a:r>
            <a:endParaRPr lang="pt-BR" dirty="0">
              <a:solidFill>
                <a:schemeClr val="bg2">
                  <a:lumMod val="25000"/>
                </a:schemeClr>
              </a:solidFill>
              <a:effectLst/>
            </a:endParaRPr>
          </a:p>
        </p:txBody>
      </p:sp>
      <p:pic>
        <p:nvPicPr>
          <p:cNvPr id="1026" name="Picture 2">
            <a:extLst>
              <a:ext uri="{FF2B5EF4-FFF2-40B4-BE49-F238E27FC236}">
                <a16:creationId xmlns:a16="http://schemas.microsoft.com/office/drawing/2014/main" id="{AC9E780D-32DA-69BD-0B6B-7E007624A2A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436777" y="1731140"/>
            <a:ext cx="2988461" cy="383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757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Análise Quantitativa dos Riscos</a:t>
            </a:r>
          </a:p>
        </p:txBody>
      </p:sp>
      <p:pic>
        <p:nvPicPr>
          <p:cNvPr id="3" name="Imagem 2">
            <a:extLst>
              <a:ext uri="{FF2B5EF4-FFF2-40B4-BE49-F238E27FC236}">
                <a16:creationId xmlns:a16="http://schemas.microsoft.com/office/drawing/2014/main" id="{4F6D5DC5-6A61-4989-537D-EA3871EE90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2747" y="2038218"/>
            <a:ext cx="9739856" cy="3371850"/>
          </a:xfrm>
          <a:prstGeom prst="rect">
            <a:avLst/>
          </a:prstGeom>
          <a:ln>
            <a:solidFill>
              <a:schemeClr val="bg2">
                <a:lumMod val="50000"/>
              </a:schemeClr>
            </a:solidFill>
          </a:ln>
        </p:spPr>
      </p:pic>
      <p:sp>
        <p:nvSpPr>
          <p:cNvPr id="4" name="CaixaDeTexto 3">
            <a:extLst>
              <a:ext uri="{FF2B5EF4-FFF2-40B4-BE49-F238E27FC236}">
                <a16:creationId xmlns:a16="http://schemas.microsoft.com/office/drawing/2014/main" id="{1F2243A6-6738-4934-538F-4F82DF18CE4A}"/>
              </a:ext>
            </a:extLst>
          </p:cNvPr>
          <p:cNvSpPr txBox="1"/>
          <p:nvPr/>
        </p:nvSpPr>
        <p:spPr>
          <a:xfrm>
            <a:off x="1019175" y="5554441"/>
            <a:ext cx="7210997" cy="307777"/>
          </a:xfrm>
          <a:prstGeom prst="rect">
            <a:avLst/>
          </a:prstGeom>
          <a:noFill/>
        </p:spPr>
        <p:txBody>
          <a:bodyPr wrap="square" anchor="ctr">
            <a:spAutoFit/>
          </a:bodyPr>
          <a:lstStyle/>
          <a:p>
            <a:r>
              <a:rPr lang="pt-BR" sz="1400" dirty="0" smtClean="0">
                <a:solidFill>
                  <a:schemeClr val="tx1">
                    <a:lumMod val="75000"/>
                  </a:schemeClr>
                </a:solidFill>
              </a:rPr>
              <a:t>R</a:t>
            </a:r>
            <a:r>
              <a:rPr lang="pt-BR" sz="1400" dirty="0" smtClean="0">
                <a:solidFill>
                  <a:schemeClr val="tx1">
                    <a:lumMod val="75000"/>
                  </a:schemeClr>
                </a:solidFill>
              </a:rPr>
              <a:t>esultado </a:t>
            </a:r>
            <a:r>
              <a:rPr lang="pt-BR" sz="1400" dirty="0">
                <a:solidFill>
                  <a:schemeClr val="tx1">
                    <a:lumMod val="75000"/>
                  </a:schemeClr>
                </a:solidFill>
              </a:rPr>
              <a:t>da análise </a:t>
            </a:r>
            <a:r>
              <a:rPr lang="pt-BR" sz="1400" dirty="0" smtClean="0">
                <a:solidFill>
                  <a:schemeClr val="tx1">
                    <a:lumMod val="75000"/>
                  </a:schemeClr>
                </a:solidFill>
              </a:rPr>
              <a:t>quantitativa.</a:t>
            </a:r>
            <a:endParaRPr lang="pt-BR" sz="1400" dirty="0">
              <a:solidFill>
                <a:schemeClr val="tx1">
                  <a:lumMod val="75000"/>
                </a:schemeClr>
              </a:solidFill>
              <a:effectLst/>
            </a:endParaRPr>
          </a:p>
        </p:txBody>
      </p:sp>
    </p:spTree>
    <p:extLst>
      <p:ext uri="{BB962C8B-B14F-4D97-AF65-F5344CB8AC3E}">
        <p14:creationId xmlns:p14="http://schemas.microsoft.com/office/powerpoint/2010/main" val="1516488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Planejamento de Respostas aos Riscos</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1113768" y="1571849"/>
            <a:ext cx="9739856" cy="646331"/>
          </a:xfrm>
          <a:prstGeom prst="rect">
            <a:avLst/>
          </a:prstGeom>
          <a:noFill/>
        </p:spPr>
        <p:txBody>
          <a:bodyPr wrap="square" anchor="ctr">
            <a:spAutoFit/>
          </a:bodyPr>
          <a:lstStyle/>
          <a:p>
            <a:r>
              <a:rPr lang="pt-BR" dirty="0">
                <a:solidFill>
                  <a:schemeClr val="bg2">
                    <a:lumMod val="25000"/>
                  </a:schemeClr>
                </a:solidFill>
              </a:rPr>
              <a:t>Planejar Respostas aos Riscos envolve ações para aumentar oportunidades e reduzir ameaças, priorizando respostas como mitigação ou eliminação do impacto.</a:t>
            </a:r>
          </a:p>
        </p:txBody>
      </p:sp>
      <p:pic>
        <p:nvPicPr>
          <p:cNvPr id="4" name="Imagem 3">
            <a:extLst>
              <a:ext uri="{FF2B5EF4-FFF2-40B4-BE49-F238E27FC236}">
                <a16:creationId xmlns:a16="http://schemas.microsoft.com/office/drawing/2014/main" id="{001FEBDA-CEE8-D35E-B466-58EE259B0D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3610" y="2669090"/>
            <a:ext cx="8658225" cy="3146133"/>
          </a:xfrm>
          <a:prstGeom prst="rect">
            <a:avLst/>
          </a:prstGeom>
          <a:ln>
            <a:solidFill>
              <a:schemeClr val="bg2">
                <a:lumMod val="50000"/>
              </a:schemeClr>
            </a:solidFill>
          </a:ln>
        </p:spPr>
      </p:pic>
      <p:sp>
        <p:nvSpPr>
          <p:cNvPr id="2" name="Retângulo 1"/>
          <p:cNvSpPr/>
          <p:nvPr/>
        </p:nvSpPr>
        <p:spPr>
          <a:xfrm>
            <a:off x="1543610" y="5896801"/>
            <a:ext cx="3601692" cy="307777"/>
          </a:xfrm>
          <a:prstGeom prst="rect">
            <a:avLst/>
          </a:prstGeom>
        </p:spPr>
        <p:txBody>
          <a:bodyPr wrap="none">
            <a:spAutoFit/>
          </a:bodyPr>
          <a:lstStyle/>
          <a:p>
            <a:r>
              <a:rPr lang="pt-BR" sz="1400" dirty="0" smtClean="0">
                <a:solidFill>
                  <a:schemeClr val="tx1">
                    <a:lumMod val="75000"/>
                  </a:schemeClr>
                </a:solidFill>
              </a:rPr>
              <a:t>Proposta </a:t>
            </a:r>
            <a:r>
              <a:rPr lang="pt-BR" sz="1400" dirty="0">
                <a:solidFill>
                  <a:schemeClr val="tx1">
                    <a:lumMod val="75000"/>
                  </a:schemeClr>
                </a:solidFill>
              </a:rPr>
              <a:t>de respostas aos riscos </a:t>
            </a:r>
            <a:r>
              <a:rPr lang="pt-BR" sz="1400" dirty="0" smtClean="0">
                <a:solidFill>
                  <a:schemeClr val="tx1">
                    <a:lumMod val="75000"/>
                  </a:schemeClr>
                </a:solidFill>
              </a:rPr>
              <a:t>identificados. </a:t>
            </a:r>
            <a:endParaRPr lang="pt-BR" sz="1400" dirty="0">
              <a:solidFill>
                <a:schemeClr val="tx1">
                  <a:lumMod val="75000"/>
                </a:schemeClr>
              </a:solidFill>
            </a:endParaRPr>
          </a:p>
        </p:txBody>
      </p:sp>
    </p:spTree>
    <p:extLst>
      <p:ext uri="{BB962C8B-B14F-4D97-AF65-F5344CB8AC3E}">
        <p14:creationId xmlns:p14="http://schemas.microsoft.com/office/powerpoint/2010/main" val="749645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a:xfrm>
            <a:off x="1225856" y="3023391"/>
            <a:ext cx="6802576" cy="811987"/>
          </a:xfrm>
        </p:spPr>
        <p:txBody>
          <a:bodyPr/>
          <a:lstStyle/>
          <a:p>
            <a:r>
              <a:rPr lang="pt-BR" dirty="0"/>
              <a:t>Fases do Desenvolvimento de Software</a:t>
            </a:r>
          </a:p>
        </p:txBody>
      </p:sp>
      <p:pic>
        <p:nvPicPr>
          <p:cNvPr id="12" name="Espaço Reservado para Imagem 11">
            <a:extLst>
              <a:ext uri="{FF2B5EF4-FFF2-40B4-BE49-F238E27FC236}">
                <a16:creationId xmlns:a16="http://schemas.microsoft.com/office/drawing/2014/main" id="{2D68B100-7177-6AAC-779F-C2B483F545F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8148638" y="-1"/>
            <a:ext cx="4043362" cy="6857999"/>
          </a:xfrm>
          <a:prstGeom prst="rect">
            <a:avLst/>
          </a:prstGeom>
        </p:spPr>
      </p:pic>
    </p:spTree>
    <p:extLst>
      <p:ext uri="{BB962C8B-B14F-4D97-AF65-F5344CB8AC3E}">
        <p14:creationId xmlns:p14="http://schemas.microsoft.com/office/powerpoint/2010/main" val="3512991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690336"/>
            <a:ext cx="7129463"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Abordagem sistemática de decomposição na Engenharia de Software para tratar a complexidade.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Software é volátil devido a mudanças tecnológicas e requisitos, aumentando sua complexidade.</a:t>
            </a:r>
            <a:endParaRPr lang="pt-BR" dirty="0">
              <a:solidFill>
                <a:schemeClr val="bg2">
                  <a:lumMod val="25000"/>
                </a:schemeClr>
              </a:solidFill>
            </a:endParaRPr>
          </a:p>
        </p:txBody>
      </p:sp>
      <p:pic>
        <p:nvPicPr>
          <p:cNvPr id="2050" name="Picture 2" descr="Retrato de homem trabalhando em um laptop">
            <a:extLst>
              <a:ext uri="{FF2B5EF4-FFF2-40B4-BE49-F238E27FC236}">
                <a16:creationId xmlns:a16="http://schemas.microsoft.com/office/drawing/2014/main" id="{73AEF614-4559-DEFC-C182-E9D3ADD94C8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267701" y="1879759"/>
            <a:ext cx="3448050" cy="309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650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59211"/>
            <a:ext cx="10153650" cy="1200329"/>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A Engenharia de Software é uma tecnologia em camadas.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Importante destacar que a base da Engenharia de Software é a camada de processo que trata das etapas de desenvolvimento.</a:t>
            </a:r>
          </a:p>
        </p:txBody>
      </p:sp>
      <p:pic>
        <p:nvPicPr>
          <p:cNvPr id="4" name="Imagem 3">
            <a:extLst>
              <a:ext uri="{FF2B5EF4-FFF2-40B4-BE49-F238E27FC236}">
                <a16:creationId xmlns:a16="http://schemas.microsoft.com/office/drawing/2014/main" id="{AE7AAA0E-AEE7-46E8-4C9E-B02189AC60FA}"/>
              </a:ext>
            </a:extLst>
          </p:cNvPr>
          <p:cNvPicPr>
            <a:picLocks noChangeAspect="1"/>
          </p:cNvPicPr>
          <p:nvPr/>
        </p:nvPicPr>
        <p:blipFill>
          <a:blip r:embed="rId2"/>
          <a:stretch>
            <a:fillRect/>
          </a:stretch>
        </p:blipFill>
        <p:spPr>
          <a:xfrm>
            <a:off x="1019175" y="3429000"/>
            <a:ext cx="9802741" cy="2343150"/>
          </a:xfrm>
          <a:prstGeom prst="rect">
            <a:avLst/>
          </a:prstGeom>
          <a:ln>
            <a:solidFill>
              <a:schemeClr val="bg2">
                <a:lumMod val="50000"/>
              </a:schemeClr>
            </a:solidFill>
          </a:ln>
        </p:spPr>
      </p:pic>
    </p:spTree>
    <p:extLst>
      <p:ext uri="{BB962C8B-B14F-4D97-AF65-F5344CB8AC3E}">
        <p14:creationId xmlns:p14="http://schemas.microsoft.com/office/powerpoint/2010/main" val="1805053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Desenvolvimento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29217" y="1774007"/>
            <a:ext cx="10153650" cy="923330"/>
          </a:xfrm>
          <a:prstGeom prst="rect">
            <a:avLst/>
          </a:prstGeom>
          <a:noFill/>
        </p:spPr>
        <p:txBody>
          <a:bodyPr wrap="square" anchor="ctr">
            <a:spAutoFit/>
          </a:bodyPr>
          <a:lstStyle/>
          <a:p>
            <a:r>
              <a:rPr lang="pt-BR" dirty="0">
                <a:solidFill>
                  <a:schemeClr val="bg2">
                    <a:lumMod val="25000"/>
                  </a:schemeClr>
                </a:solidFill>
              </a:rPr>
              <a:t>Porque esse processo é iniciado com especificações e modelos com alto nível de abstração e, à medida que o desenvolvimento de software se aproxima da codificação, o nível de abstração diminui, de modo que o código representa o nível mais baixo da abstração ou de maior detalhamento na especificação do software.</a:t>
            </a:r>
          </a:p>
        </p:txBody>
      </p:sp>
      <p:sp>
        <p:nvSpPr>
          <p:cNvPr id="5" name="Retângulo: Cantos Arredondados 4">
            <a:extLst>
              <a:ext uri="{FF2B5EF4-FFF2-40B4-BE49-F238E27FC236}">
                <a16:creationId xmlns:a16="http://schemas.microsoft.com/office/drawing/2014/main" id="{24A9EAFD-F2D5-F019-6E3E-936BE50679E5}"/>
              </a:ext>
            </a:extLst>
          </p:cNvPr>
          <p:cNvSpPr/>
          <p:nvPr/>
        </p:nvSpPr>
        <p:spPr>
          <a:xfrm>
            <a:off x="1019175" y="3575889"/>
            <a:ext cx="1628663" cy="13021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9F99E4A1-B1D0-B57B-A88D-692A2ECA1748}"/>
              </a:ext>
            </a:extLst>
          </p:cNvPr>
          <p:cNvSpPr txBox="1"/>
          <p:nvPr/>
        </p:nvSpPr>
        <p:spPr>
          <a:xfrm>
            <a:off x="1133533" y="3575889"/>
            <a:ext cx="1428638" cy="584775"/>
          </a:xfrm>
          <a:prstGeom prst="rect">
            <a:avLst/>
          </a:prstGeom>
          <a:noFill/>
        </p:spPr>
        <p:txBody>
          <a:bodyPr wrap="square">
            <a:spAutoFit/>
          </a:bodyPr>
          <a:lstStyle/>
          <a:p>
            <a:pPr algn="ctr"/>
            <a:r>
              <a:rPr lang="pt-BR" sz="3200" b="1" dirty="0"/>
              <a:t>1</a:t>
            </a:r>
          </a:p>
        </p:txBody>
      </p:sp>
      <p:sp>
        <p:nvSpPr>
          <p:cNvPr id="8" name="CaixaDeTexto 7">
            <a:extLst>
              <a:ext uri="{FF2B5EF4-FFF2-40B4-BE49-F238E27FC236}">
                <a16:creationId xmlns:a16="http://schemas.microsoft.com/office/drawing/2014/main" id="{20456042-5F18-050B-0C2A-C9E6499619C6}"/>
              </a:ext>
            </a:extLst>
          </p:cNvPr>
          <p:cNvSpPr txBox="1"/>
          <p:nvPr/>
        </p:nvSpPr>
        <p:spPr>
          <a:xfrm>
            <a:off x="1019175" y="4176053"/>
            <a:ext cx="1628663" cy="646331"/>
          </a:xfrm>
          <a:prstGeom prst="rect">
            <a:avLst/>
          </a:prstGeom>
          <a:noFill/>
        </p:spPr>
        <p:txBody>
          <a:bodyPr wrap="square">
            <a:spAutoFit/>
          </a:bodyPr>
          <a:lstStyle/>
          <a:p>
            <a:pPr algn="ctr"/>
            <a:r>
              <a:rPr lang="pt-BR" dirty="0">
                <a:solidFill>
                  <a:schemeClr val="bg2">
                    <a:lumMod val="25000"/>
                  </a:schemeClr>
                </a:solidFill>
              </a:rPr>
              <a:t>Levantamento de  Requisitos</a:t>
            </a:r>
          </a:p>
        </p:txBody>
      </p:sp>
      <p:sp>
        <p:nvSpPr>
          <p:cNvPr id="9" name="Retângulo: Cantos Arredondados 8">
            <a:extLst>
              <a:ext uri="{FF2B5EF4-FFF2-40B4-BE49-F238E27FC236}">
                <a16:creationId xmlns:a16="http://schemas.microsoft.com/office/drawing/2014/main" id="{0257EB83-9047-E386-EB90-682F1098A004}"/>
              </a:ext>
            </a:extLst>
          </p:cNvPr>
          <p:cNvSpPr/>
          <p:nvPr/>
        </p:nvSpPr>
        <p:spPr>
          <a:xfrm>
            <a:off x="2762196" y="3575889"/>
            <a:ext cx="1628663" cy="13021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AA674B2F-F5ED-0406-8878-B9CC54DB8B97}"/>
              </a:ext>
            </a:extLst>
          </p:cNvPr>
          <p:cNvSpPr txBox="1"/>
          <p:nvPr/>
        </p:nvSpPr>
        <p:spPr>
          <a:xfrm>
            <a:off x="2876554" y="3575889"/>
            <a:ext cx="1428638" cy="584775"/>
          </a:xfrm>
          <a:prstGeom prst="rect">
            <a:avLst/>
          </a:prstGeom>
          <a:noFill/>
        </p:spPr>
        <p:txBody>
          <a:bodyPr wrap="square">
            <a:spAutoFit/>
          </a:bodyPr>
          <a:lstStyle/>
          <a:p>
            <a:pPr algn="ctr"/>
            <a:r>
              <a:rPr lang="pt-BR" sz="3200" b="1" dirty="0"/>
              <a:t>2</a:t>
            </a:r>
          </a:p>
        </p:txBody>
      </p:sp>
      <p:sp>
        <p:nvSpPr>
          <p:cNvPr id="11" name="CaixaDeTexto 10">
            <a:extLst>
              <a:ext uri="{FF2B5EF4-FFF2-40B4-BE49-F238E27FC236}">
                <a16:creationId xmlns:a16="http://schemas.microsoft.com/office/drawing/2014/main" id="{24970779-545D-EA8E-F75D-68B3A46512A4}"/>
              </a:ext>
            </a:extLst>
          </p:cNvPr>
          <p:cNvSpPr txBox="1"/>
          <p:nvPr/>
        </p:nvSpPr>
        <p:spPr>
          <a:xfrm>
            <a:off x="2762196" y="4189866"/>
            <a:ext cx="1628663" cy="369332"/>
          </a:xfrm>
          <a:prstGeom prst="rect">
            <a:avLst/>
          </a:prstGeom>
          <a:noFill/>
        </p:spPr>
        <p:txBody>
          <a:bodyPr wrap="square">
            <a:spAutoFit/>
          </a:bodyPr>
          <a:lstStyle/>
          <a:p>
            <a:pPr algn="ctr"/>
            <a:r>
              <a:rPr lang="pt-BR" dirty="0">
                <a:solidFill>
                  <a:schemeClr val="bg2">
                    <a:lumMod val="25000"/>
                  </a:schemeClr>
                </a:solidFill>
              </a:rPr>
              <a:t>Análise</a:t>
            </a:r>
          </a:p>
        </p:txBody>
      </p:sp>
      <p:sp>
        <p:nvSpPr>
          <p:cNvPr id="12" name="Retângulo: Cantos Arredondados 11">
            <a:extLst>
              <a:ext uri="{FF2B5EF4-FFF2-40B4-BE49-F238E27FC236}">
                <a16:creationId xmlns:a16="http://schemas.microsoft.com/office/drawing/2014/main" id="{60AB394E-FE15-10AE-8881-4D121B937F31}"/>
              </a:ext>
            </a:extLst>
          </p:cNvPr>
          <p:cNvSpPr/>
          <p:nvPr/>
        </p:nvSpPr>
        <p:spPr>
          <a:xfrm>
            <a:off x="4505217" y="3575889"/>
            <a:ext cx="1628663" cy="13021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EC0F77AC-0113-4A83-66F7-5BCEA5BC2E7B}"/>
              </a:ext>
            </a:extLst>
          </p:cNvPr>
          <p:cNvSpPr txBox="1"/>
          <p:nvPr/>
        </p:nvSpPr>
        <p:spPr>
          <a:xfrm>
            <a:off x="4619575" y="3575889"/>
            <a:ext cx="1428638" cy="584775"/>
          </a:xfrm>
          <a:prstGeom prst="rect">
            <a:avLst/>
          </a:prstGeom>
          <a:noFill/>
        </p:spPr>
        <p:txBody>
          <a:bodyPr wrap="square">
            <a:spAutoFit/>
          </a:bodyPr>
          <a:lstStyle/>
          <a:p>
            <a:pPr algn="ctr"/>
            <a:r>
              <a:rPr lang="pt-BR" sz="3200" b="1" dirty="0"/>
              <a:t>3</a:t>
            </a:r>
          </a:p>
        </p:txBody>
      </p:sp>
      <p:sp>
        <p:nvSpPr>
          <p:cNvPr id="14" name="CaixaDeTexto 13">
            <a:extLst>
              <a:ext uri="{FF2B5EF4-FFF2-40B4-BE49-F238E27FC236}">
                <a16:creationId xmlns:a16="http://schemas.microsoft.com/office/drawing/2014/main" id="{687ED242-8099-A1FC-43AD-62BAAE18EEFB}"/>
              </a:ext>
            </a:extLst>
          </p:cNvPr>
          <p:cNvSpPr txBox="1"/>
          <p:nvPr/>
        </p:nvSpPr>
        <p:spPr>
          <a:xfrm>
            <a:off x="4505217" y="4189866"/>
            <a:ext cx="1628663" cy="369332"/>
          </a:xfrm>
          <a:prstGeom prst="rect">
            <a:avLst/>
          </a:prstGeom>
          <a:noFill/>
        </p:spPr>
        <p:txBody>
          <a:bodyPr wrap="square">
            <a:spAutoFit/>
          </a:bodyPr>
          <a:lstStyle/>
          <a:p>
            <a:pPr algn="ctr"/>
            <a:r>
              <a:rPr lang="pt-BR" dirty="0">
                <a:solidFill>
                  <a:schemeClr val="bg2">
                    <a:lumMod val="25000"/>
                  </a:schemeClr>
                </a:solidFill>
              </a:rPr>
              <a:t>Projeto</a:t>
            </a:r>
          </a:p>
        </p:txBody>
      </p:sp>
      <p:sp>
        <p:nvSpPr>
          <p:cNvPr id="24" name="Retângulo: Cantos Arredondados 23">
            <a:extLst>
              <a:ext uri="{FF2B5EF4-FFF2-40B4-BE49-F238E27FC236}">
                <a16:creationId xmlns:a16="http://schemas.microsoft.com/office/drawing/2014/main" id="{30F6ED40-323C-37B0-A151-33B9C9C8666C}"/>
              </a:ext>
            </a:extLst>
          </p:cNvPr>
          <p:cNvSpPr/>
          <p:nvPr/>
        </p:nvSpPr>
        <p:spPr>
          <a:xfrm>
            <a:off x="6248238" y="3575889"/>
            <a:ext cx="1628663" cy="13021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83BF73C4-6454-8ABE-FC0D-488FF98A3C35}"/>
              </a:ext>
            </a:extLst>
          </p:cNvPr>
          <p:cNvSpPr txBox="1"/>
          <p:nvPr/>
        </p:nvSpPr>
        <p:spPr>
          <a:xfrm>
            <a:off x="6362596" y="3575889"/>
            <a:ext cx="1428638" cy="584775"/>
          </a:xfrm>
          <a:prstGeom prst="rect">
            <a:avLst/>
          </a:prstGeom>
          <a:noFill/>
        </p:spPr>
        <p:txBody>
          <a:bodyPr wrap="square">
            <a:spAutoFit/>
          </a:bodyPr>
          <a:lstStyle/>
          <a:p>
            <a:pPr algn="ctr"/>
            <a:r>
              <a:rPr lang="pt-BR" sz="3200" b="1" dirty="0"/>
              <a:t>4</a:t>
            </a:r>
          </a:p>
        </p:txBody>
      </p:sp>
      <p:sp>
        <p:nvSpPr>
          <p:cNvPr id="26" name="CaixaDeTexto 25">
            <a:extLst>
              <a:ext uri="{FF2B5EF4-FFF2-40B4-BE49-F238E27FC236}">
                <a16:creationId xmlns:a16="http://schemas.microsoft.com/office/drawing/2014/main" id="{60F19ECE-B4E8-8AF9-240C-20388AE74FCC}"/>
              </a:ext>
            </a:extLst>
          </p:cNvPr>
          <p:cNvSpPr txBox="1"/>
          <p:nvPr/>
        </p:nvSpPr>
        <p:spPr>
          <a:xfrm>
            <a:off x="6205404" y="4189866"/>
            <a:ext cx="1743021" cy="369332"/>
          </a:xfrm>
          <a:prstGeom prst="rect">
            <a:avLst/>
          </a:prstGeom>
          <a:noFill/>
        </p:spPr>
        <p:txBody>
          <a:bodyPr wrap="square">
            <a:spAutoFit/>
          </a:bodyPr>
          <a:lstStyle/>
          <a:p>
            <a:pPr algn="ctr"/>
            <a:r>
              <a:rPr lang="pt-BR" dirty="0">
                <a:solidFill>
                  <a:schemeClr val="bg2">
                    <a:lumMod val="25000"/>
                  </a:schemeClr>
                </a:solidFill>
              </a:rPr>
              <a:t>Implementação</a:t>
            </a:r>
          </a:p>
        </p:txBody>
      </p:sp>
      <p:sp>
        <p:nvSpPr>
          <p:cNvPr id="27" name="Retângulo: Cantos Arredondados 26">
            <a:extLst>
              <a:ext uri="{FF2B5EF4-FFF2-40B4-BE49-F238E27FC236}">
                <a16:creationId xmlns:a16="http://schemas.microsoft.com/office/drawing/2014/main" id="{549DBE5C-B111-BB4C-C43A-1BE7943D4375}"/>
              </a:ext>
            </a:extLst>
          </p:cNvPr>
          <p:cNvSpPr/>
          <p:nvPr/>
        </p:nvSpPr>
        <p:spPr>
          <a:xfrm>
            <a:off x="7991259" y="3575889"/>
            <a:ext cx="1628663" cy="13021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E301A9D0-8E2D-38DF-F3C8-EEFA4A0FA111}"/>
              </a:ext>
            </a:extLst>
          </p:cNvPr>
          <p:cNvSpPr txBox="1"/>
          <p:nvPr/>
        </p:nvSpPr>
        <p:spPr>
          <a:xfrm>
            <a:off x="8105617" y="3575889"/>
            <a:ext cx="1428638" cy="584775"/>
          </a:xfrm>
          <a:prstGeom prst="rect">
            <a:avLst/>
          </a:prstGeom>
          <a:noFill/>
        </p:spPr>
        <p:txBody>
          <a:bodyPr wrap="square">
            <a:spAutoFit/>
          </a:bodyPr>
          <a:lstStyle/>
          <a:p>
            <a:pPr algn="ctr"/>
            <a:r>
              <a:rPr lang="pt-BR" sz="3200" b="1" dirty="0"/>
              <a:t>5</a:t>
            </a:r>
          </a:p>
        </p:txBody>
      </p:sp>
      <p:sp>
        <p:nvSpPr>
          <p:cNvPr id="29" name="CaixaDeTexto 28">
            <a:extLst>
              <a:ext uri="{FF2B5EF4-FFF2-40B4-BE49-F238E27FC236}">
                <a16:creationId xmlns:a16="http://schemas.microsoft.com/office/drawing/2014/main" id="{A6E1BA09-B8F6-BF7F-698B-D9917DA30CF5}"/>
              </a:ext>
            </a:extLst>
          </p:cNvPr>
          <p:cNvSpPr txBox="1"/>
          <p:nvPr/>
        </p:nvSpPr>
        <p:spPr>
          <a:xfrm>
            <a:off x="7991259" y="4189866"/>
            <a:ext cx="1628663" cy="369332"/>
          </a:xfrm>
          <a:prstGeom prst="rect">
            <a:avLst/>
          </a:prstGeom>
          <a:noFill/>
        </p:spPr>
        <p:txBody>
          <a:bodyPr wrap="square">
            <a:spAutoFit/>
          </a:bodyPr>
          <a:lstStyle/>
          <a:p>
            <a:pPr algn="ctr"/>
            <a:r>
              <a:rPr lang="pt-BR" dirty="0">
                <a:solidFill>
                  <a:schemeClr val="bg2">
                    <a:lumMod val="25000"/>
                  </a:schemeClr>
                </a:solidFill>
              </a:rPr>
              <a:t>Testes</a:t>
            </a:r>
          </a:p>
        </p:txBody>
      </p:sp>
      <p:sp>
        <p:nvSpPr>
          <p:cNvPr id="30" name="Retângulo: Cantos Arredondados 29">
            <a:extLst>
              <a:ext uri="{FF2B5EF4-FFF2-40B4-BE49-F238E27FC236}">
                <a16:creationId xmlns:a16="http://schemas.microsoft.com/office/drawing/2014/main" id="{3F728804-1FC8-DABE-C0FD-4C83A1B2BB18}"/>
              </a:ext>
            </a:extLst>
          </p:cNvPr>
          <p:cNvSpPr/>
          <p:nvPr/>
        </p:nvSpPr>
        <p:spPr>
          <a:xfrm>
            <a:off x="9734280" y="3575889"/>
            <a:ext cx="1628663" cy="13021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C10311AA-5265-B979-E71A-DD14103D4422}"/>
              </a:ext>
            </a:extLst>
          </p:cNvPr>
          <p:cNvSpPr txBox="1"/>
          <p:nvPr/>
        </p:nvSpPr>
        <p:spPr>
          <a:xfrm>
            <a:off x="9848638" y="3575889"/>
            <a:ext cx="1428638" cy="584775"/>
          </a:xfrm>
          <a:prstGeom prst="rect">
            <a:avLst/>
          </a:prstGeom>
          <a:noFill/>
        </p:spPr>
        <p:txBody>
          <a:bodyPr wrap="square">
            <a:spAutoFit/>
          </a:bodyPr>
          <a:lstStyle/>
          <a:p>
            <a:pPr algn="ctr"/>
            <a:r>
              <a:rPr lang="pt-BR" sz="3200" b="1" dirty="0"/>
              <a:t>6</a:t>
            </a:r>
          </a:p>
        </p:txBody>
      </p:sp>
      <p:sp>
        <p:nvSpPr>
          <p:cNvPr id="32" name="CaixaDeTexto 31">
            <a:extLst>
              <a:ext uri="{FF2B5EF4-FFF2-40B4-BE49-F238E27FC236}">
                <a16:creationId xmlns:a16="http://schemas.microsoft.com/office/drawing/2014/main" id="{65A64D69-BF2C-424E-7EC5-E6544672CB54}"/>
              </a:ext>
            </a:extLst>
          </p:cNvPr>
          <p:cNvSpPr txBox="1"/>
          <p:nvPr/>
        </p:nvSpPr>
        <p:spPr>
          <a:xfrm>
            <a:off x="9734280" y="4189866"/>
            <a:ext cx="1628663" cy="369332"/>
          </a:xfrm>
          <a:prstGeom prst="rect">
            <a:avLst/>
          </a:prstGeom>
          <a:noFill/>
        </p:spPr>
        <p:txBody>
          <a:bodyPr wrap="square">
            <a:spAutoFit/>
          </a:bodyPr>
          <a:lstStyle/>
          <a:p>
            <a:pPr algn="ctr"/>
            <a:r>
              <a:rPr lang="pt-BR" dirty="0">
                <a:solidFill>
                  <a:schemeClr val="bg2">
                    <a:lumMod val="25000"/>
                  </a:schemeClr>
                </a:solidFill>
              </a:rPr>
              <a:t>Implantação</a:t>
            </a:r>
          </a:p>
        </p:txBody>
      </p:sp>
    </p:spTree>
    <p:extLst>
      <p:ext uri="{BB962C8B-B14F-4D97-AF65-F5344CB8AC3E}">
        <p14:creationId xmlns:p14="http://schemas.microsoft.com/office/powerpoint/2010/main" val="63634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274838"/>
            <a:ext cx="6844665" cy="2308324"/>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Avanço tecnológico do hardware impulsiona softwares mais complexos.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Transição para o paradigma orientado a objetos permite reutilização e eficiência na manutenção.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Software é crucial para geração de informações em Sistemas de Informação, essenciais para decisões e controle empresarial.</a:t>
            </a:r>
            <a:endParaRPr lang="pt-BR" dirty="0">
              <a:solidFill>
                <a:schemeClr val="bg2">
                  <a:lumMod val="25000"/>
                </a:schemeClr>
              </a:solidFill>
            </a:endParaRPr>
          </a:p>
        </p:txBody>
      </p:sp>
      <p:pic>
        <p:nvPicPr>
          <p:cNvPr id="5" name="Imagem 4">
            <a:extLst>
              <a:ext uri="{FF2B5EF4-FFF2-40B4-BE49-F238E27FC236}">
                <a16:creationId xmlns:a16="http://schemas.microsoft.com/office/drawing/2014/main" id="{C0F0AD02-CEFF-B504-C401-F6ED7511F2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3096" y="1821504"/>
            <a:ext cx="2964905" cy="2905944"/>
          </a:xfrm>
          <a:prstGeom prst="rect">
            <a:avLst/>
          </a:prstGeom>
        </p:spPr>
      </p:pic>
      <p:sp>
        <p:nvSpPr>
          <p:cNvPr id="6" name="CaixaDeTexto 5">
            <a:extLst>
              <a:ext uri="{FF2B5EF4-FFF2-40B4-BE49-F238E27FC236}">
                <a16:creationId xmlns:a16="http://schemas.microsoft.com/office/drawing/2014/main" id="{E5577ECD-BC39-A182-C85B-BBD086D70B85}"/>
              </a:ext>
            </a:extLst>
          </p:cNvPr>
          <p:cNvSpPr txBox="1"/>
          <p:nvPr/>
        </p:nvSpPr>
        <p:spPr>
          <a:xfrm>
            <a:off x="8473096" y="4848265"/>
            <a:ext cx="3148928" cy="307777"/>
          </a:xfrm>
          <a:prstGeom prst="rect">
            <a:avLst/>
          </a:prstGeom>
          <a:noFill/>
        </p:spPr>
        <p:txBody>
          <a:bodyPr wrap="square" rtlCol="0">
            <a:spAutoFit/>
          </a:bodyPr>
          <a:lstStyle/>
          <a:p>
            <a:pPr algn="ctr"/>
            <a:r>
              <a:rPr lang="pt-BR" sz="1400" dirty="0"/>
              <a:t>Sistema de Informação x Software.</a:t>
            </a:r>
          </a:p>
        </p:txBody>
      </p:sp>
    </p:spTree>
    <p:extLst>
      <p:ext uri="{BB962C8B-B14F-4D97-AF65-F5344CB8AC3E}">
        <p14:creationId xmlns:p14="http://schemas.microsoft.com/office/powerpoint/2010/main" val="1821722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10947"/>
            <a:ext cx="10153650" cy="923330"/>
          </a:xfrm>
          <a:prstGeom prst="rect">
            <a:avLst/>
          </a:prstGeom>
          <a:noFill/>
        </p:spPr>
        <p:txBody>
          <a:bodyPr wrap="square" anchor="ctr">
            <a:spAutoFit/>
          </a:bodyPr>
          <a:lstStyle/>
          <a:p>
            <a:r>
              <a:rPr lang="pt-BR" dirty="0">
                <a:solidFill>
                  <a:schemeClr val="bg2">
                    <a:lumMod val="25000"/>
                  </a:schemeClr>
                </a:solidFill>
              </a:rPr>
              <a:t>As etapas de levantamento de requisitos e análise, no processo de desenvolvimento de software, compõem a Engenharia de Requisitos, de modo que essa engenharia está no contexto da Engenharia de Software.</a:t>
            </a:r>
          </a:p>
        </p:txBody>
      </p:sp>
      <p:sp>
        <p:nvSpPr>
          <p:cNvPr id="6" name="Retângulo 5">
            <a:extLst>
              <a:ext uri="{FF2B5EF4-FFF2-40B4-BE49-F238E27FC236}">
                <a16:creationId xmlns:a16="http://schemas.microsoft.com/office/drawing/2014/main" id="{42667D83-590E-A3D7-A43E-A630A44589BD}"/>
              </a:ext>
            </a:extLst>
          </p:cNvPr>
          <p:cNvSpPr/>
          <p:nvPr/>
        </p:nvSpPr>
        <p:spPr>
          <a:xfrm>
            <a:off x="1019175" y="3041102"/>
            <a:ext cx="10153650" cy="2929929"/>
          </a:xfrm>
          <a:prstGeom prst="rect">
            <a:avLst/>
          </a:prstGeom>
          <a:solidFill>
            <a:srgbClr val="E3EFF1"/>
          </a:solidFill>
          <a:ln>
            <a:solidFill>
              <a:srgbClr val="E3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B38771D-60C4-6092-1A04-0F40F85E00CD}"/>
              </a:ext>
            </a:extLst>
          </p:cNvPr>
          <p:cNvSpPr txBox="1"/>
          <p:nvPr/>
        </p:nvSpPr>
        <p:spPr>
          <a:xfrm>
            <a:off x="1606549" y="3328807"/>
            <a:ext cx="8991601" cy="2308324"/>
          </a:xfrm>
          <a:prstGeom prst="rect">
            <a:avLst/>
          </a:prstGeom>
          <a:noFill/>
        </p:spPr>
        <p:txBody>
          <a:bodyPr wrap="square" rtlCol="0">
            <a:spAutoFit/>
          </a:bodyPr>
          <a:lstStyle/>
          <a:p>
            <a:pPr algn="ctr"/>
            <a:endParaRPr lang="pt-BR" b="1" dirty="0"/>
          </a:p>
          <a:p>
            <a:endParaRPr lang="pt-BR" b="1" dirty="0"/>
          </a:p>
          <a:p>
            <a:r>
              <a:rPr lang="pt-BR" b="1" dirty="0"/>
              <a:t>Os requisitos de um sistema são descrições dos serviços fornecidos pelo sistema e as suas restrições operacionais. Esses requisitos refletem as necessidades dos clientes de um sistema que ajuda a resolver algum problema.</a:t>
            </a:r>
          </a:p>
          <a:p>
            <a:endParaRPr lang="pt-BR" b="1" dirty="0"/>
          </a:p>
          <a:p>
            <a:endParaRPr lang="pt-BR" b="1" dirty="0"/>
          </a:p>
          <a:p>
            <a:pPr algn="r"/>
            <a:r>
              <a:rPr lang="pt-BR" b="1" dirty="0"/>
              <a:t>(</a:t>
            </a:r>
            <a:r>
              <a:rPr lang="pt-BR" b="1" dirty="0" err="1"/>
              <a:t>Sommerville</a:t>
            </a:r>
            <a:r>
              <a:rPr lang="pt-BR" b="1" dirty="0"/>
              <a:t>, 2007) </a:t>
            </a:r>
          </a:p>
        </p:txBody>
      </p:sp>
      <p:sp>
        <p:nvSpPr>
          <p:cNvPr id="3" name="CaixaDeTexto 2">
            <a:extLst>
              <a:ext uri="{FF2B5EF4-FFF2-40B4-BE49-F238E27FC236}">
                <a16:creationId xmlns:a16="http://schemas.microsoft.com/office/drawing/2014/main" id="{8D04338C-AC56-E5A2-0173-59D90957F5FE}"/>
              </a:ext>
            </a:extLst>
          </p:cNvPr>
          <p:cNvSpPr txBox="1"/>
          <p:nvPr/>
        </p:nvSpPr>
        <p:spPr>
          <a:xfrm>
            <a:off x="1606549" y="3195344"/>
            <a:ext cx="577790" cy="830997"/>
          </a:xfrm>
          <a:prstGeom prst="rect">
            <a:avLst/>
          </a:prstGeom>
          <a:noFill/>
        </p:spPr>
        <p:txBody>
          <a:bodyPr wrap="square" rtlCol="0">
            <a:spAutoFit/>
          </a:bodyPr>
          <a:lstStyle/>
          <a:p>
            <a:r>
              <a:rPr lang="pt-BR" sz="4800" dirty="0">
                <a:latin typeface="Amasis MT Pro Black" panose="02040A04050005020304" pitchFamily="18" charset="0"/>
              </a:rPr>
              <a:t>“</a:t>
            </a:r>
          </a:p>
        </p:txBody>
      </p:sp>
    </p:spTree>
    <p:extLst>
      <p:ext uri="{BB962C8B-B14F-4D97-AF65-F5344CB8AC3E}">
        <p14:creationId xmlns:p14="http://schemas.microsoft.com/office/powerpoint/2010/main" val="2959289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ângulo: Cantos Arredondados 38">
            <a:extLst>
              <a:ext uri="{FF2B5EF4-FFF2-40B4-BE49-F238E27FC236}">
                <a16:creationId xmlns:a16="http://schemas.microsoft.com/office/drawing/2014/main" id="{93063909-3C15-C176-2E49-84B0209BB15C}"/>
              </a:ext>
            </a:extLst>
          </p:cNvPr>
          <p:cNvSpPr/>
          <p:nvPr/>
        </p:nvSpPr>
        <p:spPr>
          <a:xfrm>
            <a:off x="7089197" y="4449975"/>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Cantos Arredondados 34">
            <a:extLst>
              <a:ext uri="{FF2B5EF4-FFF2-40B4-BE49-F238E27FC236}">
                <a16:creationId xmlns:a16="http://schemas.microsoft.com/office/drawing/2014/main" id="{53959EA2-7DC4-2255-C155-945908DFE256}"/>
              </a:ext>
            </a:extLst>
          </p:cNvPr>
          <p:cNvSpPr/>
          <p:nvPr/>
        </p:nvSpPr>
        <p:spPr>
          <a:xfrm>
            <a:off x="4935222" y="4449975"/>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Cantos Arredondados 26">
            <a:extLst>
              <a:ext uri="{FF2B5EF4-FFF2-40B4-BE49-F238E27FC236}">
                <a16:creationId xmlns:a16="http://schemas.microsoft.com/office/drawing/2014/main" id="{E00846C0-9486-1CCD-CB12-93B68113A803}"/>
              </a:ext>
            </a:extLst>
          </p:cNvPr>
          <p:cNvSpPr/>
          <p:nvPr/>
        </p:nvSpPr>
        <p:spPr>
          <a:xfrm>
            <a:off x="8107047" y="2974279"/>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Cantos Arredondados 19">
            <a:extLst>
              <a:ext uri="{FF2B5EF4-FFF2-40B4-BE49-F238E27FC236}">
                <a16:creationId xmlns:a16="http://schemas.microsoft.com/office/drawing/2014/main" id="{F48D85C9-5CB2-C741-8CF8-783BF6C8AB90}"/>
              </a:ext>
            </a:extLst>
          </p:cNvPr>
          <p:cNvSpPr/>
          <p:nvPr/>
        </p:nvSpPr>
        <p:spPr>
          <a:xfrm>
            <a:off x="1695450" y="2974279"/>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9E4DA9A-F79D-30EB-3F8C-16F58FF0EB2C}"/>
              </a:ext>
            </a:extLst>
          </p:cNvPr>
          <p:cNvSpPr/>
          <p:nvPr/>
        </p:nvSpPr>
        <p:spPr>
          <a:xfrm>
            <a:off x="3849426" y="2977783"/>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06095"/>
            <a:ext cx="10153650" cy="646331"/>
          </a:xfrm>
          <a:prstGeom prst="rect">
            <a:avLst/>
          </a:prstGeom>
          <a:noFill/>
        </p:spPr>
        <p:txBody>
          <a:bodyPr wrap="square" anchor="ctr">
            <a:spAutoFit/>
          </a:bodyPr>
          <a:lstStyle/>
          <a:p>
            <a:r>
              <a:rPr lang="pt-BR" dirty="0">
                <a:solidFill>
                  <a:schemeClr val="bg2">
                    <a:lumMod val="25000"/>
                  </a:schemeClr>
                </a:solidFill>
              </a:rPr>
              <a:t>A Engenharia de Requisitos inclui as atividades de descobrir, analisar, documentar e verificar os serviços fornecidos pelo sistema e suas restrições operacionais, possuindo um processo próprio</a:t>
            </a:r>
          </a:p>
        </p:txBody>
      </p:sp>
      <p:sp>
        <p:nvSpPr>
          <p:cNvPr id="3" name="Elipse 2">
            <a:extLst>
              <a:ext uri="{FF2B5EF4-FFF2-40B4-BE49-F238E27FC236}">
                <a16:creationId xmlns:a16="http://schemas.microsoft.com/office/drawing/2014/main" id="{4853E326-AB4A-EC8E-8EA5-BBDFD75DD344}"/>
              </a:ext>
            </a:extLst>
          </p:cNvPr>
          <p:cNvSpPr/>
          <p:nvPr/>
        </p:nvSpPr>
        <p:spPr>
          <a:xfrm>
            <a:off x="3521807"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6019E90B-F351-B68B-0FC9-3CD830EBA313}"/>
              </a:ext>
            </a:extLst>
          </p:cNvPr>
          <p:cNvSpPr/>
          <p:nvPr/>
        </p:nvSpPr>
        <p:spPr>
          <a:xfrm>
            <a:off x="3624201"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EEB94FE4-B9CC-1B5C-EC21-601A038A005B}"/>
              </a:ext>
            </a:extLst>
          </p:cNvPr>
          <p:cNvSpPr txBox="1"/>
          <p:nvPr/>
        </p:nvSpPr>
        <p:spPr>
          <a:xfrm>
            <a:off x="1695449" y="3227259"/>
            <a:ext cx="1889261" cy="369332"/>
          </a:xfrm>
          <a:prstGeom prst="rect">
            <a:avLst/>
          </a:prstGeom>
          <a:noFill/>
        </p:spPr>
        <p:txBody>
          <a:bodyPr wrap="square">
            <a:spAutoFit/>
          </a:bodyPr>
          <a:lstStyle/>
          <a:p>
            <a:pPr algn="ctr"/>
            <a:r>
              <a:rPr lang="pt-BR" b="1" dirty="0"/>
              <a:t>Concepção</a:t>
            </a:r>
          </a:p>
        </p:txBody>
      </p:sp>
      <p:sp>
        <p:nvSpPr>
          <p:cNvPr id="14" name="Seta: para a Direita 13">
            <a:extLst>
              <a:ext uri="{FF2B5EF4-FFF2-40B4-BE49-F238E27FC236}">
                <a16:creationId xmlns:a16="http://schemas.microsoft.com/office/drawing/2014/main" id="{F0D803EC-D0DB-C8A6-75A5-8156BF84DFD6}"/>
              </a:ext>
            </a:extLst>
          </p:cNvPr>
          <p:cNvSpPr/>
          <p:nvPr/>
        </p:nvSpPr>
        <p:spPr>
          <a:xfrm>
            <a:off x="6563119" y="3268452"/>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86EEBE64-1000-1C5A-CE87-9825E0B11E77}"/>
              </a:ext>
            </a:extLst>
          </p:cNvPr>
          <p:cNvSpPr txBox="1"/>
          <p:nvPr/>
        </p:nvSpPr>
        <p:spPr>
          <a:xfrm>
            <a:off x="3849426" y="3230763"/>
            <a:ext cx="1889261" cy="369332"/>
          </a:xfrm>
          <a:prstGeom prst="rect">
            <a:avLst/>
          </a:prstGeom>
          <a:noFill/>
        </p:spPr>
        <p:txBody>
          <a:bodyPr wrap="square">
            <a:spAutoFit/>
          </a:bodyPr>
          <a:lstStyle/>
          <a:p>
            <a:pPr algn="ctr"/>
            <a:r>
              <a:rPr lang="pt-BR" b="1" dirty="0"/>
              <a:t>Levantamento</a:t>
            </a:r>
          </a:p>
        </p:txBody>
      </p:sp>
      <p:sp>
        <p:nvSpPr>
          <p:cNvPr id="21" name="Retângulo: Cantos Arredondados 20">
            <a:extLst>
              <a:ext uri="{FF2B5EF4-FFF2-40B4-BE49-F238E27FC236}">
                <a16:creationId xmlns:a16="http://schemas.microsoft.com/office/drawing/2014/main" id="{92C8F2E8-873A-72AF-7FD7-BA46C626253F}"/>
              </a:ext>
            </a:extLst>
          </p:cNvPr>
          <p:cNvSpPr/>
          <p:nvPr/>
        </p:nvSpPr>
        <p:spPr>
          <a:xfrm>
            <a:off x="5953071" y="2974279"/>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DAA6F3BF-07C1-9D49-A719-3523A262E08F}"/>
              </a:ext>
            </a:extLst>
          </p:cNvPr>
          <p:cNvSpPr/>
          <p:nvPr/>
        </p:nvSpPr>
        <p:spPr>
          <a:xfrm>
            <a:off x="7779428"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D4A3D5C6-4BB0-BFAD-EAE2-5B72C7C54568}"/>
              </a:ext>
            </a:extLst>
          </p:cNvPr>
          <p:cNvSpPr/>
          <p:nvPr/>
        </p:nvSpPr>
        <p:spPr>
          <a:xfrm>
            <a:off x="7881822"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BFA91782-CB20-E2FA-710C-087552B50491}"/>
              </a:ext>
            </a:extLst>
          </p:cNvPr>
          <p:cNvSpPr txBox="1"/>
          <p:nvPr/>
        </p:nvSpPr>
        <p:spPr>
          <a:xfrm>
            <a:off x="5953070" y="3227259"/>
            <a:ext cx="1889261" cy="369332"/>
          </a:xfrm>
          <a:prstGeom prst="rect">
            <a:avLst/>
          </a:prstGeom>
          <a:noFill/>
        </p:spPr>
        <p:txBody>
          <a:bodyPr wrap="square">
            <a:spAutoFit/>
          </a:bodyPr>
          <a:lstStyle/>
          <a:p>
            <a:pPr algn="ctr"/>
            <a:r>
              <a:rPr lang="pt-BR" b="1" dirty="0"/>
              <a:t>Elaboração</a:t>
            </a:r>
          </a:p>
        </p:txBody>
      </p:sp>
      <p:sp>
        <p:nvSpPr>
          <p:cNvPr id="25" name="Elipse 24">
            <a:extLst>
              <a:ext uri="{FF2B5EF4-FFF2-40B4-BE49-F238E27FC236}">
                <a16:creationId xmlns:a16="http://schemas.microsoft.com/office/drawing/2014/main" id="{78B300E8-9F6C-E57F-ED01-628644E3ACB8}"/>
              </a:ext>
            </a:extLst>
          </p:cNvPr>
          <p:cNvSpPr/>
          <p:nvPr/>
        </p:nvSpPr>
        <p:spPr>
          <a:xfrm>
            <a:off x="5664941"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15F62709-6984-D022-2CCE-9F1B2EF06166}"/>
              </a:ext>
            </a:extLst>
          </p:cNvPr>
          <p:cNvSpPr/>
          <p:nvPr/>
        </p:nvSpPr>
        <p:spPr>
          <a:xfrm>
            <a:off x="5767335"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3FA44BE6-784F-2EF2-4F4F-47C270CE9EC3}"/>
              </a:ext>
            </a:extLst>
          </p:cNvPr>
          <p:cNvSpPr/>
          <p:nvPr/>
        </p:nvSpPr>
        <p:spPr>
          <a:xfrm>
            <a:off x="9933404"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CBC4B9E5-3BB5-1976-4D81-DC37DD0125BA}"/>
              </a:ext>
            </a:extLst>
          </p:cNvPr>
          <p:cNvSpPr/>
          <p:nvPr/>
        </p:nvSpPr>
        <p:spPr>
          <a:xfrm>
            <a:off x="10035798"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AB6DEC0D-136D-5D43-E33B-21582BD904E6}"/>
              </a:ext>
            </a:extLst>
          </p:cNvPr>
          <p:cNvSpPr txBox="1"/>
          <p:nvPr/>
        </p:nvSpPr>
        <p:spPr>
          <a:xfrm>
            <a:off x="8107047" y="3227259"/>
            <a:ext cx="1889260" cy="369332"/>
          </a:xfrm>
          <a:prstGeom prst="rect">
            <a:avLst/>
          </a:prstGeom>
          <a:noFill/>
        </p:spPr>
        <p:txBody>
          <a:bodyPr wrap="square">
            <a:spAutoFit/>
          </a:bodyPr>
          <a:lstStyle/>
          <a:p>
            <a:pPr algn="ctr"/>
            <a:r>
              <a:rPr lang="pt-BR" b="1" dirty="0"/>
              <a:t>Negociação</a:t>
            </a:r>
          </a:p>
        </p:txBody>
      </p:sp>
      <p:sp>
        <p:nvSpPr>
          <p:cNvPr id="31" name="Retângulo: Cantos Arredondados 30">
            <a:extLst>
              <a:ext uri="{FF2B5EF4-FFF2-40B4-BE49-F238E27FC236}">
                <a16:creationId xmlns:a16="http://schemas.microsoft.com/office/drawing/2014/main" id="{20AF2A33-D128-9375-CECE-8AC0297D0954}"/>
              </a:ext>
            </a:extLst>
          </p:cNvPr>
          <p:cNvSpPr/>
          <p:nvPr/>
        </p:nvSpPr>
        <p:spPr>
          <a:xfrm>
            <a:off x="2781246" y="4449975"/>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08849631-27BE-55CF-2D39-42AF5EBE604B}"/>
              </a:ext>
            </a:extLst>
          </p:cNvPr>
          <p:cNvSpPr/>
          <p:nvPr/>
        </p:nvSpPr>
        <p:spPr>
          <a:xfrm>
            <a:off x="4607603" y="470081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DB1A4FE9-D176-A821-E7AA-0C3A3EA73F93}"/>
              </a:ext>
            </a:extLst>
          </p:cNvPr>
          <p:cNvSpPr/>
          <p:nvPr/>
        </p:nvSpPr>
        <p:spPr>
          <a:xfrm>
            <a:off x="4709997" y="481932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D2767920-FAD3-66C3-6E67-A78453F82621}"/>
              </a:ext>
            </a:extLst>
          </p:cNvPr>
          <p:cNvSpPr txBox="1"/>
          <p:nvPr/>
        </p:nvSpPr>
        <p:spPr>
          <a:xfrm>
            <a:off x="2781245" y="4702955"/>
            <a:ext cx="1889261" cy="369332"/>
          </a:xfrm>
          <a:prstGeom prst="rect">
            <a:avLst/>
          </a:prstGeom>
          <a:noFill/>
        </p:spPr>
        <p:txBody>
          <a:bodyPr wrap="square">
            <a:spAutoFit/>
          </a:bodyPr>
          <a:lstStyle/>
          <a:p>
            <a:pPr algn="ctr"/>
            <a:r>
              <a:rPr lang="pt-BR" b="1" dirty="0"/>
              <a:t>Especificação</a:t>
            </a:r>
          </a:p>
        </p:txBody>
      </p:sp>
      <p:sp>
        <p:nvSpPr>
          <p:cNvPr id="36" name="Elipse 35">
            <a:extLst>
              <a:ext uri="{FF2B5EF4-FFF2-40B4-BE49-F238E27FC236}">
                <a16:creationId xmlns:a16="http://schemas.microsoft.com/office/drawing/2014/main" id="{68041AD2-BAEC-8E4C-8E28-B743E6C85228}"/>
              </a:ext>
            </a:extLst>
          </p:cNvPr>
          <p:cNvSpPr/>
          <p:nvPr/>
        </p:nvSpPr>
        <p:spPr>
          <a:xfrm>
            <a:off x="6761579" y="470081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Seta: para a Direita 36">
            <a:extLst>
              <a:ext uri="{FF2B5EF4-FFF2-40B4-BE49-F238E27FC236}">
                <a16:creationId xmlns:a16="http://schemas.microsoft.com/office/drawing/2014/main" id="{DAD780C6-BA6C-E429-0932-48078432B79E}"/>
              </a:ext>
            </a:extLst>
          </p:cNvPr>
          <p:cNvSpPr/>
          <p:nvPr/>
        </p:nvSpPr>
        <p:spPr>
          <a:xfrm>
            <a:off x="6863973" y="481932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709C02CB-B767-CA6D-BAC2-F3F26E0A49E4}"/>
              </a:ext>
            </a:extLst>
          </p:cNvPr>
          <p:cNvSpPr txBox="1"/>
          <p:nvPr/>
        </p:nvSpPr>
        <p:spPr>
          <a:xfrm>
            <a:off x="4935221" y="4702955"/>
            <a:ext cx="1889261" cy="369332"/>
          </a:xfrm>
          <a:prstGeom prst="rect">
            <a:avLst/>
          </a:prstGeom>
          <a:noFill/>
        </p:spPr>
        <p:txBody>
          <a:bodyPr wrap="square">
            <a:spAutoFit/>
          </a:bodyPr>
          <a:lstStyle/>
          <a:p>
            <a:pPr algn="ctr"/>
            <a:r>
              <a:rPr lang="pt-BR" b="1" dirty="0"/>
              <a:t>Validação</a:t>
            </a:r>
          </a:p>
        </p:txBody>
      </p:sp>
      <p:sp>
        <p:nvSpPr>
          <p:cNvPr id="42" name="CaixaDeTexto 41">
            <a:extLst>
              <a:ext uri="{FF2B5EF4-FFF2-40B4-BE49-F238E27FC236}">
                <a16:creationId xmlns:a16="http://schemas.microsoft.com/office/drawing/2014/main" id="{D8E76500-2F07-037F-4107-32715CC2F894}"/>
              </a:ext>
            </a:extLst>
          </p:cNvPr>
          <p:cNvSpPr txBox="1"/>
          <p:nvPr/>
        </p:nvSpPr>
        <p:spPr>
          <a:xfrm>
            <a:off x="7089196" y="4702955"/>
            <a:ext cx="1889261" cy="369332"/>
          </a:xfrm>
          <a:prstGeom prst="rect">
            <a:avLst/>
          </a:prstGeom>
          <a:noFill/>
        </p:spPr>
        <p:txBody>
          <a:bodyPr wrap="square">
            <a:spAutoFit/>
          </a:bodyPr>
          <a:lstStyle/>
          <a:p>
            <a:pPr algn="ctr"/>
            <a:r>
              <a:rPr lang="pt-BR" b="1" dirty="0"/>
              <a:t>Gestão</a:t>
            </a:r>
          </a:p>
        </p:txBody>
      </p:sp>
    </p:spTree>
    <p:extLst>
      <p:ext uri="{BB962C8B-B14F-4D97-AF65-F5344CB8AC3E}">
        <p14:creationId xmlns:p14="http://schemas.microsoft.com/office/powerpoint/2010/main" val="2426596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4" name="Retângulo: Cantos Arredondados 3">
            <a:extLst>
              <a:ext uri="{FF2B5EF4-FFF2-40B4-BE49-F238E27FC236}">
                <a16:creationId xmlns:a16="http://schemas.microsoft.com/office/drawing/2014/main" id="{FB46262D-3651-84DB-5302-2663275F6465}"/>
              </a:ext>
            </a:extLst>
          </p:cNvPr>
          <p:cNvSpPr/>
          <p:nvPr/>
        </p:nvSpPr>
        <p:spPr>
          <a:xfrm>
            <a:off x="1019173" y="1755850"/>
            <a:ext cx="4668395" cy="329163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EBDAC12-0215-EB2F-29F8-0186B7A8F6A7}"/>
              </a:ext>
            </a:extLst>
          </p:cNvPr>
          <p:cNvSpPr txBox="1"/>
          <p:nvPr/>
        </p:nvSpPr>
        <p:spPr>
          <a:xfrm>
            <a:off x="1228318" y="1993183"/>
            <a:ext cx="4091231" cy="369332"/>
          </a:xfrm>
          <a:prstGeom prst="rect">
            <a:avLst/>
          </a:prstGeom>
          <a:noFill/>
        </p:spPr>
        <p:txBody>
          <a:bodyPr wrap="square">
            <a:spAutoFit/>
          </a:bodyPr>
          <a:lstStyle/>
          <a:p>
            <a:r>
              <a:rPr lang="pt-BR" b="1" dirty="0">
                <a:effectLst/>
              </a:rPr>
              <a:t>Concepção</a:t>
            </a:r>
            <a:endParaRPr lang="pt-BR" b="1" dirty="0"/>
          </a:p>
        </p:txBody>
      </p:sp>
      <p:sp>
        <p:nvSpPr>
          <p:cNvPr id="9" name="CaixaDeTexto 8">
            <a:extLst>
              <a:ext uri="{FF2B5EF4-FFF2-40B4-BE49-F238E27FC236}">
                <a16:creationId xmlns:a16="http://schemas.microsoft.com/office/drawing/2014/main" id="{A8E58378-864A-3013-9550-0ED4086AFAEB}"/>
              </a:ext>
            </a:extLst>
          </p:cNvPr>
          <p:cNvSpPr txBox="1"/>
          <p:nvPr/>
        </p:nvSpPr>
        <p:spPr>
          <a:xfrm>
            <a:off x="1228316" y="2394589"/>
            <a:ext cx="4305709" cy="2308324"/>
          </a:xfrm>
          <a:prstGeom prst="rect">
            <a:avLst/>
          </a:prstGeom>
          <a:noFill/>
        </p:spPr>
        <p:txBody>
          <a:bodyPr wrap="square">
            <a:spAutoFit/>
          </a:bodyPr>
          <a:lstStyle/>
          <a:p>
            <a:pPr algn="just"/>
            <a:r>
              <a:rPr lang="pt-BR" sz="1600" dirty="0">
                <a:solidFill>
                  <a:schemeClr val="bg2">
                    <a:lumMod val="25000"/>
                  </a:schemeClr>
                </a:solidFill>
                <a:effectLst/>
              </a:rPr>
              <a:t>Na </a:t>
            </a:r>
            <a:r>
              <a:rPr lang="pt-BR" sz="1600" dirty="0" smtClean="0">
                <a:solidFill>
                  <a:schemeClr val="bg2">
                    <a:lumMod val="25000"/>
                  </a:schemeClr>
                </a:solidFill>
                <a:effectLst/>
              </a:rPr>
              <a:t>etapa, </a:t>
            </a:r>
            <a:r>
              <a:rPr lang="pt-BR" sz="1600" dirty="0">
                <a:solidFill>
                  <a:schemeClr val="bg2">
                    <a:lumMod val="25000"/>
                  </a:schemeClr>
                </a:solidFill>
                <a:effectLst/>
              </a:rPr>
              <a:t>o engenheiro de </a:t>
            </a:r>
            <a:r>
              <a:rPr lang="pt-BR" sz="1600" dirty="0" smtClean="0">
                <a:solidFill>
                  <a:schemeClr val="bg2">
                    <a:lumMod val="25000"/>
                  </a:schemeClr>
                </a:solidFill>
                <a:effectLst/>
              </a:rPr>
              <a:t>software:</a:t>
            </a:r>
          </a:p>
          <a:p>
            <a:pPr algn="just"/>
            <a:r>
              <a:rPr lang="pt-BR" sz="1600" dirty="0" smtClean="0">
                <a:solidFill>
                  <a:schemeClr val="bg2">
                    <a:lumMod val="25000"/>
                  </a:schemeClr>
                </a:solidFill>
                <a:effectLst/>
              </a:rPr>
              <a:t> </a:t>
            </a:r>
          </a:p>
          <a:p>
            <a:pPr marL="285750" indent="-285750" algn="just">
              <a:buFont typeface="Arial" panose="020B0604020202020204" pitchFamily="34" charset="0"/>
              <a:buChar char="•"/>
            </a:pPr>
            <a:r>
              <a:rPr lang="pt-BR" sz="1600" dirty="0" smtClean="0">
                <a:solidFill>
                  <a:schemeClr val="bg2">
                    <a:lumMod val="25000"/>
                  </a:schemeClr>
                </a:solidFill>
                <a:effectLst/>
              </a:rPr>
              <a:t>Estabelece o </a:t>
            </a:r>
            <a:r>
              <a:rPr lang="pt-BR" sz="1600" dirty="0">
                <a:solidFill>
                  <a:schemeClr val="bg2">
                    <a:lumMod val="25000"/>
                  </a:schemeClr>
                </a:solidFill>
                <a:effectLst/>
              </a:rPr>
              <a:t>entendimento do </a:t>
            </a:r>
            <a:r>
              <a:rPr lang="pt-BR" sz="1600" dirty="0" smtClean="0">
                <a:solidFill>
                  <a:schemeClr val="bg2">
                    <a:lumMod val="25000"/>
                  </a:schemeClr>
                </a:solidFill>
                <a:effectLst/>
              </a:rPr>
              <a:t>problema</a:t>
            </a:r>
            <a:r>
              <a:rPr lang="pt-BR" sz="1600" dirty="0">
                <a:solidFill>
                  <a:schemeClr val="bg2">
                    <a:lumMod val="25000"/>
                  </a:schemeClr>
                </a:solidFill>
              </a:rPr>
              <a:t>.</a:t>
            </a:r>
            <a:endParaRPr lang="pt-BR" sz="1600" dirty="0" smtClean="0">
              <a:solidFill>
                <a:schemeClr val="bg2">
                  <a:lumMod val="25000"/>
                </a:schemeClr>
              </a:solidFill>
            </a:endParaRPr>
          </a:p>
          <a:p>
            <a:pPr marL="285750" indent="-285750" algn="just">
              <a:buFont typeface="Arial" panose="020B0604020202020204" pitchFamily="34" charset="0"/>
              <a:buChar char="•"/>
            </a:pPr>
            <a:endParaRPr lang="pt-BR" sz="1600" dirty="0" smtClean="0">
              <a:solidFill>
                <a:schemeClr val="bg2">
                  <a:lumMod val="25000"/>
                </a:schemeClr>
              </a:solidFill>
              <a:effectLst/>
            </a:endParaRPr>
          </a:p>
          <a:p>
            <a:pPr marL="285750" indent="-285750" algn="just">
              <a:buFont typeface="Arial" panose="020B0604020202020204" pitchFamily="34" charset="0"/>
              <a:buChar char="•"/>
            </a:pPr>
            <a:r>
              <a:rPr lang="pt-BR" sz="1600" dirty="0">
                <a:solidFill>
                  <a:schemeClr val="bg2">
                    <a:lumMod val="25000"/>
                  </a:schemeClr>
                </a:solidFill>
              </a:rPr>
              <a:t>I</a:t>
            </a:r>
            <a:r>
              <a:rPr lang="pt-BR" sz="1600" dirty="0" smtClean="0">
                <a:solidFill>
                  <a:schemeClr val="bg2">
                    <a:lumMod val="25000"/>
                  </a:schemeClr>
                </a:solidFill>
                <a:effectLst/>
              </a:rPr>
              <a:t>dentifica </a:t>
            </a:r>
            <a:r>
              <a:rPr lang="pt-BR" sz="1600" dirty="0">
                <a:solidFill>
                  <a:schemeClr val="bg2">
                    <a:lumMod val="25000"/>
                  </a:schemeClr>
                </a:solidFill>
                <a:effectLst/>
              </a:rPr>
              <a:t>partes interessadas, </a:t>
            </a:r>
            <a:r>
              <a:rPr lang="pt-BR" sz="1600" dirty="0" smtClean="0">
                <a:solidFill>
                  <a:schemeClr val="bg2">
                    <a:lumMod val="25000"/>
                  </a:schemeClr>
                </a:solidFill>
                <a:effectLst/>
              </a:rPr>
              <a:t>a </a:t>
            </a:r>
            <a:r>
              <a:rPr lang="pt-BR" sz="1600" dirty="0">
                <a:solidFill>
                  <a:schemeClr val="bg2">
                    <a:lumMod val="25000"/>
                  </a:schemeClr>
                </a:solidFill>
                <a:effectLst/>
              </a:rPr>
              <a:t>natureza da solução </a:t>
            </a:r>
            <a:r>
              <a:rPr lang="pt-BR" sz="1600" dirty="0" smtClean="0">
                <a:solidFill>
                  <a:schemeClr val="bg2">
                    <a:lumMod val="25000"/>
                  </a:schemeClr>
                </a:solidFill>
                <a:effectLst/>
              </a:rPr>
              <a:t>desejada.</a:t>
            </a:r>
          </a:p>
          <a:p>
            <a:pPr marL="285750" indent="-285750" algn="just">
              <a:buFont typeface="Arial" panose="020B0604020202020204" pitchFamily="34" charset="0"/>
              <a:buChar char="•"/>
            </a:pPr>
            <a:endParaRPr lang="pt-BR" sz="1600" dirty="0" smtClean="0">
              <a:solidFill>
                <a:schemeClr val="bg2">
                  <a:lumMod val="25000"/>
                </a:schemeClr>
              </a:solidFill>
              <a:effectLst/>
            </a:endParaRPr>
          </a:p>
          <a:p>
            <a:pPr marL="285750" indent="-285750" algn="just">
              <a:buFont typeface="Arial" panose="020B0604020202020204" pitchFamily="34" charset="0"/>
              <a:buChar char="•"/>
            </a:pPr>
            <a:r>
              <a:rPr lang="pt-BR" sz="1600" dirty="0" smtClean="0">
                <a:solidFill>
                  <a:schemeClr val="bg2">
                    <a:lumMod val="25000"/>
                  </a:schemeClr>
                </a:solidFill>
                <a:effectLst/>
              </a:rPr>
              <a:t>Facilita </a:t>
            </a:r>
            <a:r>
              <a:rPr lang="pt-BR" sz="1600" dirty="0">
                <a:solidFill>
                  <a:schemeClr val="bg2">
                    <a:lumMod val="25000"/>
                  </a:schemeClr>
                </a:solidFill>
                <a:effectLst/>
              </a:rPr>
              <a:t>a comunicação entre clientes, usuários e a equipe de projeto.</a:t>
            </a:r>
            <a:endParaRPr lang="pt-BR" sz="1600" dirty="0">
              <a:solidFill>
                <a:schemeClr val="bg2">
                  <a:lumMod val="25000"/>
                </a:schemeClr>
              </a:solidFill>
            </a:endParaRPr>
          </a:p>
        </p:txBody>
      </p:sp>
      <p:sp>
        <p:nvSpPr>
          <p:cNvPr id="10" name="Retângulo: Cantos Arredondados 9">
            <a:extLst>
              <a:ext uri="{FF2B5EF4-FFF2-40B4-BE49-F238E27FC236}">
                <a16:creationId xmlns:a16="http://schemas.microsoft.com/office/drawing/2014/main" id="{ECB57532-69DE-D2F4-6F58-ECAEAAE06A76}"/>
              </a:ext>
            </a:extLst>
          </p:cNvPr>
          <p:cNvSpPr/>
          <p:nvPr/>
        </p:nvSpPr>
        <p:spPr>
          <a:xfrm>
            <a:off x="6483096" y="1755850"/>
            <a:ext cx="4689730" cy="340136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D076DA2C-1025-1F17-43F5-E803B0812149}"/>
              </a:ext>
            </a:extLst>
          </p:cNvPr>
          <p:cNvSpPr txBox="1"/>
          <p:nvPr/>
        </p:nvSpPr>
        <p:spPr>
          <a:xfrm>
            <a:off x="6657572" y="1993183"/>
            <a:ext cx="4091231" cy="369332"/>
          </a:xfrm>
          <a:prstGeom prst="rect">
            <a:avLst/>
          </a:prstGeom>
          <a:noFill/>
        </p:spPr>
        <p:txBody>
          <a:bodyPr wrap="square">
            <a:spAutoFit/>
          </a:bodyPr>
          <a:lstStyle/>
          <a:p>
            <a:r>
              <a:rPr lang="pt-BR" b="1" dirty="0">
                <a:effectLst/>
              </a:rPr>
              <a:t>Levantamento</a:t>
            </a:r>
            <a:endParaRPr lang="pt-BR" b="1" dirty="0"/>
          </a:p>
        </p:txBody>
      </p:sp>
      <p:sp>
        <p:nvSpPr>
          <p:cNvPr id="12" name="CaixaDeTexto 11">
            <a:extLst>
              <a:ext uri="{FF2B5EF4-FFF2-40B4-BE49-F238E27FC236}">
                <a16:creationId xmlns:a16="http://schemas.microsoft.com/office/drawing/2014/main" id="{54A70A13-832B-AC93-1F1D-1C9C3F374535}"/>
              </a:ext>
            </a:extLst>
          </p:cNvPr>
          <p:cNvSpPr txBox="1"/>
          <p:nvPr/>
        </p:nvSpPr>
        <p:spPr>
          <a:xfrm>
            <a:off x="6657570" y="2394589"/>
            <a:ext cx="4306114" cy="2554545"/>
          </a:xfrm>
          <a:prstGeom prst="rect">
            <a:avLst/>
          </a:prstGeom>
          <a:noFill/>
        </p:spPr>
        <p:txBody>
          <a:bodyPr wrap="square">
            <a:spAutoFit/>
          </a:bodyPr>
          <a:lstStyle/>
          <a:p>
            <a:pPr algn="just"/>
            <a:r>
              <a:rPr lang="pt-BR" sz="1600" dirty="0" smtClean="0">
                <a:solidFill>
                  <a:schemeClr val="bg2">
                    <a:lumMod val="25000"/>
                  </a:schemeClr>
                </a:solidFill>
                <a:effectLst/>
              </a:rPr>
              <a:t>Nesta etapa, </a:t>
            </a:r>
            <a:r>
              <a:rPr lang="pt-BR" sz="1600" dirty="0">
                <a:solidFill>
                  <a:schemeClr val="bg2">
                    <a:lumMod val="25000"/>
                  </a:schemeClr>
                </a:solidFill>
                <a:effectLst/>
              </a:rPr>
              <a:t>os clientes devem entender os requisitos e dar feedback para evitar </a:t>
            </a:r>
            <a:r>
              <a:rPr lang="pt-BR" sz="1600" dirty="0" smtClean="0">
                <a:solidFill>
                  <a:schemeClr val="bg2">
                    <a:lumMod val="25000"/>
                  </a:schemeClr>
                </a:solidFill>
                <a:effectLst/>
              </a:rPr>
              <a:t>erros. A </a:t>
            </a:r>
            <a:r>
              <a:rPr lang="pt-BR" sz="1600" dirty="0">
                <a:solidFill>
                  <a:schemeClr val="bg2">
                    <a:lumMod val="25000"/>
                  </a:schemeClr>
                </a:solidFill>
                <a:effectLst/>
              </a:rPr>
              <a:t>especificação classifica requisitos em três categorias: </a:t>
            </a:r>
          </a:p>
          <a:p>
            <a:pPr algn="just"/>
            <a:endParaRPr lang="pt-BR" sz="1600" dirty="0">
              <a:solidFill>
                <a:schemeClr val="bg2">
                  <a:lumMod val="25000"/>
                </a:schemeClr>
              </a:solidFill>
              <a:effectLst/>
            </a:endParaRPr>
          </a:p>
          <a:p>
            <a:pPr marL="285750" indent="-285750" algn="just">
              <a:buFont typeface="Arial" panose="020B0604020202020204" pitchFamily="34" charset="0"/>
              <a:buChar char="•"/>
            </a:pPr>
            <a:r>
              <a:rPr lang="pt-BR" sz="1600" dirty="0" smtClean="0">
                <a:solidFill>
                  <a:schemeClr val="bg2">
                    <a:lumMod val="25000"/>
                  </a:schemeClr>
                </a:solidFill>
              </a:rPr>
              <a:t>F</a:t>
            </a:r>
            <a:r>
              <a:rPr lang="pt-BR" sz="1600" dirty="0" smtClean="0">
                <a:solidFill>
                  <a:schemeClr val="bg2">
                    <a:lumMod val="25000"/>
                  </a:schemeClr>
                </a:solidFill>
                <a:effectLst/>
              </a:rPr>
              <a:t>uncionais</a:t>
            </a:r>
            <a:r>
              <a:rPr lang="pt-BR" sz="1600" dirty="0" smtClean="0">
                <a:solidFill>
                  <a:schemeClr val="bg2">
                    <a:lumMod val="25000"/>
                  </a:schemeClr>
                </a:solidFill>
              </a:rPr>
              <a:t>.</a:t>
            </a:r>
          </a:p>
          <a:p>
            <a:pPr algn="just"/>
            <a:r>
              <a:rPr lang="pt-BR" sz="1600" dirty="0" smtClean="0">
                <a:solidFill>
                  <a:schemeClr val="bg2">
                    <a:lumMod val="25000"/>
                  </a:schemeClr>
                </a:solidFill>
                <a:effectLst/>
              </a:rPr>
              <a:t> </a:t>
            </a:r>
            <a:endParaRPr lang="pt-BR" sz="1600" dirty="0">
              <a:solidFill>
                <a:schemeClr val="bg2">
                  <a:lumMod val="25000"/>
                </a:schemeClr>
              </a:solidFill>
              <a:effectLst/>
            </a:endParaRPr>
          </a:p>
          <a:p>
            <a:pPr marL="285750" indent="-285750" algn="just">
              <a:buFont typeface="Arial" panose="020B0604020202020204" pitchFamily="34" charset="0"/>
              <a:buChar char="•"/>
            </a:pPr>
            <a:r>
              <a:rPr lang="pt-BR" sz="1600" dirty="0">
                <a:solidFill>
                  <a:schemeClr val="bg2">
                    <a:lumMod val="25000"/>
                  </a:schemeClr>
                </a:solidFill>
              </a:rPr>
              <a:t>N</a:t>
            </a:r>
            <a:r>
              <a:rPr lang="pt-BR" sz="1600" dirty="0">
                <a:solidFill>
                  <a:schemeClr val="bg2">
                    <a:lumMod val="25000"/>
                  </a:schemeClr>
                </a:solidFill>
                <a:effectLst/>
              </a:rPr>
              <a:t>ão </a:t>
            </a:r>
            <a:r>
              <a:rPr lang="pt-BR" sz="1600" dirty="0" smtClean="0">
                <a:solidFill>
                  <a:schemeClr val="bg2">
                    <a:lumMod val="25000"/>
                  </a:schemeClr>
                </a:solidFill>
                <a:effectLst/>
              </a:rPr>
              <a:t>funcionais.</a:t>
            </a:r>
          </a:p>
          <a:p>
            <a:pPr marL="285750" indent="-285750" algn="just">
              <a:buFont typeface="Arial" panose="020B0604020202020204" pitchFamily="34" charset="0"/>
              <a:buChar char="•"/>
            </a:pPr>
            <a:endParaRPr lang="pt-BR" sz="1600" dirty="0" smtClean="0">
              <a:solidFill>
                <a:schemeClr val="bg2">
                  <a:lumMod val="25000"/>
                </a:schemeClr>
              </a:solidFill>
              <a:effectLst/>
            </a:endParaRPr>
          </a:p>
          <a:p>
            <a:pPr marL="285750" indent="-285750" algn="just">
              <a:buFont typeface="Arial" panose="020B0604020202020204" pitchFamily="34" charset="0"/>
              <a:buChar char="•"/>
            </a:pPr>
            <a:r>
              <a:rPr lang="pt-BR" sz="1600" dirty="0" smtClean="0">
                <a:solidFill>
                  <a:schemeClr val="bg2">
                    <a:lumMod val="25000"/>
                  </a:schemeClr>
                </a:solidFill>
              </a:rPr>
              <a:t>D</a:t>
            </a:r>
            <a:r>
              <a:rPr lang="pt-BR" sz="1600" dirty="0" smtClean="0">
                <a:solidFill>
                  <a:schemeClr val="bg2">
                    <a:lumMod val="25000"/>
                  </a:schemeClr>
                </a:solidFill>
                <a:effectLst/>
              </a:rPr>
              <a:t>e </a:t>
            </a:r>
            <a:r>
              <a:rPr lang="pt-BR" sz="1600" dirty="0">
                <a:solidFill>
                  <a:schemeClr val="bg2">
                    <a:lumMod val="25000"/>
                  </a:schemeClr>
                </a:solidFill>
                <a:effectLst/>
              </a:rPr>
              <a:t>domínio.</a:t>
            </a:r>
          </a:p>
        </p:txBody>
      </p:sp>
    </p:spTree>
    <p:extLst>
      <p:ext uri="{BB962C8B-B14F-4D97-AF65-F5344CB8AC3E}">
        <p14:creationId xmlns:p14="http://schemas.microsoft.com/office/powerpoint/2010/main" val="760363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916938"/>
            <a:ext cx="10153650" cy="2585323"/>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Engenheiro observa o ambiente de trabalho e tarefas das partes interessadas.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Entrevista: Diálogo com questões definidas.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Pesquisa: Aplicação de questionário e análise das respostas.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JAD: Reuniões de grupo com representantes de usuários e desenvolvedores.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Brainstorming: Ideias e necessidades discutidas por todos os envolvidos.</a:t>
            </a:r>
          </a:p>
        </p:txBody>
      </p:sp>
    </p:spTree>
    <p:extLst>
      <p:ext uri="{BB962C8B-B14F-4D97-AF65-F5344CB8AC3E}">
        <p14:creationId xmlns:p14="http://schemas.microsoft.com/office/powerpoint/2010/main" val="3026571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671703" y="1619147"/>
            <a:ext cx="5619369" cy="3693319"/>
          </a:xfrm>
          <a:prstGeom prst="rect">
            <a:avLst/>
          </a:prstGeom>
          <a:noFill/>
        </p:spPr>
        <p:txBody>
          <a:bodyPr wrap="square" anchor="ctr">
            <a:spAutoFit/>
          </a:bodyPr>
          <a:lstStyle/>
          <a:p>
            <a:pPr marL="285750" indent="-285750" algn="just">
              <a:buFont typeface="Arial" panose="020B0604020202020204" pitchFamily="34" charset="0"/>
              <a:buChar char="•"/>
            </a:pPr>
            <a:r>
              <a:rPr lang="pt-BR" dirty="0" smtClean="0">
                <a:solidFill>
                  <a:schemeClr val="bg2">
                    <a:lumMod val="25000"/>
                  </a:schemeClr>
                </a:solidFill>
              </a:rPr>
              <a:t>Na etapa da elaboração, </a:t>
            </a:r>
            <a:r>
              <a:rPr lang="pt-BR" dirty="0">
                <a:solidFill>
                  <a:schemeClr val="bg2">
                    <a:lumMod val="25000"/>
                  </a:schemeClr>
                </a:solidFill>
              </a:rPr>
              <a:t>os engenheiros de software realizam um estudo detalhado dos requisitos levantados e, a partir desse estudo, são construídos modelos para representar o sistema a ser construído.</a:t>
            </a:r>
          </a:p>
          <a:p>
            <a:pPr marL="285750" indent="-285750" algn="just">
              <a:buFont typeface="Arial" panose="020B0604020202020204" pitchFamily="34" charset="0"/>
              <a:buChar char="•"/>
            </a:pPr>
            <a:endParaRPr lang="pt-BR" dirty="0" smtClean="0">
              <a:solidFill>
                <a:schemeClr val="bg2">
                  <a:lumMod val="25000"/>
                </a:schemeClr>
              </a:solidFill>
            </a:endParaRPr>
          </a:p>
          <a:p>
            <a:pPr marL="285750" indent="-285750" algn="just">
              <a:buFont typeface="Arial" panose="020B0604020202020204" pitchFamily="34" charset="0"/>
              <a:buChar char="•"/>
            </a:pPr>
            <a:r>
              <a:rPr lang="pt-BR" dirty="0" smtClean="0">
                <a:solidFill>
                  <a:schemeClr val="bg2">
                    <a:lumMod val="25000"/>
                  </a:schemeClr>
                </a:solidFill>
              </a:rPr>
              <a:t>Elaboração </a:t>
            </a:r>
            <a:r>
              <a:rPr lang="pt-BR" dirty="0">
                <a:solidFill>
                  <a:schemeClr val="bg2">
                    <a:lumMod val="25000"/>
                  </a:schemeClr>
                </a:solidFill>
              </a:rPr>
              <a:t>envolve modelagem com cenários a partir de requisitos funcionais.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Modelagem de casos de uso na UML descreve cenários com diagramas, artefatos gráficos e descrições textuais.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Criação e refinamento de cenários ajudam a entender como os usuários interagem com o sistema.</a:t>
            </a:r>
          </a:p>
        </p:txBody>
      </p:sp>
      <p:pic>
        <p:nvPicPr>
          <p:cNvPr id="3074" name="Picture 2">
            <a:extLst>
              <a:ext uri="{FF2B5EF4-FFF2-40B4-BE49-F238E27FC236}">
                <a16:creationId xmlns:a16="http://schemas.microsoft.com/office/drawing/2014/main" id="{F0D894DC-7EDE-5AD2-5458-E028AC3117D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1497" y="2011435"/>
            <a:ext cx="5177728" cy="330103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04515942-05B3-A56D-0DC2-2AE94C2D1344}"/>
              </a:ext>
            </a:extLst>
          </p:cNvPr>
          <p:cNvSpPr txBox="1"/>
          <p:nvPr/>
        </p:nvSpPr>
        <p:spPr>
          <a:xfrm>
            <a:off x="8121949" y="5574674"/>
            <a:ext cx="3148928" cy="307777"/>
          </a:xfrm>
          <a:prstGeom prst="rect">
            <a:avLst/>
          </a:prstGeom>
          <a:noFill/>
        </p:spPr>
        <p:txBody>
          <a:bodyPr wrap="square" rtlCol="0">
            <a:spAutoFit/>
          </a:bodyPr>
          <a:lstStyle/>
          <a:p>
            <a:pPr algn="ctr"/>
            <a:r>
              <a:rPr lang="pt-BR" sz="1400" dirty="0"/>
              <a:t>Exemplo de diagrama de casos de uso.</a:t>
            </a:r>
          </a:p>
        </p:txBody>
      </p:sp>
    </p:spTree>
    <p:extLst>
      <p:ext uri="{BB962C8B-B14F-4D97-AF65-F5344CB8AC3E}">
        <p14:creationId xmlns:p14="http://schemas.microsoft.com/office/powerpoint/2010/main" val="135336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96F036D-C368-C0CE-B158-B26ACF1E2FA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76564" y="2395741"/>
            <a:ext cx="5393320" cy="3781222"/>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98685"/>
            <a:ext cx="10153650" cy="646331"/>
          </a:xfrm>
          <a:prstGeom prst="rect">
            <a:avLst/>
          </a:prstGeom>
          <a:noFill/>
        </p:spPr>
        <p:txBody>
          <a:bodyPr wrap="square" anchor="ctr">
            <a:spAutoFit/>
          </a:bodyPr>
          <a:lstStyle/>
          <a:p>
            <a:pPr algn="just"/>
            <a:r>
              <a:rPr lang="pt-BR" dirty="0">
                <a:solidFill>
                  <a:schemeClr val="bg2">
                    <a:lumMod val="25000"/>
                  </a:schemeClr>
                </a:solidFill>
              </a:rPr>
              <a:t>A partir dos casos de uso, podemos identificar as classes de análise que representam os objetos do negócio ou do domínio do problema.</a:t>
            </a:r>
          </a:p>
        </p:txBody>
      </p:sp>
      <p:sp>
        <p:nvSpPr>
          <p:cNvPr id="4" name="CaixaDeTexto 3">
            <a:extLst>
              <a:ext uri="{FF2B5EF4-FFF2-40B4-BE49-F238E27FC236}">
                <a16:creationId xmlns:a16="http://schemas.microsoft.com/office/drawing/2014/main" id="{04515942-05B3-A56D-0DC2-2AE94C2D1344}"/>
              </a:ext>
            </a:extLst>
          </p:cNvPr>
          <p:cNvSpPr txBox="1"/>
          <p:nvPr/>
        </p:nvSpPr>
        <p:spPr>
          <a:xfrm>
            <a:off x="4521536" y="6119911"/>
            <a:ext cx="3148928" cy="307777"/>
          </a:xfrm>
          <a:prstGeom prst="rect">
            <a:avLst/>
          </a:prstGeom>
          <a:noFill/>
        </p:spPr>
        <p:txBody>
          <a:bodyPr wrap="square" rtlCol="0">
            <a:spAutoFit/>
          </a:bodyPr>
          <a:lstStyle/>
          <a:p>
            <a:pPr algn="ctr"/>
            <a:r>
              <a:rPr lang="pt-BR" sz="1400" dirty="0"/>
              <a:t>Exemplo de diagrama de classes.</a:t>
            </a:r>
          </a:p>
        </p:txBody>
      </p:sp>
    </p:spTree>
    <p:extLst>
      <p:ext uri="{BB962C8B-B14F-4D97-AF65-F5344CB8AC3E}">
        <p14:creationId xmlns:p14="http://schemas.microsoft.com/office/powerpoint/2010/main" val="3702065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979991"/>
            <a:ext cx="4229100" cy="313932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O modelo de atividades, possui diagramas que podem ser utilizados no mapeamento de processos de negócios, na descrição gráfica de um caso de uso ou na definição do algoritmo de um método. </a:t>
            </a:r>
            <a:endParaRPr lang="pt-BR" dirty="0" smtClean="0">
              <a:solidFill>
                <a:schemeClr val="bg2">
                  <a:lumMod val="25000"/>
                </a:schemeClr>
              </a:solidFill>
            </a:endParaRP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smtClean="0">
                <a:solidFill>
                  <a:schemeClr val="bg2">
                    <a:lumMod val="25000"/>
                  </a:schemeClr>
                </a:solidFill>
              </a:rPr>
              <a:t>O </a:t>
            </a:r>
            <a:r>
              <a:rPr lang="pt-BR" dirty="0">
                <a:solidFill>
                  <a:schemeClr val="bg2">
                    <a:lumMod val="25000"/>
                  </a:schemeClr>
                </a:solidFill>
              </a:rPr>
              <a:t>modelo de estados permite representar mudanças de estados significativas e respectivos eventos que causam a referida mudança.</a:t>
            </a:r>
          </a:p>
        </p:txBody>
      </p:sp>
      <p:sp>
        <p:nvSpPr>
          <p:cNvPr id="4" name="CaixaDeTexto 3">
            <a:extLst>
              <a:ext uri="{FF2B5EF4-FFF2-40B4-BE49-F238E27FC236}">
                <a16:creationId xmlns:a16="http://schemas.microsoft.com/office/drawing/2014/main" id="{04515942-05B3-A56D-0DC2-2AE94C2D1344}"/>
              </a:ext>
            </a:extLst>
          </p:cNvPr>
          <p:cNvSpPr txBox="1"/>
          <p:nvPr/>
        </p:nvSpPr>
        <p:spPr>
          <a:xfrm>
            <a:off x="6990317" y="5872261"/>
            <a:ext cx="3148928" cy="307777"/>
          </a:xfrm>
          <a:prstGeom prst="rect">
            <a:avLst/>
          </a:prstGeom>
          <a:noFill/>
        </p:spPr>
        <p:txBody>
          <a:bodyPr wrap="square" rtlCol="0">
            <a:spAutoFit/>
          </a:bodyPr>
          <a:lstStyle/>
          <a:p>
            <a:pPr algn="ctr"/>
            <a:r>
              <a:rPr lang="pt-BR" sz="1400" dirty="0"/>
              <a:t>Exemplo de diagrama de atividades.</a:t>
            </a:r>
          </a:p>
        </p:txBody>
      </p:sp>
      <p:pic>
        <p:nvPicPr>
          <p:cNvPr id="5122" name="Picture 2">
            <a:extLst>
              <a:ext uri="{FF2B5EF4-FFF2-40B4-BE49-F238E27FC236}">
                <a16:creationId xmlns:a16="http://schemas.microsoft.com/office/drawing/2014/main" id="{0EE7F748-A7DB-66BE-26E1-741A13E6253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75712" y="1277927"/>
            <a:ext cx="6378138" cy="4379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4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Requisitos</a:t>
            </a:r>
          </a:p>
        </p:txBody>
      </p:sp>
      <p:grpSp>
        <p:nvGrpSpPr>
          <p:cNvPr id="3" name="Agrupar 2">
            <a:extLst>
              <a:ext uri="{FF2B5EF4-FFF2-40B4-BE49-F238E27FC236}">
                <a16:creationId xmlns:a16="http://schemas.microsoft.com/office/drawing/2014/main" id="{CC793551-548A-BC9D-2D64-018AD2FCBE5F}"/>
              </a:ext>
            </a:extLst>
          </p:cNvPr>
          <p:cNvGrpSpPr/>
          <p:nvPr/>
        </p:nvGrpSpPr>
        <p:grpSpPr>
          <a:xfrm>
            <a:off x="357165" y="1441450"/>
            <a:ext cx="10815660" cy="1125545"/>
            <a:chOff x="357164" y="835955"/>
            <a:chExt cx="10815660" cy="1125545"/>
          </a:xfrm>
        </p:grpSpPr>
        <p:grpSp>
          <p:nvGrpSpPr>
            <p:cNvPr id="5" name="Agrupar 4">
              <a:extLst>
                <a:ext uri="{FF2B5EF4-FFF2-40B4-BE49-F238E27FC236}">
                  <a16:creationId xmlns:a16="http://schemas.microsoft.com/office/drawing/2014/main" id="{A718990E-BAC0-32A8-5729-E17686F4EEC8}"/>
                </a:ext>
              </a:extLst>
            </p:cNvPr>
            <p:cNvGrpSpPr/>
            <p:nvPr/>
          </p:nvGrpSpPr>
          <p:grpSpPr>
            <a:xfrm>
              <a:off x="357164" y="835955"/>
              <a:ext cx="454941" cy="454941"/>
              <a:chOff x="357164" y="835955"/>
              <a:chExt cx="454941" cy="454941"/>
            </a:xfrm>
          </p:grpSpPr>
          <p:sp>
            <p:nvSpPr>
              <p:cNvPr id="10" name="Elipse 9">
                <a:extLst>
                  <a:ext uri="{FF2B5EF4-FFF2-40B4-BE49-F238E27FC236}">
                    <a16:creationId xmlns:a16="http://schemas.microsoft.com/office/drawing/2014/main" id="{54350030-8917-A2F9-94E3-80F19016223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986CCC98-FFB3-ECD6-ACD0-437C886F532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Retângulo: Cantos Arredondados 5">
              <a:extLst>
                <a:ext uri="{FF2B5EF4-FFF2-40B4-BE49-F238E27FC236}">
                  <a16:creationId xmlns:a16="http://schemas.microsoft.com/office/drawing/2014/main" id="{25311632-63B8-1C5A-E953-D537BC299259}"/>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8" name="CaixaDeTexto 7">
              <a:extLst>
                <a:ext uri="{FF2B5EF4-FFF2-40B4-BE49-F238E27FC236}">
                  <a16:creationId xmlns:a16="http://schemas.microsoft.com/office/drawing/2014/main" id="{32D0EDAF-6372-9F41-F8BB-25A3E538800D}"/>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Nesta fase, os envolvidos priorizam e resolvem conflitos nos requisitos, avaliando custos, riscos e prioridades.</a:t>
              </a:r>
              <a:endParaRPr lang="pt-BR" dirty="0">
                <a:solidFill>
                  <a:schemeClr val="bg2">
                    <a:lumMod val="25000"/>
                  </a:schemeClr>
                </a:solidFill>
              </a:endParaRPr>
            </a:p>
          </p:txBody>
        </p:sp>
        <p:sp>
          <p:nvSpPr>
            <p:cNvPr id="9" name="CaixaDeTexto 8">
              <a:extLst>
                <a:ext uri="{FF2B5EF4-FFF2-40B4-BE49-F238E27FC236}">
                  <a16:creationId xmlns:a16="http://schemas.microsoft.com/office/drawing/2014/main" id="{D2AE1770-2FAD-0941-E6A2-80A743054238}"/>
                </a:ext>
              </a:extLst>
            </p:cNvPr>
            <p:cNvSpPr txBox="1"/>
            <p:nvPr/>
          </p:nvSpPr>
          <p:spPr>
            <a:xfrm>
              <a:off x="1232462" y="915059"/>
              <a:ext cx="9638738" cy="400110"/>
            </a:xfrm>
            <a:prstGeom prst="rect">
              <a:avLst/>
            </a:prstGeom>
            <a:noFill/>
          </p:spPr>
          <p:txBody>
            <a:bodyPr wrap="square">
              <a:spAutoFit/>
            </a:bodyPr>
            <a:lstStyle/>
            <a:p>
              <a:r>
                <a:rPr lang="pt-BR" sz="2000" b="1" dirty="0">
                  <a:effectLst/>
                </a:rPr>
                <a:t>Negociação</a:t>
              </a:r>
              <a:endParaRPr lang="pt-BR" sz="2000" b="1" dirty="0"/>
            </a:p>
          </p:txBody>
        </p:sp>
      </p:grpSp>
      <p:grpSp>
        <p:nvGrpSpPr>
          <p:cNvPr id="33" name="Agrupar 32">
            <a:extLst>
              <a:ext uri="{FF2B5EF4-FFF2-40B4-BE49-F238E27FC236}">
                <a16:creationId xmlns:a16="http://schemas.microsoft.com/office/drawing/2014/main" id="{656F493C-D3C0-0580-2D6D-7D7E914DF8A1}"/>
              </a:ext>
            </a:extLst>
          </p:cNvPr>
          <p:cNvGrpSpPr/>
          <p:nvPr/>
        </p:nvGrpSpPr>
        <p:grpSpPr>
          <a:xfrm>
            <a:off x="357165" y="2652178"/>
            <a:ext cx="10815660" cy="1125545"/>
            <a:chOff x="357164" y="835955"/>
            <a:chExt cx="10815660" cy="1125545"/>
          </a:xfrm>
        </p:grpSpPr>
        <p:grpSp>
          <p:nvGrpSpPr>
            <p:cNvPr id="34" name="Agrupar 33">
              <a:extLst>
                <a:ext uri="{FF2B5EF4-FFF2-40B4-BE49-F238E27FC236}">
                  <a16:creationId xmlns:a16="http://schemas.microsoft.com/office/drawing/2014/main" id="{4DF6C2CA-637D-CC5E-15B2-C91BC1939CAE}"/>
                </a:ext>
              </a:extLst>
            </p:cNvPr>
            <p:cNvGrpSpPr/>
            <p:nvPr/>
          </p:nvGrpSpPr>
          <p:grpSpPr>
            <a:xfrm>
              <a:off x="357164" y="835955"/>
              <a:ext cx="454941" cy="454941"/>
              <a:chOff x="357164" y="835955"/>
              <a:chExt cx="454941" cy="454941"/>
            </a:xfrm>
          </p:grpSpPr>
          <p:sp>
            <p:nvSpPr>
              <p:cNvPr id="38" name="Elipse 37">
                <a:extLst>
                  <a:ext uri="{FF2B5EF4-FFF2-40B4-BE49-F238E27FC236}">
                    <a16:creationId xmlns:a16="http://schemas.microsoft.com/office/drawing/2014/main" id="{C090E761-2255-DE5B-BDC8-C657C23E4DA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Seta: para a Direita 39">
                <a:extLst>
                  <a:ext uri="{FF2B5EF4-FFF2-40B4-BE49-F238E27FC236}">
                    <a16:creationId xmlns:a16="http://schemas.microsoft.com/office/drawing/2014/main" id="{50FEA0F6-CD6C-C22E-7F3F-5C9D77B0A73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Retângulo: Cantos Arredondados 34">
              <a:extLst>
                <a:ext uri="{FF2B5EF4-FFF2-40B4-BE49-F238E27FC236}">
                  <a16:creationId xmlns:a16="http://schemas.microsoft.com/office/drawing/2014/main" id="{6D96CC1C-19F1-CF74-63A7-DD49E67B99B9}"/>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6" name="CaixaDeTexto 35">
              <a:extLst>
                <a:ext uri="{FF2B5EF4-FFF2-40B4-BE49-F238E27FC236}">
                  <a16:creationId xmlns:a16="http://schemas.microsoft.com/office/drawing/2014/main" id="{BB3AE8D5-41CA-BA19-8978-B4903C4F7291}"/>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O engenheiro de software deverá gerar um documento de especificação incluindo todos os requisitos e modelos gerados nas etapas anteriores.</a:t>
              </a:r>
            </a:p>
          </p:txBody>
        </p:sp>
        <p:sp>
          <p:nvSpPr>
            <p:cNvPr id="37" name="CaixaDeTexto 36">
              <a:extLst>
                <a:ext uri="{FF2B5EF4-FFF2-40B4-BE49-F238E27FC236}">
                  <a16:creationId xmlns:a16="http://schemas.microsoft.com/office/drawing/2014/main" id="{05B46C0E-1A09-D633-AB08-16606F1F8669}"/>
                </a:ext>
              </a:extLst>
            </p:cNvPr>
            <p:cNvSpPr txBox="1"/>
            <p:nvPr/>
          </p:nvSpPr>
          <p:spPr>
            <a:xfrm>
              <a:off x="1232462" y="915059"/>
              <a:ext cx="9638738" cy="400110"/>
            </a:xfrm>
            <a:prstGeom prst="rect">
              <a:avLst/>
            </a:prstGeom>
            <a:noFill/>
          </p:spPr>
          <p:txBody>
            <a:bodyPr wrap="square">
              <a:spAutoFit/>
            </a:bodyPr>
            <a:lstStyle/>
            <a:p>
              <a:r>
                <a:rPr lang="pt-BR" sz="2000" b="1" dirty="0">
                  <a:effectLst/>
                </a:rPr>
                <a:t>Especificação</a:t>
              </a:r>
              <a:endParaRPr lang="pt-BR" sz="2000" b="1" dirty="0"/>
            </a:p>
          </p:txBody>
        </p:sp>
      </p:grpSp>
      <p:grpSp>
        <p:nvGrpSpPr>
          <p:cNvPr id="41" name="Agrupar 40">
            <a:extLst>
              <a:ext uri="{FF2B5EF4-FFF2-40B4-BE49-F238E27FC236}">
                <a16:creationId xmlns:a16="http://schemas.microsoft.com/office/drawing/2014/main" id="{11FCC299-1B1F-015F-1E8C-23A37A615D59}"/>
              </a:ext>
            </a:extLst>
          </p:cNvPr>
          <p:cNvGrpSpPr/>
          <p:nvPr/>
        </p:nvGrpSpPr>
        <p:grpSpPr>
          <a:xfrm>
            <a:off x="357165" y="3863333"/>
            <a:ext cx="10815660" cy="1211155"/>
            <a:chOff x="357164" y="835955"/>
            <a:chExt cx="10815660" cy="1211155"/>
          </a:xfrm>
        </p:grpSpPr>
        <p:grpSp>
          <p:nvGrpSpPr>
            <p:cNvPr id="42" name="Agrupar 41">
              <a:extLst>
                <a:ext uri="{FF2B5EF4-FFF2-40B4-BE49-F238E27FC236}">
                  <a16:creationId xmlns:a16="http://schemas.microsoft.com/office/drawing/2014/main" id="{6A018205-DEAD-57D6-7C3B-5BCE9F7721F9}"/>
                </a:ext>
              </a:extLst>
            </p:cNvPr>
            <p:cNvGrpSpPr/>
            <p:nvPr/>
          </p:nvGrpSpPr>
          <p:grpSpPr>
            <a:xfrm>
              <a:off x="357164" y="835955"/>
              <a:ext cx="454941" cy="1211155"/>
              <a:chOff x="357164" y="835955"/>
              <a:chExt cx="454941" cy="1211155"/>
            </a:xfrm>
          </p:grpSpPr>
          <p:sp>
            <p:nvSpPr>
              <p:cNvPr id="46" name="Elipse 45">
                <a:extLst>
                  <a:ext uri="{FF2B5EF4-FFF2-40B4-BE49-F238E27FC236}">
                    <a16:creationId xmlns:a16="http://schemas.microsoft.com/office/drawing/2014/main" id="{B00E61BA-63D6-9982-C7A4-6CEE2123354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7" name="Conector reto 46">
                <a:extLst>
                  <a:ext uri="{FF2B5EF4-FFF2-40B4-BE49-F238E27FC236}">
                    <a16:creationId xmlns:a16="http://schemas.microsoft.com/office/drawing/2014/main" id="{B2BEA3AD-4ADE-F09E-EFE4-B01EE9A66DE1}"/>
                  </a:ext>
                </a:extLst>
              </p:cNvPr>
              <p:cNvCxnSpPr>
                <a:cxnSpLocks/>
                <a:endCxn id="54" idx="0"/>
              </p:cNvCxnSpPr>
              <p:nvPr/>
            </p:nvCxnSpPr>
            <p:spPr>
              <a:xfrm>
                <a:off x="575288" y="1127235"/>
                <a:ext cx="9347" cy="919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eta: para a Direita 47">
                <a:extLst>
                  <a:ext uri="{FF2B5EF4-FFF2-40B4-BE49-F238E27FC236}">
                    <a16:creationId xmlns:a16="http://schemas.microsoft.com/office/drawing/2014/main" id="{DA4F29F2-03F4-EA46-06E5-DA3FF2EA1355}"/>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3" name="Retângulo: Cantos Arredondados 42">
              <a:extLst>
                <a:ext uri="{FF2B5EF4-FFF2-40B4-BE49-F238E27FC236}">
                  <a16:creationId xmlns:a16="http://schemas.microsoft.com/office/drawing/2014/main" id="{1E9D8EB1-460F-CC59-5B61-F7FC0AB92A85}"/>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4" name="CaixaDeTexto 43">
              <a:extLst>
                <a:ext uri="{FF2B5EF4-FFF2-40B4-BE49-F238E27FC236}">
                  <a16:creationId xmlns:a16="http://schemas.microsoft.com/office/drawing/2014/main" id="{1860D862-C45F-D401-A4B6-4BF4D7DFDC11}"/>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A validação garante que os modelos atendam às necessidades dos usuários para evitar sistemas insatisfatórios.</a:t>
              </a:r>
              <a:endParaRPr lang="pt-BR" dirty="0">
                <a:solidFill>
                  <a:schemeClr val="bg2">
                    <a:lumMod val="25000"/>
                  </a:schemeClr>
                </a:solidFill>
              </a:endParaRPr>
            </a:p>
          </p:txBody>
        </p:sp>
        <p:sp>
          <p:nvSpPr>
            <p:cNvPr id="45" name="CaixaDeTexto 44">
              <a:extLst>
                <a:ext uri="{FF2B5EF4-FFF2-40B4-BE49-F238E27FC236}">
                  <a16:creationId xmlns:a16="http://schemas.microsoft.com/office/drawing/2014/main" id="{245B35AC-8707-EB4C-8005-EAC07CFA0600}"/>
                </a:ext>
              </a:extLst>
            </p:cNvPr>
            <p:cNvSpPr txBox="1"/>
            <p:nvPr/>
          </p:nvSpPr>
          <p:spPr>
            <a:xfrm>
              <a:off x="1232462" y="915059"/>
              <a:ext cx="9638738" cy="400110"/>
            </a:xfrm>
            <a:prstGeom prst="rect">
              <a:avLst/>
            </a:prstGeom>
            <a:noFill/>
          </p:spPr>
          <p:txBody>
            <a:bodyPr wrap="square">
              <a:spAutoFit/>
            </a:bodyPr>
            <a:lstStyle/>
            <a:p>
              <a:r>
                <a:rPr lang="pt-BR" sz="2000" b="1" dirty="0">
                  <a:effectLst/>
                </a:rPr>
                <a:t>Validação</a:t>
              </a:r>
              <a:endParaRPr lang="pt-BR" sz="2000" b="1" dirty="0"/>
            </a:p>
          </p:txBody>
        </p:sp>
      </p:grpSp>
      <p:grpSp>
        <p:nvGrpSpPr>
          <p:cNvPr id="49" name="Agrupar 48">
            <a:extLst>
              <a:ext uri="{FF2B5EF4-FFF2-40B4-BE49-F238E27FC236}">
                <a16:creationId xmlns:a16="http://schemas.microsoft.com/office/drawing/2014/main" id="{2088A4BB-53EF-A1AD-673C-E6B331BCC87F}"/>
              </a:ext>
            </a:extLst>
          </p:cNvPr>
          <p:cNvGrpSpPr/>
          <p:nvPr/>
        </p:nvGrpSpPr>
        <p:grpSpPr>
          <a:xfrm>
            <a:off x="357165" y="5074488"/>
            <a:ext cx="10815660" cy="1125545"/>
            <a:chOff x="357164" y="835955"/>
            <a:chExt cx="10815660" cy="1125545"/>
          </a:xfrm>
        </p:grpSpPr>
        <p:grpSp>
          <p:nvGrpSpPr>
            <p:cNvPr id="50" name="Agrupar 49">
              <a:extLst>
                <a:ext uri="{FF2B5EF4-FFF2-40B4-BE49-F238E27FC236}">
                  <a16:creationId xmlns:a16="http://schemas.microsoft.com/office/drawing/2014/main" id="{1E482DE1-E577-B52F-784E-B390DE2D4867}"/>
                </a:ext>
              </a:extLst>
            </p:cNvPr>
            <p:cNvGrpSpPr/>
            <p:nvPr/>
          </p:nvGrpSpPr>
          <p:grpSpPr>
            <a:xfrm>
              <a:off x="357164" y="835955"/>
              <a:ext cx="454941" cy="454941"/>
              <a:chOff x="357164" y="835955"/>
              <a:chExt cx="454941" cy="454941"/>
            </a:xfrm>
          </p:grpSpPr>
          <p:sp>
            <p:nvSpPr>
              <p:cNvPr id="54" name="Elipse 53">
                <a:extLst>
                  <a:ext uri="{FF2B5EF4-FFF2-40B4-BE49-F238E27FC236}">
                    <a16:creationId xmlns:a16="http://schemas.microsoft.com/office/drawing/2014/main" id="{60A8B0D3-BBDA-B9BA-E8E1-4686AF63AA8E}"/>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Seta: para a Direita 55">
                <a:extLst>
                  <a:ext uri="{FF2B5EF4-FFF2-40B4-BE49-F238E27FC236}">
                    <a16:creationId xmlns:a16="http://schemas.microsoft.com/office/drawing/2014/main" id="{C0A371EB-F06C-9900-23DE-4C3FF4175E3F}"/>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1" name="Retângulo: Cantos Arredondados 50">
              <a:extLst>
                <a:ext uri="{FF2B5EF4-FFF2-40B4-BE49-F238E27FC236}">
                  <a16:creationId xmlns:a16="http://schemas.microsoft.com/office/drawing/2014/main" id="{9B1B287F-EC3A-9A03-DCB5-D65E2678B09B}"/>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2" name="CaixaDeTexto 51">
              <a:extLst>
                <a:ext uri="{FF2B5EF4-FFF2-40B4-BE49-F238E27FC236}">
                  <a16:creationId xmlns:a16="http://schemas.microsoft.com/office/drawing/2014/main" id="{6359A848-4BC9-BCEA-1598-3632C6A07659}"/>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Finalizando o processo da engenharia de requisitos, a etapa de gestão permite controlar as mudanças dos requisitos à medida que o projeto evolui.</a:t>
              </a:r>
            </a:p>
          </p:txBody>
        </p:sp>
        <p:sp>
          <p:nvSpPr>
            <p:cNvPr id="53" name="CaixaDeTexto 52">
              <a:extLst>
                <a:ext uri="{FF2B5EF4-FFF2-40B4-BE49-F238E27FC236}">
                  <a16:creationId xmlns:a16="http://schemas.microsoft.com/office/drawing/2014/main" id="{D80C4CC9-5A2F-B50B-C383-D49CB828B8BC}"/>
                </a:ext>
              </a:extLst>
            </p:cNvPr>
            <p:cNvSpPr txBox="1"/>
            <p:nvPr/>
          </p:nvSpPr>
          <p:spPr>
            <a:xfrm>
              <a:off x="1232462" y="915059"/>
              <a:ext cx="9638738" cy="400110"/>
            </a:xfrm>
            <a:prstGeom prst="rect">
              <a:avLst/>
            </a:prstGeom>
            <a:noFill/>
          </p:spPr>
          <p:txBody>
            <a:bodyPr wrap="square">
              <a:spAutoFit/>
            </a:bodyPr>
            <a:lstStyle/>
            <a:p>
              <a:r>
                <a:rPr lang="pt-BR" sz="2000" b="1" dirty="0">
                  <a:effectLst/>
                </a:rPr>
                <a:t>Gestão</a:t>
              </a:r>
              <a:endParaRPr lang="pt-BR" sz="2000" b="1" dirty="0"/>
            </a:p>
          </p:txBody>
        </p:sp>
      </p:grpSp>
      <p:cxnSp>
        <p:nvCxnSpPr>
          <p:cNvPr id="13" name="Conector reto 12">
            <a:extLst>
              <a:ext uri="{FF2B5EF4-FFF2-40B4-BE49-F238E27FC236}">
                <a16:creationId xmlns:a16="http://schemas.microsoft.com/office/drawing/2014/main" id="{A1E1FBC7-EA48-12D6-0D3A-2E326977A723}"/>
              </a:ext>
            </a:extLst>
          </p:cNvPr>
          <p:cNvCxnSpPr>
            <a:cxnSpLocks/>
          </p:cNvCxnSpPr>
          <p:nvPr/>
        </p:nvCxnSpPr>
        <p:spPr>
          <a:xfrm>
            <a:off x="570615" y="2943031"/>
            <a:ext cx="9347" cy="919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82E6B6FF-CF79-F1DF-7945-D905D292DA5A}"/>
              </a:ext>
            </a:extLst>
          </p:cNvPr>
          <p:cNvCxnSpPr>
            <a:cxnSpLocks/>
          </p:cNvCxnSpPr>
          <p:nvPr/>
        </p:nvCxnSpPr>
        <p:spPr>
          <a:xfrm>
            <a:off x="561268" y="1892191"/>
            <a:ext cx="9347" cy="919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08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Projeto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2274839"/>
            <a:ext cx="6762750" cy="2308324"/>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Modelos-chave na análise incluem casos de uso, classes de análise, atividades e estados.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 desenvolvimento de software começa com abstração em especificações e modelos de alto nível.</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Na etapa de projeto, ocorre refinamento dos diagramas de análise e criação de novos modelos com menor nível de abstração.</a:t>
            </a:r>
          </a:p>
        </p:txBody>
      </p:sp>
      <p:pic>
        <p:nvPicPr>
          <p:cNvPr id="6146" name="Picture 2" descr="Mulher atraente trabalhando no aplicativo de software de programação. jovem codificando e verificando seu trabalho no computador">
            <a:extLst>
              <a:ext uri="{FF2B5EF4-FFF2-40B4-BE49-F238E27FC236}">
                <a16:creationId xmlns:a16="http://schemas.microsoft.com/office/drawing/2014/main" id="{F2BE3C39-01B7-177C-DE74-DAE8E54F133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48638" y="1943100"/>
            <a:ext cx="3694561"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87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Refinamento dos Aspectos Estáticos e Estruturais do Sistema</a:t>
            </a:r>
          </a:p>
        </p:txBody>
      </p:sp>
      <p:pic>
        <p:nvPicPr>
          <p:cNvPr id="7170" name="Picture 2">
            <a:extLst>
              <a:ext uri="{FF2B5EF4-FFF2-40B4-BE49-F238E27FC236}">
                <a16:creationId xmlns:a16="http://schemas.microsoft.com/office/drawing/2014/main" id="{9B47DFCE-B004-4858-FF2B-A128A8E345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33787" y="1441450"/>
            <a:ext cx="4924425" cy="467349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750F5D65-8C4F-8045-416F-2E808E143E69}"/>
              </a:ext>
            </a:extLst>
          </p:cNvPr>
          <p:cNvSpPr txBox="1"/>
          <p:nvPr/>
        </p:nvSpPr>
        <p:spPr>
          <a:xfrm>
            <a:off x="4214648" y="6114949"/>
            <a:ext cx="3455815" cy="307777"/>
          </a:xfrm>
          <a:prstGeom prst="rect">
            <a:avLst/>
          </a:prstGeom>
          <a:noFill/>
        </p:spPr>
        <p:txBody>
          <a:bodyPr wrap="square" rtlCol="0">
            <a:spAutoFit/>
          </a:bodyPr>
          <a:lstStyle/>
          <a:p>
            <a:pPr algn="ctr"/>
            <a:r>
              <a:rPr lang="pt-BR" sz="1400" dirty="0"/>
              <a:t>Exemplo de refinamentos em uma classe.</a:t>
            </a:r>
          </a:p>
        </p:txBody>
      </p:sp>
    </p:spTree>
    <p:extLst>
      <p:ext uri="{BB962C8B-B14F-4D97-AF65-F5344CB8AC3E}">
        <p14:creationId xmlns:p14="http://schemas.microsoft.com/office/powerpoint/2010/main" val="161931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Software</a:t>
            </a:r>
          </a:p>
        </p:txBody>
      </p:sp>
      <p:sp>
        <p:nvSpPr>
          <p:cNvPr id="20" name="Retângulo: Cantos Arredondados 19">
            <a:extLst>
              <a:ext uri="{FF2B5EF4-FFF2-40B4-BE49-F238E27FC236}">
                <a16:creationId xmlns:a16="http://schemas.microsoft.com/office/drawing/2014/main" id="{954ADD31-2B0E-5784-637F-37400EF5745B}"/>
              </a:ext>
            </a:extLst>
          </p:cNvPr>
          <p:cNvSpPr/>
          <p:nvPr/>
        </p:nvSpPr>
        <p:spPr>
          <a:xfrm>
            <a:off x="431927" y="2825052"/>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2A35965-1133-A8C5-8B5A-5196ACC6D787}"/>
              </a:ext>
            </a:extLst>
          </p:cNvPr>
          <p:cNvSpPr txBox="1"/>
          <p:nvPr/>
        </p:nvSpPr>
        <p:spPr>
          <a:xfrm>
            <a:off x="431927" y="3062384"/>
            <a:ext cx="2632210" cy="369332"/>
          </a:xfrm>
          <a:prstGeom prst="rect">
            <a:avLst/>
          </a:prstGeom>
          <a:noFill/>
        </p:spPr>
        <p:txBody>
          <a:bodyPr wrap="square">
            <a:spAutoFit/>
          </a:bodyPr>
          <a:lstStyle/>
          <a:p>
            <a:pPr algn="ctr"/>
            <a:r>
              <a:rPr lang="pt-BR" b="1" dirty="0"/>
              <a:t>Software de Sistema</a:t>
            </a:r>
          </a:p>
        </p:txBody>
      </p:sp>
      <p:sp>
        <p:nvSpPr>
          <p:cNvPr id="26" name="Espaço Reservado para Texto 7">
            <a:extLst>
              <a:ext uri="{FF2B5EF4-FFF2-40B4-BE49-F238E27FC236}">
                <a16:creationId xmlns:a16="http://schemas.microsoft.com/office/drawing/2014/main" id="{16768502-4396-8ED4-E104-89A8164B3061}"/>
              </a:ext>
            </a:extLst>
          </p:cNvPr>
          <p:cNvSpPr>
            <a:spLocks noGrp="1"/>
          </p:cNvSpPr>
          <p:nvPr>
            <p:ph type="body" sz="quarter" idx="11"/>
          </p:nvPr>
        </p:nvSpPr>
        <p:spPr>
          <a:xfrm>
            <a:off x="1019175" y="1455738"/>
            <a:ext cx="9075801" cy="857250"/>
          </a:xfrm>
        </p:spPr>
        <p:txBody>
          <a:bodyPr/>
          <a:lstStyle/>
          <a:p>
            <a:r>
              <a:rPr lang="pt-BR" sz="1800" dirty="0">
                <a:solidFill>
                  <a:schemeClr val="bg2">
                    <a:lumMod val="25000"/>
                  </a:schemeClr>
                </a:solidFill>
              </a:rPr>
              <a:t>Desafios atuais de um engenheiro de Software.</a:t>
            </a:r>
          </a:p>
        </p:txBody>
      </p:sp>
      <p:sp>
        <p:nvSpPr>
          <p:cNvPr id="27" name="Retângulo: Cantos Arredondados 26">
            <a:extLst>
              <a:ext uri="{FF2B5EF4-FFF2-40B4-BE49-F238E27FC236}">
                <a16:creationId xmlns:a16="http://schemas.microsoft.com/office/drawing/2014/main" id="{BD6B9B70-AF66-C3D1-898B-72FFB0E55AA7}"/>
              </a:ext>
            </a:extLst>
          </p:cNvPr>
          <p:cNvSpPr/>
          <p:nvPr/>
        </p:nvSpPr>
        <p:spPr>
          <a:xfrm>
            <a:off x="3304405"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F9C62AEC-C66C-17D9-5EF8-5426017D5151}"/>
              </a:ext>
            </a:extLst>
          </p:cNvPr>
          <p:cNvSpPr txBox="1"/>
          <p:nvPr/>
        </p:nvSpPr>
        <p:spPr>
          <a:xfrm>
            <a:off x="3304405" y="3062384"/>
            <a:ext cx="2632210" cy="369332"/>
          </a:xfrm>
          <a:prstGeom prst="rect">
            <a:avLst/>
          </a:prstGeom>
          <a:noFill/>
        </p:spPr>
        <p:txBody>
          <a:bodyPr wrap="square">
            <a:spAutoFit/>
          </a:bodyPr>
          <a:lstStyle/>
          <a:p>
            <a:pPr algn="ctr"/>
            <a:r>
              <a:rPr lang="pt-BR" b="1" dirty="0"/>
              <a:t>Software de Aplicação</a:t>
            </a:r>
          </a:p>
        </p:txBody>
      </p:sp>
      <p:sp>
        <p:nvSpPr>
          <p:cNvPr id="29" name="Retângulo: Cantos Arredondados 28">
            <a:extLst>
              <a:ext uri="{FF2B5EF4-FFF2-40B4-BE49-F238E27FC236}">
                <a16:creationId xmlns:a16="http://schemas.microsoft.com/office/drawing/2014/main" id="{E8CF5EEF-BD2C-D4A3-913B-7B44CF9DB79F}"/>
              </a:ext>
            </a:extLst>
          </p:cNvPr>
          <p:cNvSpPr/>
          <p:nvPr/>
        </p:nvSpPr>
        <p:spPr>
          <a:xfrm>
            <a:off x="6176883"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729A67DC-8E56-825E-A84C-01E24B23CC68}"/>
              </a:ext>
            </a:extLst>
          </p:cNvPr>
          <p:cNvSpPr txBox="1"/>
          <p:nvPr/>
        </p:nvSpPr>
        <p:spPr>
          <a:xfrm>
            <a:off x="6176883" y="2967864"/>
            <a:ext cx="2632210" cy="646331"/>
          </a:xfrm>
          <a:prstGeom prst="rect">
            <a:avLst/>
          </a:prstGeom>
          <a:noFill/>
        </p:spPr>
        <p:txBody>
          <a:bodyPr wrap="square">
            <a:spAutoFit/>
          </a:bodyPr>
          <a:lstStyle/>
          <a:p>
            <a:pPr algn="ctr"/>
            <a:r>
              <a:rPr lang="pt-BR" b="1" dirty="0"/>
              <a:t>Software de Engenharia/ Científico</a:t>
            </a:r>
          </a:p>
        </p:txBody>
      </p:sp>
      <p:sp>
        <p:nvSpPr>
          <p:cNvPr id="31" name="Retângulo: Cantos Arredondados 30">
            <a:extLst>
              <a:ext uri="{FF2B5EF4-FFF2-40B4-BE49-F238E27FC236}">
                <a16:creationId xmlns:a16="http://schemas.microsoft.com/office/drawing/2014/main" id="{E01815CB-37A1-3F39-68B2-1FCF777574FD}"/>
              </a:ext>
            </a:extLst>
          </p:cNvPr>
          <p:cNvSpPr/>
          <p:nvPr/>
        </p:nvSpPr>
        <p:spPr>
          <a:xfrm>
            <a:off x="9049361" y="282505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EA6FECE8-D7D0-04D7-F20E-1F57748B0D3D}"/>
              </a:ext>
            </a:extLst>
          </p:cNvPr>
          <p:cNvSpPr txBox="1"/>
          <p:nvPr/>
        </p:nvSpPr>
        <p:spPr>
          <a:xfrm>
            <a:off x="9049361" y="3062384"/>
            <a:ext cx="2632210" cy="369332"/>
          </a:xfrm>
          <a:prstGeom prst="rect">
            <a:avLst/>
          </a:prstGeom>
          <a:noFill/>
        </p:spPr>
        <p:txBody>
          <a:bodyPr wrap="square">
            <a:spAutoFit/>
          </a:bodyPr>
          <a:lstStyle/>
          <a:p>
            <a:pPr algn="ctr"/>
            <a:r>
              <a:rPr lang="pt-BR" b="1" dirty="0"/>
              <a:t>Software Embarcado</a:t>
            </a:r>
          </a:p>
        </p:txBody>
      </p:sp>
      <p:sp>
        <p:nvSpPr>
          <p:cNvPr id="33" name="Retângulo: Cantos Arredondados 32">
            <a:extLst>
              <a:ext uri="{FF2B5EF4-FFF2-40B4-BE49-F238E27FC236}">
                <a16:creationId xmlns:a16="http://schemas.microsoft.com/office/drawing/2014/main" id="{5E526913-26C5-2994-490A-9DA8C29EB8E4}"/>
              </a:ext>
            </a:extLst>
          </p:cNvPr>
          <p:cNvSpPr/>
          <p:nvPr/>
        </p:nvSpPr>
        <p:spPr>
          <a:xfrm>
            <a:off x="1896860" y="454501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D516675E-49D2-E960-9D02-29202597E32B}"/>
              </a:ext>
            </a:extLst>
          </p:cNvPr>
          <p:cNvSpPr txBox="1"/>
          <p:nvPr/>
        </p:nvSpPr>
        <p:spPr>
          <a:xfrm>
            <a:off x="1896860" y="4693781"/>
            <a:ext cx="2632210" cy="646331"/>
          </a:xfrm>
          <a:prstGeom prst="rect">
            <a:avLst/>
          </a:prstGeom>
          <a:noFill/>
        </p:spPr>
        <p:txBody>
          <a:bodyPr wrap="square">
            <a:spAutoFit/>
          </a:bodyPr>
          <a:lstStyle/>
          <a:p>
            <a:pPr algn="ctr"/>
            <a:r>
              <a:rPr lang="pt-BR" b="1" dirty="0"/>
              <a:t>Software para Linha de Produtos</a:t>
            </a:r>
          </a:p>
        </p:txBody>
      </p:sp>
      <p:sp>
        <p:nvSpPr>
          <p:cNvPr id="35" name="Retângulo: Cantos Arredondados 34">
            <a:extLst>
              <a:ext uri="{FF2B5EF4-FFF2-40B4-BE49-F238E27FC236}">
                <a16:creationId xmlns:a16="http://schemas.microsoft.com/office/drawing/2014/main" id="{4C632CBA-6824-C30D-21EE-210F4CA8E477}"/>
              </a:ext>
            </a:extLst>
          </p:cNvPr>
          <p:cNvSpPr/>
          <p:nvPr/>
        </p:nvSpPr>
        <p:spPr>
          <a:xfrm>
            <a:off x="4769338" y="454501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ED2BB38-48EA-4C69-8AD2-CFD281E53112}"/>
              </a:ext>
            </a:extLst>
          </p:cNvPr>
          <p:cNvSpPr txBox="1"/>
          <p:nvPr/>
        </p:nvSpPr>
        <p:spPr>
          <a:xfrm>
            <a:off x="4769338" y="4669808"/>
            <a:ext cx="2632210" cy="646331"/>
          </a:xfrm>
          <a:prstGeom prst="rect">
            <a:avLst/>
          </a:prstGeom>
          <a:noFill/>
        </p:spPr>
        <p:txBody>
          <a:bodyPr wrap="square">
            <a:spAutoFit/>
          </a:bodyPr>
          <a:lstStyle/>
          <a:p>
            <a:pPr algn="ctr"/>
            <a:r>
              <a:rPr lang="pt-BR" b="1" dirty="0"/>
              <a:t>Aplicações Web/ Aplicativos Móveis</a:t>
            </a:r>
          </a:p>
        </p:txBody>
      </p:sp>
      <p:sp>
        <p:nvSpPr>
          <p:cNvPr id="37" name="Retângulo: Cantos Arredondados 36">
            <a:extLst>
              <a:ext uri="{FF2B5EF4-FFF2-40B4-BE49-F238E27FC236}">
                <a16:creationId xmlns:a16="http://schemas.microsoft.com/office/drawing/2014/main" id="{78F56B7A-0E8C-054A-4564-59EB1EC4A084}"/>
              </a:ext>
            </a:extLst>
          </p:cNvPr>
          <p:cNvSpPr/>
          <p:nvPr/>
        </p:nvSpPr>
        <p:spPr>
          <a:xfrm>
            <a:off x="7641816" y="4545012"/>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7FB271E4-5984-DF3B-12C1-E1692F313391}"/>
              </a:ext>
            </a:extLst>
          </p:cNvPr>
          <p:cNvSpPr txBox="1"/>
          <p:nvPr/>
        </p:nvSpPr>
        <p:spPr>
          <a:xfrm>
            <a:off x="7641816" y="4675142"/>
            <a:ext cx="2632210" cy="646331"/>
          </a:xfrm>
          <a:prstGeom prst="rect">
            <a:avLst/>
          </a:prstGeom>
          <a:noFill/>
        </p:spPr>
        <p:txBody>
          <a:bodyPr wrap="square">
            <a:spAutoFit/>
          </a:bodyPr>
          <a:lstStyle/>
          <a:p>
            <a:pPr algn="ctr"/>
            <a:r>
              <a:rPr lang="pt-BR" b="1" dirty="0"/>
              <a:t>Software de Inteligência Artificial</a:t>
            </a:r>
          </a:p>
        </p:txBody>
      </p:sp>
    </p:spTree>
    <p:extLst>
      <p:ext uri="{BB962C8B-B14F-4D97-AF65-F5344CB8AC3E}">
        <p14:creationId xmlns:p14="http://schemas.microsoft.com/office/powerpoint/2010/main" val="2504777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EBFAE49-D2DC-CB3C-0529-31D60496838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4950" y="1238250"/>
            <a:ext cx="857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Refinamento dos Aspectos Estáticos e Estruturais do Sistema</a:t>
            </a:r>
          </a:p>
        </p:txBody>
      </p:sp>
      <p:sp>
        <p:nvSpPr>
          <p:cNvPr id="3" name="CaixaDeTexto 2">
            <a:extLst>
              <a:ext uri="{FF2B5EF4-FFF2-40B4-BE49-F238E27FC236}">
                <a16:creationId xmlns:a16="http://schemas.microsoft.com/office/drawing/2014/main" id="{750F5D65-8C4F-8045-416F-2E808E143E69}"/>
              </a:ext>
            </a:extLst>
          </p:cNvPr>
          <p:cNvSpPr txBox="1"/>
          <p:nvPr/>
        </p:nvSpPr>
        <p:spPr>
          <a:xfrm>
            <a:off x="4216736" y="6000750"/>
            <a:ext cx="3148928" cy="307777"/>
          </a:xfrm>
          <a:prstGeom prst="rect">
            <a:avLst/>
          </a:prstGeom>
          <a:noFill/>
        </p:spPr>
        <p:txBody>
          <a:bodyPr wrap="square" rtlCol="0">
            <a:spAutoFit/>
          </a:bodyPr>
          <a:lstStyle/>
          <a:p>
            <a:pPr algn="ctr"/>
            <a:r>
              <a:rPr lang="pt-BR" sz="1400" dirty="0"/>
              <a:t>Exemplo do padrao </a:t>
            </a:r>
            <a:r>
              <a:rPr lang="pt-BR" sz="1400" i="1" dirty="0" err="1"/>
              <a:t>Factory</a:t>
            </a:r>
            <a:r>
              <a:rPr lang="pt-BR" sz="1400" i="1" dirty="0"/>
              <a:t> </a:t>
            </a:r>
            <a:r>
              <a:rPr lang="pt-BR" sz="1400" i="1" dirty="0" err="1"/>
              <a:t>Method</a:t>
            </a:r>
            <a:r>
              <a:rPr lang="pt-BR" sz="1400" i="1" dirty="0"/>
              <a:t>.</a:t>
            </a:r>
            <a:endParaRPr lang="pt-BR" sz="1400" dirty="0"/>
          </a:p>
        </p:txBody>
      </p:sp>
    </p:spTree>
    <p:extLst>
      <p:ext uri="{BB962C8B-B14F-4D97-AF65-F5344CB8AC3E}">
        <p14:creationId xmlns:p14="http://schemas.microsoft.com/office/powerpoint/2010/main" val="2858729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Detalhamento dos Aspectos Dinâmicos do Sistema</a:t>
            </a:r>
          </a:p>
        </p:txBody>
      </p:sp>
      <p:sp>
        <p:nvSpPr>
          <p:cNvPr id="3" name="CaixaDeTexto 2">
            <a:extLst>
              <a:ext uri="{FF2B5EF4-FFF2-40B4-BE49-F238E27FC236}">
                <a16:creationId xmlns:a16="http://schemas.microsoft.com/office/drawing/2014/main" id="{750F5D65-8C4F-8045-416F-2E808E143E69}"/>
              </a:ext>
            </a:extLst>
          </p:cNvPr>
          <p:cNvSpPr txBox="1"/>
          <p:nvPr/>
        </p:nvSpPr>
        <p:spPr>
          <a:xfrm>
            <a:off x="4349122" y="5555277"/>
            <a:ext cx="3560427" cy="307777"/>
          </a:xfrm>
          <a:prstGeom prst="rect">
            <a:avLst/>
          </a:prstGeom>
          <a:noFill/>
        </p:spPr>
        <p:txBody>
          <a:bodyPr wrap="square" rtlCol="0">
            <a:spAutoFit/>
          </a:bodyPr>
          <a:lstStyle/>
          <a:p>
            <a:pPr algn="ctr"/>
            <a:r>
              <a:rPr lang="pt-BR" sz="1400" dirty="0"/>
              <a:t>Diagrama sequência </a:t>
            </a:r>
            <a:r>
              <a:rPr lang="pt-BR" sz="1400" i="1" dirty="0"/>
              <a:t>versus </a:t>
            </a:r>
            <a:r>
              <a:rPr lang="pt-BR" sz="1400" dirty="0"/>
              <a:t>classes de projeto.</a:t>
            </a:r>
          </a:p>
        </p:txBody>
      </p:sp>
      <p:pic>
        <p:nvPicPr>
          <p:cNvPr id="9218" name="Picture 2">
            <a:extLst>
              <a:ext uri="{FF2B5EF4-FFF2-40B4-BE49-F238E27FC236}">
                <a16:creationId xmlns:a16="http://schemas.microsoft.com/office/drawing/2014/main" id="{863EAA42-E089-FA7D-890F-B4737237F2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0687" y="1814512"/>
            <a:ext cx="881062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621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Detalhamento da Arquitetura do Sistema</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2046247"/>
            <a:ext cx="7924802" cy="3416320"/>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Fatoração: Decomposição da solução do problema em partes menores.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Projeto de arquitetura: Identificação de subsistemas com controle e comunicação entre eles.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Arquitetura em camadas: Camadas de apresentação, aplicação, domínio e serviços técnicos.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Vantagens da fatoração: Trato da complexidade, reuso, baixo acoplamento e alta coesão.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Camadas específicas: Apresentação, aplicação e domínio com funções definidas.</a:t>
            </a:r>
          </a:p>
        </p:txBody>
      </p:sp>
      <p:sp>
        <p:nvSpPr>
          <p:cNvPr id="3" name="CaixaDeTexto 2">
            <a:extLst>
              <a:ext uri="{FF2B5EF4-FFF2-40B4-BE49-F238E27FC236}">
                <a16:creationId xmlns:a16="http://schemas.microsoft.com/office/drawing/2014/main" id="{750F5D65-8C4F-8045-416F-2E808E143E69}"/>
              </a:ext>
            </a:extLst>
          </p:cNvPr>
          <p:cNvSpPr txBox="1"/>
          <p:nvPr/>
        </p:nvSpPr>
        <p:spPr>
          <a:xfrm>
            <a:off x="8943976" y="5966023"/>
            <a:ext cx="3148928" cy="307777"/>
          </a:xfrm>
          <a:prstGeom prst="rect">
            <a:avLst/>
          </a:prstGeom>
          <a:noFill/>
        </p:spPr>
        <p:txBody>
          <a:bodyPr wrap="square" rtlCol="0">
            <a:spAutoFit/>
          </a:bodyPr>
          <a:lstStyle/>
          <a:p>
            <a:pPr algn="ctr"/>
            <a:r>
              <a:rPr lang="pt-BR" sz="1400" dirty="0"/>
              <a:t>Camadas de Software.</a:t>
            </a:r>
          </a:p>
        </p:txBody>
      </p:sp>
      <p:pic>
        <p:nvPicPr>
          <p:cNvPr id="10242" name="Picture 2">
            <a:extLst>
              <a:ext uri="{FF2B5EF4-FFF2-40B4-BE49-F238E27FC236}">
                <a16:creationId xmlns:a16="http://schemas.microsoft.com/office/drawing/2014/main" id="{35D22B5D-1B13-DB6F-FAA8-FEE769372FE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48703" y="1441450"/>
            <a:ext cx="1739473" cy="427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949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Detalhamento da Arquitetura do Sistema</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1803997"/>
            <a:ext cx="4754403" cy="3693319"/>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Padrões de arquitetura: Como o MVC (Model-</a:t>
            </a:r>
            <a:r>
              <a:rPr lang="pt-BR" dirty="0" err="1">
                <a:solidFill>
                  <a:schemeClr val="bg2">
                    <a:lumMod val="25000"/>
                  </a:schemeClr>
                </a:solidFill>
                <a:effectLst/>
              </a:rPr>
              <a:t>View</a:t>
            </a:r>
            <a:r>
              <a:rPr lang="pt-BR" dirty="0">
                <a:solidFill>
                  <a:schemeClr val="bg2">
                    <a:lumMod val="25000"/>
                  </a:schemeClr>
                </a:solidFill>
                <a:effectLst/>
              </a:rPr>
              <a:t>-</a:t>
            </a:r>
            <a:r>
              <a:rPr lang="pt-BR" dirty="0" err="1">
                <a:solidFill>
                  <a:schemeClr val="bg2">
                    <a:lumMod val="25000"/>
                  </a:schemeClr>
                </a:solidFill>
                <a:effectLst/>
              </a:rPr>
              <a:t>Controller</a:t>
            </a:r>
            <a:r>
              <a:rPr lang="pt-BR" dirty="0">
                <a:solidFill>
                  <a:schemeClr val="bg2">
                    <a:lumMod val="25000"/>
                  </a:schemeClr>
                </a:solidFill>
                <a:effectLst/>
              </a:rPr>
              <a:t>) para </a:t>
            </a:r>
            <a:r>
              <a:rPr lang="pt-BR" dirty="0" err="1">
                <a:solidFill>
                  <a:schemeClr val="bg2">
                    <a:lumMod val="25000"/>
                  </a:schemeClr>
                </a:solidFill>
                <a:effectLst/>
              </a:rPr>
              <a:t>reúso</a:t>
            </a:r>
            <a:r>
              <a:rPr lang="pt-BR" dirty="0">
                <a:solidFill>
                  <a:schemeClr val="bg2">
                    <a:lumMod val="25000"/>
                  </a:schemeClr>
                </a:solidFill>
                <a:effectLst/>
              </a:rPr>
              <a:t> e separação de conceitos em três camadas.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MVC: Controlador atualiza o modelo e a visão exibe dados.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Modelo: Mantém dados e notifica mudanças.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Visão </a:t>
            </a:r>
            <a:r>
              <a:rPr lang="pt-BR" i="1" dirty="0">
                <a:solidFill>
                  <a:schemeClr val="bg2">
                    <a:lumMod val="25000"/>
                  </a:schemeClr>
                </a:solidFill>
                <a:effectLst/>
              </a:rPr>
              <a:t>(</a:t>
            </a:r>
            <a:r>
              <a:rPr lang="pt-BR" i="1" dirty="0" err="1">
                <a:solidFill>
                  <a:schemeClr val="bg2">
                    <a:lumMod val="25000"/>
                  </a:schemeClr>
                </a:solidFill>
                <a:effectLst/>
              </a:rPr>
              <a:t>view</a:t>
            </a:r>
            <a:r>
              <a:rPr lang="pt-BR" i="1" dirty="0">
                <a:solidFill>
                  <a:schemeClr val="bg2">
                    <a:lumMod val="25000"/>
                  </a:schemeClr>
                </a:solidFill>
                <a:effectLst/>
              </a:rPr>
              <a:t>)</a:t>
            </a:r>
            <a:r>
              <a:rPr lang="pt-BR" dirty="0">
                <a:solidFill>
                  <a:schemeClr val="bg2">
                    <a:lumMod val="25000"/>
                  </a:schemeClr>
                </a:solidFill>
                <a:effectLst/>
              </a:rPr>
              <a:t>: Exibe dados.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Definição lógica e física da arquitetura: Incluindo a infraestrutura de hardware.</a:t>
            </a:r>
          </a:p>
        </p:txBody>
      </p:sp>
      <p:sp>
        <p:nvSpPr>
          <p:cNvPr id="3" name="CaixaDeTexto 2">
            <a:extLst>
              <a:ext uri="{FF2B5EF4-FFF2-40B4-BE49-F238E27FC236}">
                <a16:creationId xmlns:a16="http://schemas.microsoft.com/office/drawing/2014/main" id="{750F5D65-8C4F-8045-416F-2E808E143E69}"/>
              </a:ext>
            </a:extLst>
          </p:cNvPr>
          <p:cNvSpPr txBox="1"/>
          <p:nvPr/>
        </p:nvSpPr>
        <p:spPr>
          <a:xfrm>
            <a:off x="7318789" y="5497316"/>
            <a:ext cx="3148928" cy="307777"/>
          </a:xfrm>
          <a:prstGeom prst="rect">
            <a:avLst/>
          </a:prstGeom>
          <a:noFill/>
        </p:spPr>
        <p:txBody>
          <a:bodyPr wrap="square" rtlCol="0">
            <a:spAutoFit/>
          </a:bodyPr>
          <a:lstStyle/>
          <a:p>
            <a:pPr algn="ctr"/>
            <a:r>
              <a:rPr lang="pt-BR" sz="1400" dirty="0"/>
              <a:t>Arquitetura MVC.</a:t>
            </a:r>
          </a:p>
        </p:txBody>
      </p:sp>
      <p:pic>
        <p:nvPicPr>
          <p:cNvPr id="11266" name="Picture 2">
            <a:extLst>
              <a:ext uri="{FF2B5EF4-FFF2-40B4-BE49-F238E27FC236}">
                <a16:creationId xmlns:a16="http://schemas.microsoft.com/office/drawing/2014/main" id="{1B084910-CBEA-3B2D-F0E6-6A2796971AB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129336" y="1992414"/>
            <a:ext cx="5527835" cy="30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37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Detalhamento da Arquitetura do Sistema</a:t>
            </a:r>
          </a:p>
        </p:txBody>
      </p:sp>
      <p:sp>
        <p:nvSpPr>
          <p:cNvPr id="3" name="CaixaDeTexto 2">
            <a:extLst>
              <a:ext uri="{FF2B5EF4-FFF2-40B4-BE49-F238E27FC236}">
                <a16:creationId xmlns:a16="http://schemas.microsoft.com/office/drawing/2014/main" id="{750F5D65-8C4F-8045-416F-2E808E143E69}"/>
              </a:ext>
            </a:extLst>
          </p:cNvPr>
          <p:cNvSpPr txBox="1"/>
          <p:nvPr/>
        </p:nvSpPr>
        <p:spPr>
          <a:xfrm>
            <a:off x="4380653" y="5644077"/>
            <a:ext cx="3560427" cy="307777"/>
          </a:xfrm>
          <a:prstGeom prst="rect">
            <a:avLst/>
          </a:prstGeom>
          <a:noFill/>
        </p:spPr>
        <p:txBody>
          <a:bodyPr wrap="square" rtlCol="0">
            <a:spAutoFit/>
          </a:bodyPr>
          <a:lstStyle/>
          <a:p>
            <a:pPr algn="ctr"/>
            <a:r>
              <a:rPr lang="pt-BR" sz="1400" dirty="0"/>
              <a:t>Diagrama de implantação.</a:t>
            </a:r>
          </a:p>
        </p:txBody>
      </p:sp>
      <p:pic>
        <p:nvPicPr>
          <p:cNvPr id="12290" name="Picture 2">
            <a:extLst>
              <a:ext uri="{FF2B5EF4-FFF2-40B4-BE49-F238E27FC236}">
                <a16:creationId xmlns:a16="http://schemas.microsoft.com/office/drawing/2014/main" id="{5399B3C2-84E6-3644-89E4-0B0AC80733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07981" y="1914134"/>
            <a:ext cx="7472247" cy="348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225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Detalhamento da Arquitetura do Sistema</a:t>
            </a:r>
          </a:p>
        </p:txBody>
      </p:sp>
      <p:sp>
        <p:nvSpPr>
          <p:cNvPr id="3" name="CaixaDeTexto 2">
            <a:extLst>
              <a:ext uri="{FF2B5EF4-FFF2-40B4-BE49-F238E27FC236}">
                <a16:creationId xmlns:a16="http://schemas.microsoft.com/office/drawing/2014/main" id="{750F5D65-8C4F-8045-416F-2E808E143E69}"/>
              </a:ext>
            </a:extLst>
          </p:cNvPr>
          <p:cNvSpPr txBox="1"/>
          <p:nvPr/>
        </p:nvSpPr>
        <p:spPr>
          <a:xfrm>
            <a:off x="4282449" y="5360297"/>
            <a:ext cx="3560427" cy="307777"/>
          </a:xfrm>
          <a:prstGeom prst="rect">
            <a:avLst/>
          </a:prstGeom>
          <a:noFill/>
        </p:spPr>
        <p:txBody>
          <a:bodyPr wrap="square" rtlCol="0">
            <a:spAutoFit/>
          </a:bodyPr>
          <a:lstStyle/>
          <a:p>
            <a:pPr algn="ctr"/>
            <a:r>
              <a:rPr lang="pt-BR" sz="1400" dirty="0"/>
              <a:t>Diagrama de componentes embutidos.</a:t>
            </a:r>
          </a:p>
        </p:txBody>
      </p:sp>
      <p:pic>
        <p:nvPicPr>
          <p:cNvPr id="13314" name="Picture 2">
            <a:extLst>
              <a:ext uri="{FF2B5EF4-FFF2-40B4-BE49-F238E27FC236}">
                <a16:creationId xmlns:a16="http://schemas.microsoft.com/office/drawing/2014/main" id="{9C286A83-0BAF-177B-3CBF-D5566F56A3A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81212" y="2228198"/>
            <a:ext cx="8029575" cy="281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930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Mapeamento Objeto-Relacional</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52501" y="1302439"/>
            <a:ext cx="10220324" cy="923330"/>
          </a:xfrm>
          <a:prstGeom prst="rect">
            <a:avLst/>
          </a:prstGeom>
          <a:noFill/>
        </p:spPr>
        <p:txBody>
          <a:bodyPr wrap="square" anchor="ctr">
            <a:spAutoFit/>
          </a:bodyPr>
          <a:lstStyle/>
          <a:p>
            <a:pPr algn="just"/>
            <a:r>
              <a:rPr lang="pt-BR" dirty="0">
                <a:solidFill>
                  <a:schemeClr val="bg2">
                    <a:lumMod val="25000"/>
                  </a:schemeClr>
                </a:solidFill>
              </a:rPr>
              <a:t>O padrão da indústria é orientado a objetos, enquanto o padrão de banco de dados é relacional. Para integrá-los, usamos o mapeamento objeto-relacional, transformando o diagrama de classes em tabelas no modelo lógico de banco de dados.</a:t>
            </a:r>
            <a:endParaRPr lang="pt-BR" dirty="0">
              <a:solidFill>
                <a:schemeClr val="bg2">
                  <a:lumMod val="25000"/>
                </a:schemeClr>
              </a:solidFill>
              <a:effectLst/>
            </a:endParaRPr>
          </a:p>
        </p:txBody>
      </p:sp>
      <p:sp>
        <p:nvSpPr>
          <p:cNvPr id="3" name="CaixaDeTexto 2">
            <a:extLst>
              <a:ext uri="{FF2B5EF4-FFF2-40B4-BE49-F238E27FC236}">
                <a16:creationId xmlns:a16="http://schemas.microsoft.com/office/drawing/2014/main" id="{750F5D65-8C4F-8045-416F-2E808E143E69}"/>
              </a:ext>
            </a:extLst>
          </p:cNvPr>
          <p:cNvSpPr txBox="1"/>
          <p:nvPr/>
        </p:nvSpPr>
        <p:spPr>
          <a:xfrm>
            <a:off x="3856571" y="6119911"/>
            <a:ext cx="3846177" cy="307777"/>
          </a:xfrm>
          <a:prstGeom prst="rect">
            <a:avLst/>
          </a:prstGeom>
          <a:noFill/>
        </p:spPr>
        <p:txBody>
          <a:bodyPr wrap="square" rtlCol="0">
            <a:spAutoFit/>
          </a:bodyPr>
          <a:lstStyle/>
          <a:p>
            <a:pPr algn="ctr"/>
            <a:r>
              <a:rPr lang="pt-BR" sz="1400" dirty="0"/>
              <a:t>Resultado do mapeamento muitos-para-muitos.</a:t>
            </a:r>
          </a:p>
        </p:txBody>
      </p:sp>
      <p:pic>
        <p:nvPicPr>
          <p:cNvPr id="14338" name="Picture 2">
            <a:extLst>
              <a:ext uri="{FF2B5EF4-FFF2-40B4-BE49-F238E27FC236}">
                <a16:creationId xmlns:a16="http://schemas.microsoft.com/office/drawing/2014/main" id="{370762B5-2420-4F14-E8CF-76FF3DBE8D4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30697" y="2365273"/>
            <a:ext cx="4697929" cy="14644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429DB13B-0708-1BE4-24DA-2968D16E8B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19425" y="4698907"/>
            <a:ext cx="8067399" cy="1317903"/>
          </a:xfrm>
          <a:prstGeom prst="rect">
            <a:avLst/>
          </a:prstGeom>
        </p:spPr>
      </p:pic>
      <p:sp>
        <p:nvSpPr>
          <p:cNvPr id="6" name="CaixaDeTexto 5">
            <a:extLst>
              <a:ext uri="{FF2B5EF4-FFF2-40B4-BE49-F238E27FC236}">
                <a16:creationId xmlns:a16="http://schemas.microsoft.com/office/drawing/2014/main" id="{A5AD391A-8EFB-096A-802E-037FF57C1454}"/>
              </a:ext>
            </a:extLst>
          </p:cNvPr>
          <p:cNvSpPr txBox="1"/>
          <p:nvPr/>
        </p:nvSpPr>
        <p:spPr>
          <a:xfrm>
            <a:off x="3999447" y="3966033"/>
            <a:ext cx="3560427" cy="307777"/>
          </a:xfrm>
          <a:prstGeom prst="rect">
            <a:avLst/>
          </a:prstGeom>
          <a:noFill/>
        </p:spPr>
        <p:txBody>
          <a:bodyPr wrap="square" rtlCol="0">
            <a:spAutoFit/>
          </a:bodyPr>
          <a:lstStyle/>
          <a:p>
            <a:pPr algn="ctr"/>
            <a:r>
              <a:rPr lang="pt-BR" sz="1400" dirty="0"/>
              <a:t>Exemplo de associação muitos-para-muitos.</a:t>
            </a:r>
          </a:p>
        </p:txBody>
      </p:sp>
    </p:spTree>
    <p:extLst>
      <p:ext uri="{BB962C8B-B14F-4D97-AF65-F5344CB8AC3E}">
        <p14:creationId xmlns:p14="http://schemas.microsoft.com/office/powerpoint/2010/main" val="4206583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615731"/>
            <a:ext cx="10220325" cy="857250"/>
          </a:xfrm>
        </p:spPr>
        <p:txBody>
          <a:bodyPr/>
          <a:lstStyle/>
          <a:p>
            <a:r>
              <a:rPr lang="pt-BR" dirty="0"/>
              <a:t>Mapeamento Objeto-Relacional</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2872046"/>
            <a:ext cx="5686426"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Diagrama de casos de uso define funcionalidades e interações com atores externos.</a:t>
            </a:r>
          </a:p>
          <a:p>
            <a:pPr algn="just"/>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Usabilidade é crucial, envolvendo o usuário na definição de interfaces com foco em tempo de resposta, recursos de ajuda, erros e acessibilidade.</a:t>
            </a:r>
            <a:endParaRPr lang="pt-BR" dirty="0">
              <a:solidFill>
                <a:schemeClr val="bg2">
                  <a:lumMod val="25000"/>
                </a:schemeClr>
              </a:solidFill>
              <a:effectLst/>
            </a:endParaRPr>
          </a:p>
        </p:txBody>
      </p:sp>
      <p:pic>
        <p:nvPicPr>
          <p:cNvPr id="15362" name="Picture 2">
            <a:extLst>
              <a:ext uri="{FF2B5EF4-FFF2-40B4-BE49-F238E27FC236}">
                <a16:creationId xmlns:a16="http://schemas.microsoft.com/office/drawing/2014/main" id="{2C06AB24-2B00-2B9B-DA48-6DDAD9D08D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71129" y="2460576"/>
            <a:ext cx="4238700" cy="2825800"/>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Texto 26">
            <a:extLst>
              <a:ext uri="{FF2B5EF4-FFF2-40B4-BE49-F238E27FC236}">
                <a16:creationId xmlns:a16="http://schemas.microsoft.com/office/drawing/2014/main" id="{3C620973-8D3F-8DAC-CB1D-D95437BBA03C}"/>
              </a:ext>
            </a:extLst>
          </p:cNvPr>
          <p:cNvSpPr txBox="1">
            <a:spLocks/>
          </p:cNvSpPr>
          <p:nvPr/>
        </p:nvSpPr>
        <p:spPr>
          <a:xfrm>
            <a:off x="1019174" y="1326636"/>
            <a:ext cx="983848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Realização do projeto da interface gráfica com o usuário</a:t>
            </a:r>
          </a:p>
        </p:txBody>
      </p:sp>
    </p:spTree>
    <p:extLst>
      <p:ext uri="{BB962C8B-B14F-4D97-AF65-F5344CB8AC3E}">
        <p14:creationId xmlns:p14="http://schemas.microsoft.com/office/powerpoint/2010/main" val="1012349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Implementação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14385"/>
            <a:ext cx="10153649" cy="1200329"/>
          </a:xfrm>
          <a:prstGeom prst="rect">
            <a:avLst/>
          </a:prstGeom>
          <a:noFill/>
        </p:spPr>
        <p:txBody>
          <a:bodyPr wrap="square" anchor="ctr">
            <a:spAutoFit/>
          </a:bodyPr>
          <a:lstStyle/>
          <a:p>
            <a:pPr algn="just"/>
            <a:r>
              <a:rPr lang="pt-BR" dirty="0">
                <a:solidFill>
                  <a:schemeClr val="bg2">
                    <a:lumMod val="25000"/>
                  </a:schemeClr>
                </a:solidFill>
                <a:effectLst/>
              </a:rPr>
              <a:t>A etapa de "projeto" produz modelos para a implementação do software, assim como plantas em Engenharia Civil. A etapa de "implementação" traduz esses modelos em código executável usando linguagens de programação. Programadores lidam com desafios, incluindo requisitos não funcionais como linguagens, frameworks de persistência e qualidade.</a:t>
            </a:r>
          </a:p>
        </p:txBody>
      </p:sp>
      <p:sp>
        <p:nvSpPr>
          <p:cNvPr id="3" name="Retângulo 2">
            <a:extLst>
              <a:ext uri="{FF2B5EF4-FFF2-40B4-BE49-F238E27FC236}">
                <a16:creationId xmlns:a16="http://schemas.microsoft.com/office/drawing/2014/main" id="{0DBFE7E7-C986-E7C2-7AC2-5C724ABD624D}"/>
              </a:ext>
            </a:extLst>
          </p:cNvPr>
          <p:cNvSpPr/>
          <p:nvPr/>
        </p:nvSpPr>
        <p:spPr>
          <a:xfrm>
            <a:off x="1019175" y="3168808"/>
            <a:ext cx="10153650" cy="3104992"/>
          </a:xfrm>
          <a:prstGeom prst="rect">
            <a:avLst/>
          </a:prstGeom>
          <a:solidFill>
            <a:srgbClr val="E3EFF1"/>
          </a:solidFill>
          <a:ln>
            <a:solidFill>
              <a:srgbClr val="E3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44135936-B539-B785-2C10-B1D5662954B8}"/>
              </a:ext>
            </a:extLst>
          </p:cNvPr>
          <p:cNvSpPr txBox="1"/>
          <p:nvPr/>
        </p:nvSpPr>
        <p:spPr>
          <a:xfrm>
            <a:off x="1606549" y="3456512"/>
            <a:ext cx="8991601" cy="2585323"/>
          </a:xfrm>
          <a:prstGeom prst="rect">
            <a:avLst/>
          </a:prstGeom>
          <a:noFill/>
        </p:spPr>
        <p:txBody>
          <a:bodyPr wrap="square" rtlCol="0">
            <a:spAutoFit/>
          </a:bodyPr>
          <a:lstStyle/>
          <a:p>
            <a:pPr algn="ctr"/>
            <a:endParaRPr lang="pt-BR" b="1" dirty="0"/>
          </a:p>
          <a:p>
            <a:endParaRPr lang="pt-BR" b="1" dirty="0"/>
          </a:p>
          <a:p>
            <a:r>
              <a:rPr lang="pt-BR" b="1" dirty="0"/>
              <a:t>A maior causa da crise do software é que as máquinas tornaram-se várias ordens de magnitude mais potentes! Em termos diretos, enquanto não havia máquinas, programar não era um problema; quando tivemos computadores fracos, isso se tornou um problema pequeno, e, agora que temos computadores gigantescos, programar tornou-se um problema gigantesco.</a:t>
            </a:r>
          </a:p>
          <a:p>
            <a:endParaRPr lang="pt-BR" b="1" dirty="0"/>
          </a:p>
          <a:p>
            <a:pPr algn="r"/>
            <a:r>
              <a:rPr lang="pt-BR" b="1" dirty="0"/>
              <a:t>(Pressman, 2016) </a:t>
            </a:r>
          </a:p>
        </p:txBody>
      </p:sp>
      <p:sp>
        <p:nvSpPr>
          <p:cNvPr id="5" name="CaixaDeTexto 4">
            <a:extLst>
              <a:ext uri="{FF2B5EF4-FFF2-40B4-BE49-F238E27FC236}">
                <a16:creationId xmlns:a16="http://schemas.microsoft.com/office/drawing/2014/main" id="{4C4376C7-EE38-6A5F-1D90-322E33D844B5}"/>
              </a:ext>
            </a:extLst>
          </p:cNvPr>
          <p:cNvSpPr txBox="1"/>
          <p:nvPr/>
        </p:nvSpPr>
        <p:spPr>
          <a:xfrm>
            <a:off x="1606549" y="3323049"/>
            <a:ext cx="577790" cy="830997"/>
          </a:xfrm>
          <a:prstGeom prst="rect">
            <a:avLst/>
          </a:prstGeom>
          <a:noFill/>
        </p:spPr>
        <p:txBody>
          <a:bodyPr wrap="square" rtlCol="0">
            <a:spAutoFit/>
          </a:bodyPr>
          <a:lstStyle/>
          <a:p>
            <a:r>
              <a:rPr lang="pt-BR" sz="4800" dirty="0">
                <a:latin typeface="Amasis MT Pro Black" panose="02040A04050005020304" pitchFamily="18" charset="0"/>
              </a:rPr>
              <a:t>“</a:t>
            </a:r>
          </a:p>
        </p:txBody>
      </p:sp>
    </p:spTree>
    <p:extLst>
      <p:ext uri="{BB962C8B-B14F-4D97-AF65-F5344CB8AC3E}">
        <p14:creationId xmlns:p14="http://schemas.microsoft.com/office/powerpoint/2010/main" val="23581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Qualidade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2045077"/>
            <a:ext cx="5902834" cy="313932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A complexidade e o tamanho das especificações afetam projetos de software.</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A qualidade está alinhada com requisitos e visa a satisfação do cliente.</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Qualidade abrange as dimensões do processo e do produto.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Foco na qualidade do produto em relação aos testes de software.</a:t>
            </a:r>
            <a:endParaRPr lang="pt-BR" dirty="0">
              <a:solidFill>
                <a:schemeClr val="bg2">
                  <a:lumMod val="25000"/>
                </a:schemeClr>
              </a:solidFill>
              <a:effectLst/>
            </a:endParaRPr>
          </a:p>
        </p:txBody>
      </p:sp>
      <p:pic>
        <p:nvPicPr>
          <p:cNvPr id="16386" name="Picture 2">
            <a:extLst>
              <a:ext uri="{FF2B5EF4-FFF2-40B4-BE49-F238E27FC236}">
                <a16:creationId xmlns:a16="http://schemas.microsoft.com/office/drawing/2014/main" id="{740D952D-B064-E8BD-09C5-961B0BC1338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214616" y="1943101"/>
            <a:ext cx="4177283" cy="333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24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377109"/>
            <a:ext cx="6844665" cy="2308324"/>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A m</a:t>
            </a:r>
            <a:r>
              <a:rPr lang="pt-BR" dirty="0">
                <a:solidFill>
                  <a:schemeClr val="bg2">
                    <a:lumMod val="25000"/>
                  </a:schemeClr>
                </a:solidFill>
                <a:effectLst/>
              </a:rPr>
              <a:t>etodologia de decomposição sistemática é essencial para lidar com problemas complexos.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engenharia é crucial para resolver problemas, especialmente em projetos complexos.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Projetos complexos, como edifícios inteligentes, requerem a colaboração de diversos profissionais e boas práticas de engenharia.</a:t>
            </a:r>
            <a:endParaRPr lang="pt-BR" dirty="0">
              <a:solidFill>
                <a:schemeClr val="bg2">
                  <a:lumMod val="25000"/>
                </a:schemeClr>
              </a:solidFill>
            </a:endParaRPr>
          </a:p>
        </p:txBody>
      </p:sp>
      <p:pic>
        <p:nvPicPr>
          <p:cNvPr id="4" name="Imagem 3">
            <a:extLst>
              <a:ext uri="{FF2B5EF4-FFF2-40B4-BE49-F238E27FC236}">
                <a16:creationId xmlns:a16="http://schemas.microsoft.com/office/drawing/2014/main" id="{692D0833-6C22-D26F-A2DE-953EA5A211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69298" y="1693257"/>
            <a:ext cx="3251442" cy="3985088"/>
          </a:xfrm>
          <a:prstGeom prst="rect">
            <a:avLst/>
          </a:prstGeom>
        </p:spPr>
      </p:pic>
    </p:spTree>
    <p:extLst>
      <p:ext uri="{BB962C8B-B14F-4D97-AF65-F5344CB8AC3E}">
        <p14:creationId xmlns:p14="http://schemas.microsoft.com/office/powerpoint/2010/main" val="711128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Qualidade de Software</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509764"/>
            <a:ext cx="10235184" cy="369332"/>
          </a:xfrm>
          <a:prstGeom prst="rect">
            <a:avLst/>
          </a:prstGeom>
          <a:noFill/>
        </p:spPr>
        <p:txBody>
          <a:bodyPr wrap="square" anchor="ctr">
            <a:spAutoFit/>
          </a:bodyPr>
          <a:lstStyle/>
          <a:p>
            <a:r>
              <a:rPr lang="pt-BR" dirty="0">
                <a:solidFill>
                  <a:schemeClr val="bg2">
                    <a:lumMod val="25000"/>
                  </a:schemeClr>
                </a:solidFill>
              </a:rPr>
              <a:t>A norma ISO 9126 identifica seis atributos fundamentais de qualidade para o software:</a:t>
            </a:r>
            <a:endParaRPr lang="pt-BR" dirty="0">
              <a:solidFill>
                <a:schemeClr val="bg2">
                  <a:lumMod val="25000"/>
                </a:schemeClr>
              </a:solidFill>
              <a:effectLst/>
            </a:endParaRPr>
          </a:p>
        </p:txBody>
      </p:sp>
      <p:sp>
        <p:nvSpPr>
          <p:cNvPr id="2" name="Retângulo: Cantos Arredondados 1">
            <a:extLst>
              <a:ext uri="{FF2B5EF4-FFF2-40B4-BE49-F238E27FC236}">
                <a16:creationId xmlns:a16="http://schemas.microsoft.com/office/drawing/2014/main" id="{03269FF6-47A5-2A8F-333D-D77D4B3BE348}"/>
              </a:ext>
            </a:extLst>
          </p:cNvPr>
          <p:cNvSpPr/>
          <p:nvPr/>
        </p:nvSpPr>
        <p:spPr>
          <a:xfrm>
            <a:off x="1019175"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BA457929-1416-CC64-84FA-8C485F9D78D7}"/>
              </a:ext>
            </a:extLst>
          </p:cNvPr>
          <p:cNvSpPr txBox="1"/>
          <p:nvPr/>
        </p:nvSpPr>
        <p:spPr>
          <a:xfrm>
            <a:off x="1156334" y="3041159"/>
            <a:ext cx="2728095" cy="369332"/>
          </a:xfrm>
          <a:prstGeom prst="rect">
            <a:avLst/>
          </a:prstGeom>
          <a:noFill/>
        </p:spPr>
        <p:txBody>
          <a:bodyPr wrap="square">
            <a:spAutoFit/>
          </a:bodyPr>
          <a:lstStyle/>
          <a:p>
            <a:pPr algn="ctr"/>
            <a:r>
              <a:rPr lang="pt-BR" b="1" dirty="0"/>
              <a:t>Funcionalidade</a:t>
            </a:r>
          </a:p>
        </p:txBody>
      </p:sp>
      <p:sp>
        <p:nvSpPr>
          <p:cNvPr id="10" name="Retângulo: Cantos Arredondados 9">
            <a:extLst>
              <a:ext uri="{FF2B5EF4-FFF2-40B4-BE49-F238E27FC236}">
                <a16:creationId xmlns:a16="http://schemas.microsoft.com/office/drawing/2014/main" id="{A6129502-9DC4-5734-A276-717BD5E39126}"/>
              </a:ext>
            </a:extLst>
          </p:cNvPr>
          <p:cNvSpPr/>
          <p:nvPr/>
        </p:nvSpPr>
        <p:spPr>
          <a:xfrm>
            <a:off x="4315519"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798508B7-262C-98A5-24BB-3B317A30B3DA}"/>
              </a:ext>
            </a:extLst>
          </p:cNvPr>
          <p:cNvSpPr txBox="1"/>
          <p:nvPr/>
        </p:nvSpPr>
        <p:spPr>
          <a:xfrm>
            <a:off x="4452678" y="3041159"/>
            <a:ext cx="2728095" cy="369332"/>
          </a:xfrm>
          <a:prstGeom prst="rect">
            <a:avLst/>
          </a:prstGeom>
          <a:noFill/>
        </p:spPr>
        <p:txBody>
          <a:bodyPr wrap="square">
            <a:spAutoFit/>
          </a:bodyPr>
          <a:lstStyle/>
          <a:p>
            <a:pPr algn="ctr"/>
            <a:r>
              <a:rPr lang="pt-BR" b="1" dirty="0"/>
              <a:t>Confiabilidade</a:t>
            </a:r>
          </a:p>
        </p:txBody>
      </p:sp>
      <p:sp>
        <p:nvSpPr>
          <p:cNvPr id="12" name="Retângulo: Cantos Arredondados 11">
            <a:extLst>
              <a:ext uri="{FF2B5EF4-FFF2-40B4-BE49-F238E27FC236}">
                <a16:creationId xmlns:a16="http://schemas.microsoft.com/office/drawing/2014/main" id="{F1F28754-C1B2-3736-73C8-E9E15A852CCD}"/>
              </a:ext>
            </a:extLst>
          </p:cNvPr>
          <p:cNvSpPr/>
          <p:nvPr/>
        </p:nvSpPr>
        <p:spPr>
          <a:xfrm>
            <a:off x="7611864"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865DE06-3044-02F6-BDDB-ED7CB6D90EB4}"/>
              </a:ext>
            </a:extLst>
          </p:cNvPr>
          <p:cNvSpPr txBox="1"/>
          <p:nvPr/>
        </p:nvSpPr>
        <p:spPr>
          <a:xfrm>
            <a:off x="7749023" y="3041159"/>
            <a:ext cx="2728095" cy="369332"/>
          </a:xfrm>
          <a:prstGeom prst="rect">
            <a:avLst/>
          </a:prstGeom>
          <a:noFill/>
        </p:spPr>
        <p:txBody>
          <a:bodyPr wrap="square">
            <a:spAutoFit/>
          </a:bodyPr>
          <a:lstStyle/>
          <a:p>
            <a:pPr algn="ctr"/>
            <a:r>
              <a:rPr lang="pt-BR" b="1" dirty="0"/>
              <a:t>Usabilidade</a:t>
            </a:r>
          </a:p>
        </p:txBody>
      </p:sp>
      <p:sp>
        <p:nvSpPr>
          <p:cNvPr id="14" name="Retângulo: Cantos Arredondados 13">
            <a:extLst>
              <a:ext uri="{FF2B5EF4-FFF2-40B4-BE49-F238E27FC236}">
                <a16:creationId xmlns:a16="http://schemas.microsoft.com/office/drawing/2014/main" id="{53C5D540-CDE8-C862-02D0-D6915C29A355}"/>
              </a:ext>
            </a:extLst>
          </p:cNvPr>
          <p:cNvSpPr/>
          <p:nvPr/>
        </p:nvSpPr>
        <p:spPr>
          <a:xfrm>
            <a:off x="1019175" y="435171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4691B9C-1F44-847F-DAF5-F56BEF0B875D}"/>
              </a:ext>
            </a:extLst>
          </p:cNvPr>
          <p:cNvSpPr txBox="1"/>
          <p:nvPr/>
        </p:nvSpPr>
        <p:spPr>
          <a:xfrm>
            <a:off x="1156334" y="4583447"/>
            <a:ext cx="2728095" cy="369332"/>
          </a:xfrm>
          <a:prstGeom prst="rect">
            <a:avLst/>
          </a:prstGeom>
          <a:noFill/>
        </p:spPr>
        <p:txBody>
          <a:bodyPr wrap="square">
            <a:spAutoFit/>
          </a:bodyPr>
          <a:lstStyle/>
          <a:p>
            <a:pPr algn="ctr"/>
            <a:r>
              <a:rPr lang="pt-BR" b="1" dirty="0"/>
              <a:t>Eficiência</a:t>
            </a:r>
          </a:p>
        </p:txBody>
      </p:sp>
      <p:sp>
        <p:nvSpPr>
          <p:cNvPr id="16" name="Retângulo: Cantos Arredondados 15">
            <a:extLst>
              <a:ext uri="{FF2B5EF4-FFF2-40B4-BE49-F238E27FC236}">
                <a16:creationId xmlns:a16="http://schemas.microsoft.com/office/drawing/2014/main" id="{478BFB2C-A299-D004-6240-6B655AEBEA7B}"/>
              </a:ext>
            </a:extLst>
          </p:cNvPr>
          <p:cNvSpPr/>
          <p:nvPr/>
        </p:nvSpPr>
        <p:spPr>
          <a:xfrm>
            <a:off x="4315519" y="435171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785A2B9-4D0D-83BD-C3AD-4F28AA7D0A5A}"/>
              </a:ext>
            </a:extLst>
          </p:cNvPr>
          <p:cNvSpPr txBox="1"/>
          <p:nvPr/>
        </p:nvSpPr>
        <p:spPr>
          <a:xfrm>
            <a:off x="4452678" y="4583447"/>
            <a:ext cx="2728095" cy="369332"/>
          </a:xfrm>
          <a:prstGeom prst="rect">
            <a:avLst/>
          </a:prstGeom>
          <a:noFill/>
        </p:spPr>
        <p:txBody>
          <a:bodyPr wrap="square">
            <a:spAutoFit/>
          </a:bodyPr>
          <a:lstStyle/>
          <a:p>
            <a:pPr algn="ctr"/>
            <a:r>
              <a:rPr lang="pt-BR" b="1" dirty="0"/>
              <a:t>Facilidade de Manutenção</a:t>
            </a:r>
          </a:p>
        </p:txBody>
      </p:sp>
      <p:sp>
        <p:nvSpPr>
          <p:cNvPr id="18" name="Retângulo: Cantos Arredondados 17">
            <a:extLst>
              <a:ext uri="{FF2B5EF4-FFF2-40B4-BE49-F238E27FC236}">
                <a16:creationId xmlns:a16="http://schemas.microsoft.com/office/drawing/2014/main" id="{0348E456-3A9B-9101-7773-009049C58716}"/>
              </a:ext>
            </a:extLst>
          </p:cNvPr>
          <p:cNvSpPr/>
          <p:nvPr/>
        </p:nvSpPr>
        <p:spPr>
          <a:xfrm>
            <a:off x="7611864" y="4351719"/>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8D2E9761-82B7-E517-B5D3-BB0D3B1ACC90}"/>
              </a:ext>
            </a:extLst>
          </p:cNvPr>
          <p:cNvSpPr txBox="1"/>
          <p:nvPr/>
        </p:nvSpPr>
        <p:spPr>
          <a:xfrm>
            <a:off x="7749023" y="4583447"/>
            <a:ext cx="2728095" cy="369332"/>
          </a:xfrm>
          <a:prstGeom prst="rect">
            <a:avLst/>
          </a:prstGeom>
          <a:noFill/>
        </p:spPr>
        <p:txBody>
          <a:bodyPr wrap="square">
            <a:spAutoFit/>
          </a:bodyPr>
          <a:lstStyle/>
          <a:p>
            <a:pPr algn="ctr"/>
            <a:r>
              <a:rPr lang="pt-BR" b="1" dirty="0"/>
              <a:t>Portabilidade</a:t>
            </a:r>
          </a:p>
        </p:txBody>
      </p:sp>
    </p:spTree>
    <p:extLst>
      <p:ext uri="{BB962C8B-B14F-4D97-AF65-F5344CB8AC3E}">
        <p14:creationId xmlns:p14="http://schemas.microsoft.com/office/powerpoint/2010/main" val="1742351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Teste de Software</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397675"/>
            <a:ext cx="10235184" cy="2031325"/>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Testes sistemáticos durante o desenvolvimento garantem a qualidade do software.</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Teste é um processo para identificar erros, especialmente em softwares complexos.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Softwares mal testados podem causar prejuízos, erros financeiros e más decisões.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Testes de software, dinâmicos e automatizados, simulam vários cenários de uso.</a:t>
            </a:r>
            <a:endParaRPr lang="pt-BR" dirty="0">
              <a:solidFill>
                <a:schemeClr val="bg2">
                  <a:lumMod val="25000"/>
                </a:schemeClr>
              </a:solidFill>
              <a:effectLst/>
            </a:endParaRPr>
          </a:p>
        </p:txBody>
      </p:sp>
      <p:grpSp>
        <p:nvGrpSpPr>
          <p:cNvPr id="4" name="Agrupar 3">
            <a:extLst>
              <a:ext uri="{FF2B5EF4-FFF2-40B4-BE49-F238E27FC236}">
                <a16:creationId xmlns:a16="http://schemas.microsoft.com/office/drawing/2014/main" id="{703E3BCE-70DA-6C48-DA0B-CB616FAAE223}"/>
              </a:ext>
            </a:extLst>
          </p:cNvPr>
          <p:cNvGrpSpPr/>
          <p:nvPr/>
        </p:nvGrpSpPr>
        <p:grpSpPr>
          <a:xfrm>
            <a:off x="1019175" y="3673488"/>
            <a:ext cx="10153650" cy="2458164"/>
            <a:chOff x="1025525" y="248637"/>
            <a:chExt cx="10153650" cy="2458164"/>
          </a:xfrm>
        </p:grpSpPr>
        <p:sp>
          <p:nvSpPr>
            <p:cNvPr id="5" name="Retângulo 4">
              <a:extLst>
                <a:ext uri="{FF2B5EF4-FFF2-40B4-BE49-F238E27FC236}">
                  <a16:creationId xmlns:a16="http://schemas.microsoft.com/office/drawing/2014/main" id="{AC266333-0562-9E13-317E-95A62B8C134F}"/>
                </a:ext>
              </a:extLst>
            </p:cNvPr>
            <p:cNvSpPr/>
            <p:nvPr/>
          </p:nvSpPr>
          <p:spPr>
            <a:xfrm>
              <a:off x="1025525" y="567440"/>
              <a:ext cx="10153650" cy="213936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996BA0F7-DA5C-64C2-AB08-401E4980B613}"/>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8" name="CaixaDeTexto 7">
              <a:extLst>
                <a:ext uri="{FF2B5EF4-FFF2-40B4-BE49-F238E27FC236}">
                  <a16:creationId xmlns:a16="http://schemas.microsoft.com/office/drawing/2014/main" id="{D30EFCA0-7E43-0F49-2F1A-B495BDC95A5A}"/>
                </a:ext>
              </a:extLst>
            </p:cNvPr>
            <p:cNvSpPr txBox="1"/>
            <p:nvPr/>
          </p:nvSpPr>
          <p:spPr>
            <a:xfrm>
              <a:off x="1612899" y="1707209"/>
              <a:ext cx="8991601" cy="646331"/>
            </a:xfrm>
            <a:prstGeom prst="rect">
              <a:avLst/>
            </a:prstGeom>
            <a:noFill/>
          </p:spPr>
          <p:txBody>
            <a:bodyPr wrap="square" rtlCol="0">
              <a:spAutoFit/>
            </a:bodyPr>
            <a:lstStyle/>
            <a:p>
              <a:pPr algn="just"/>
              <a:r>
                <a:rPr lang="pt-BR" dirty="0">
                  <a:solidFill>
                    <a:schemeClr val="bg1"/>
                  </a:solidFill>
                  <a:effectLst/>
                </a:rPr>
                <a:t>Quanto mais cenários simulados, maior o nível de validação que obtemos do produto, caracterizando maior nível de qualidade do software desenvolvido.</a:t>
              </a:r>
              <a:endParaRPr lang="pt-BR" dirty="0">
                <a:solidFill>
                  <a:schemeClr val="bg1"/>
                </a:solidFill>
              </a:endParaRPr>
            </a:p>
          </p:txBody>
        </p:sp>
        <p:pic>
          <p:nvPicPr>
            <p:cNvPr id="20" name="Imagem 19">
              <a:extLst>
                <a:ext uri="{FF2B5EF4-FFF2-40B4-BE49-F238E27FC236}">
                  <a16:creationId xmlns:a16="http://schemas.microsoft.com/office/drawing/2014/main" id="{00D525F5-A49A-F1AA-AC71-B99EC1D6E140}"/>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3570743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Teste de Software</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531049"/>
            <a:ext cx="6533007" cy="923330"/>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Testes avaliam a qualidade do software em várias dimensões.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Estratégia de codificação progressiva representada em espiral.</a:t>
            </a:r>
            <a:endParaRPr lang="pt-BR" dirty="0">
              <a:solidFill>
                <a:schemeClr val="bg2">
                  <a:lumMod val="25000"/>
                </a:schemeClr>
              </a:solidFill>
              <a:effectLst/>
            </a:endParaRPr>
          </a:p>
        </p:txBody>
      </p:sp>
      <p:pic>
        <p:nvPicPr>
          <p:cNvPr id="18434" name="Picture 2">
            <a:extLst>
              <a:ext uri="{FF2B5EF4-FFF2-40B4-BE49-F238E27FC236}">
                <a16:creationId xmlns:a16="http://schemas.microsoft.com/office/drawing/2014/main" id="{C8B1D46F-4961-E13C-CC4F-28BA05EDA59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744968" y="1313434"/>
            <a:ext cx="3776472" cy="437997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A2CA9D57-242D-5FF5-592F-84D8AD1D9D58}"/>
              </a:ext>
            </a:extLst>
          </p:cNvPr>
          <p:cNvSpPr txBox="1"/>
          <p:nvPr/>
        </p:nvSpPr>
        <p:spPr>
          <a:xfrm>
            <a:off x="7852990" y="5783009"/>
            <a:ext cx="3560427" cy="307777"/>
          </a:xfrm>
          <a:prstGeom prst="rect">
            <a:avLst/>
          </a:prstGeom>
          <a:noFill/>
        </p:spPr>
        <p:txBody>
          <a:bodyPr wrap="square" rtlCol="0">
            <a:spAutoFit/>
          </a:bodyPr>
          <a:lstStyle/>
          <a:p>
            <a:pPr algn="ctr"/>
            <a:r>
              <a:rPr lang="pt-BR" sz="1400" dirty="0"/>
              <a:t>Estratégia de Teste.</a:t>
            </a:r>
          </a:p>
        </p:txBody>
      </p:sp>
      <p:sp>
        <p:nvSpPr>
          <p:cNvPr id="3" name="Retângulo: Cantos Arredondados 2">
            <a:extLst>
              <a:ext uri="{FF2B5EF4-FFF2-40B4-BE49-F238E27FC236}">
                <a16:creationId xmlns:a16="http://schemas.microsoft.com/office/drawing/2014/main" id="{06D87C31-06C8-8635-FE8F-1590DC2A86EA}"/>
              </a:ext>
            </a:extLst>
          </p:cNvPr>
          <p:cNvSpPr/>
          <p:nvPr/>
        </p:nvSpPr>
        <p:spPr>
          <a:xfrm>
            <a:off x="2463927" y="300037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00A5A072-4F3D-8147-1DAC-65DD2C21F003}"/>
              </a:ext>
            </a:extLst>
          </p:cNvPr>
          <p:cNvSpPr txBox="1"/>
          <p:nvPr/>
        </p:nvSpPr>
        <p:spPr>
          <a:xfrm>
            <a:off x="2601086" y="3232103"/>
            <a:ext cx="2728095" cy="369332"/>
          </a:xfrm>
          <a:prstGeom prst="rect">
            <a:avLst/>
          </a:prstGeom>
          <a:noFill/>
        </p:spPr>
        <p:txBody>
          <a:bodyPr wrap="square">
            <a:spAutoFit/>
          </a:bodyPr>
          <a:lstStyle/>
          <a:p>
            <a:pPr algn="ctr"/>
            <a:r>
              <a:rPr lang="pt-BR" b="1" dirty="0"/>
              <a:t>Teste de Unidade</a:t>
            </a:r>
          </a:p>
        </p:txBody>
      </p:sp>
      <p:sp>
        <p:nvSpPr>
          <p:cNvPr id="13" name="Retângulo: Cantos Arredondados 12">
            <a:extLst>
              <a:ext uri="{FF2B5EF4-FFF2-40B4-BE49-F238E27FC236}">
                <a16:creationId xmlns:a16="http://schemas.microsoft.com/office/drawing/2014/main" id="{00F5E34B-FF51-A2BA-1815-BE4D2B9BE18A}"/>
              </a:ext>
            </a:extLst>
          </p:cNvPr>
          <p:cNvSpPr/>
          <p:nvPr/>
        </p:nvSpPr>
        <p:spPr>
          <a:xfrm>
            <a:off x="2463927" y="415861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3909A9CD-1C70-BB21-DB7D-83D3AA0972F7}"/>
              </a:ext>
            </a:extLst>
          </p:cNvPr>
          <p:cNvSpPr txBox="1"/>
          <p:nvPr/>
        </p:nvSpPr>
        <p:spPr>
          <a:xfrm>
            <a:off x="2601086" y="4390343"/>
            <a:ext cx="2728095" cy="369332"/>
          </a:xfrm>
          <a:prstGeom prst="rect">
            <a:avLst/>
          </a:prstGeom>
          <a:noFill/>
        </p:spPr>
        <p:txBody>
          <a:bodyPr wrap="square">
            <a:spAutoFit/>
          </a:bodyPr>
          <a:lstStyle/>
          <a:p>
            <a:pPr algn="ctr"/>
            <a:r>
              <a:rPr lang="pt-BR" b="1" dirty="0"/>
              <a:t>Teste de Integração</a:t>
            </a:r>
          </a:p>
        </p:txBody>
      </p:sp>
      <p:sp>
        <p:nvSpPr>
          <p:cNvPr id="15" name="Retângulo: Cantos Arredondados 14">
            <a:extLst>
              <a:ext uri="{FF2B5EF4-FFF2-40B4-BE49-F238E27FC236}">
                <a16:creationId xmlns:a16="http://schemas.microsoft.com/office/drawing/2014/main" id="{27272316-DF60-F6DE-6CC4-69AD013708CC}"/>
              </a:ext>
            </a:extLst>
          </p:cNvPr>
          <p:cNvSpPr/>
          <p:nvPr/>
        </p:nvSpPr>
        <p:spPr>
          <a:xfrm>
            <a:off x="2463927" y="531685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F222C6CD-1ECD-CAB4-EBEC-07470F36922D}"/>
              </a:ext>
            </a:extLst>
          </p:cNvPr>
          <p:cNvSpPr txBox="1"/>
          <p:nvPr/>
        </p:nvSpPr>
        <p:spPr>
          <a:xfrm>
            <a:off x="2601086" y="5548583"/>
            <a:ext cx="2728095" cy="369332"/>
          </a:xfrm>
          <a:prstGeom prst="rect">
            <a:avLst/>
          </a:prstGeom>
          <a:noFill/>
        </p:spPr>
        <p:txBody>
          <a:bodyPr wrap="square">
            <a:spAutoFit/>
          </a:bodyPr>
          <a:lstStyle/>
          <a:p>
            <a:pPr algn="ctr"/>
            <a:r>
              <a:rPr lang="pt-BR" b="1" dirty="0"/>
              <a:t>Teste de Validação</a:t>
            </a:r>
          </a:p>
        </p:txBody>
      </p:sp>
    </p:spTree>
    <p:extLst>
      <p:ext uri="{BB962C8B-B14F-4D97-AF65-F5344CB8AC3E}">
        <p14:creationId xmlns:p14="http://schemas.microsoft.com/office/powerpoint/2010/main" val="3786249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Teste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1629580"/>
            <a:ext cx="5902834" cy="3970318"/>
          </a:xfrm>
          <a:prstGeom prst="rect">
            <a:avLst/>
          </a:prstGeom>
          <a:noFill/>
        </p:spPr>
        <p:txBody>
          <a:bodyPr wrap="square" anchor="ctr">
            <a:spAutoFit/>
          </a:bodyPr>
          <a:lstStyle/>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Planejamento de testes começa com cenários de casos de uso.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Analista de teste detalha cenários em casos de testes.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Procedimentos de aceite ocorrem em cada ciclo de implementação.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aceite reduz riscos ao detectar falhas antes da implantação.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Aceite dividido em Teste Alpha, Teste Beta e Aceite Formal.</a:t>
            </a:r>
            <a:endParaRPr lang="pt-BR" dirty="0">
              <a:solidFill>
                <a:schemeClr val="bg2">
                  <a:lumMod val="25000"/>
                </a:schemeClr>
              </a:solidFill>
              <a:effectLst/>
            </a:endParaRPr>
          </a:p>
        </p:txBody>
      </p:sp>
      <p:pic>
        <p:nvPicPr>
          <p:cNvPr id="19458" name="Picture 2">
            <a:extLst>
              <a:ext uri="{FF2B5EF4-FFF2-40B4-BE49-F238E27FC236}">
                <a16:creationId xmlns:a16="http://schemas.microsoft.com/office/drawing/2014/main" id="{9DBA4B53-4118-4B9D-7010-E3E9C19BA35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93101" y="2189989"/>
            <a:ext cx="4190237" cy="279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41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Teste de Software</a:t>
            </a:r>
          </a:p>
        </p:txBody>
      </p:sp>
      <p:grpSp>
        <p:nvGrpSpPr>
          <p:cNvPr id="3" name="Agrupar 2">
            <a:extLst>
              <a:ext uri="{FF2B5EF4-FFF2-40B4-BE49-F238E27FC236}">
                <a16:creationId xmlns:a16="http://schemas.microsoft.com/office/drawing/2014/main" id="{CC793551-548A-BC9D-2D64-018AD2FCBE5F}"/>
              </a:ext>
            </a:extLst>
          </p:cNvPr>
          <p:cNvGrpSpPr/>
          <p:nvPr/>
        </p:nvGrpSpPr>
        <p:grpSpPr>
          <a:xfrm>
            <a:off x="357165" y="1441450"/>
            <a:ext cx="10815660" cy="1666611"/>
            <a:chOff x="357164" y="835955"/>
            <a:chExt cx="10815660" cy="1666611"/>
          </a:xfrm>
        </p:grpSpPr>
        <p:grpSp>
          <p:nvGrpSpPr>
            <p:cNvPr id="5" name="Agrupar 4">
              <a:extLst>
                <a:ext uri="{FF2B5EF4-FFF2-40B4-BE49-F238E27FC236}">
                  <a16:creationId xmlns:a16="http://schemas.microsoft.com/office/drawing/2014/main" id="{A718990E-BAC0-32A8-5729-E17686F4EEC8}"/>
                </a:ext>
              </a:extLst>
            </p:cNvPr>
            <p:cNvGrpSpPr/>
            <p:nvPr/>
          </p:nvGrpSpPr>
          <p:grpSpPr>
            <a:xfrm>
              <a:off x="357164" y="835955"/>
              <a:ext cx="454941" cy="1666611"/>
              <a:chOff x="357164" y="835955"/>
              <a:chExt cx="454941" cy="1666611"/>
            </a:xfrm>
          </p:grpSpPr>
          <p:sp>
            <p:nvSpPr>
              <p:cNvPr id="10" name="Elipse 9">
                <a:extLst>
                  <a:ext uri="{FF2B5EF4-FFF2-40B4-BE49-F238E27FC236}">
                    <a16:creationId xmlns:a16="http://schemas.microsoft.com/office/drawing/2014/main" id="{54350030-8917-A2F9-94E3-80F19016223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a:extLst>
                  <a:ext uri="{FF2B5EF4-FFF2-40B4-BE49-F238E27FC236}">
                    <a16:creationId xmlns:a16="http://schemas.microsoft.com/office/drawing/2014/main" id="{DCB3D773-F0F0-288B-61A0-F8378C486239}"/>
                  </a:ext>
                </a:extLst>
              </p:cNvPr>
              <p:cNvCxnSpPr>
                <a:cxnSpLocks/>
                <a:endCxn id="38" idx="0"/>
              </p:cNvCxnSpPr>
              <p:nvPr/>
            </p:nvCxnSpPr>
            <p:spPr>
              <a:xfrm>
                <a:off x="575288" y="1290896"/>
                <a:ext cx="9347" cy="12116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eta: para a Direita 11">
                <a:extLst>
                  <a:ext uri="{FF2B5EF4-FFF2-40B4-BE49-F238E27FC236}">
                    <a16:creationId xmlns:a16="http://schemas.microsoft.com/office/drawing/2014/main" id="{986CCC98-FFB3-ECD6-ACD0-437C886F532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Retângulo: Cantos Arredondados 5">
              <a:extLst>
                <a:ext uri="{FF2B5EF4-FFF2-40B4-BE49-F238E27FC236}">
                  <a16:creationId xmlns:a16="http://schemas.microsoft.com/office/drawing/2014/main" id="{25311632-63B8-1C5A-E953-D537BC299259}"/>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8" name="CaixaDeTexto 7">
              <a:extLst>
                <a:ext uri="{FF2B5EF4-FFF2-40B4-BE49-F238E27FC236}">
                  <a16:creationId xmlns:a16="http://schemas.microsoft.com/office/drawing/2014/main" id="{32D0EDAF-6372-9F41-F8BB-25A3E538800D}"/>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Os usuários finais são convidados a operar o software dentro de um ambiente controlado, sendo realizado na instalação do desenvolvedor.</a:t>
              </a:r>
              <a:endParaRPr lang="pt-BR" dirty="0">
                <a:solidFill>
                  <a:schemeClr val="bg2">
                    <a:lumMod val="25000"/>
                  </a:schemeClr>
                </a:solidFill>
              </a:endParaRPr>
            </a:p>
          </p:txBody>
        </p:sp>
        <p:sp>
          <p:nvSpPr>
            <p:cNvPr id="9" name="CaixaDeTexto 8">
              <a:extLst>
                <a:ext uri="{FF2B5EF4-FFF2-40B4-BE49-F238E27FC236}">
                  <a16:creationId xmlns:a16="http://schemas.microsoft.com/office/drawing/2014/main" id="{D2AE1770-2FAD-0941-E6A2-80A743054238}"/>
                </a:ext>
              </a:extLst>
            </p:cNvPr>
            <p:cNvSpPr txBox="1"/>
            <p:nvPr/>
          </p:nvSpPr>
          <p:spPr>
            <a:xfrm>
              <a:off x="1232462" y="915059"/>
              <a:ext cx="9638738" cy="400110"/>
            </a:xfrm>
            <a:prstGeom prst="rect">
              <a:avLst/>
            </a:prstGeom>
            <a:noFill/>
          </p:spPr>
          <p:txBody>
            <a:bodyPr wrap="square">
              <a:spAutoFit/>
            </a:bodyPr>
            <a:lstStyle/>
            <a:p>
              <a:r>
                <a:rPr lang="pt-BR" sz="2000" b="1" dirty="0"/>
                <a:t>Aceite Teste Alpha</a:t>
              </a:r>
            </a:p>
          </p:txBody>
        </p:sp>
      </p:grpSp>
      <p:grpSp>
        <p:nvGrpSpPr>
          <p:cNvPr id="33" name="Agrupar 32">
            <a:extLst>
              <a:ext uri="{FF2B5EF4-FFF2-40B4-BE49-F238E27FC236}">
                <a16:creationId xmlns:a16="http://schemas.microsoft.com/office/drawing/2014/main" id="{656F493C-D3C0-0580-2D6D-7D7E914DF8A1}"/>
              </a:ext>
            </a:extLst>
          </p:cNvPr>
          <p:cNvGrpSpPr/>
          <p:nvPr/>
        </p:nvGrpSpPr>
        <p:grpSpPr>
          <a:xfrm>
            <a:off x="357165" y="3108061"/>
            <a:ext cx="10815660" cy="1125545"/>
            <a:chOff x="357164" y="835955"/>
            <a:chExt cx="10815660" cy="1125545"/>
          </a:xfrm>
        </p:grpSpPr>
        <p:grpSp>
          <p:nvGrpSpPr>
            <p:cNvPr id="34" name="Agrupar 33">
              <a:extLst>
                <a:ext uri="{FF2B5EF4-FFF2-40B4-BE49-F238E27FC236}">
                  <a16:creationId xmlns:a16="http://schemas.microsoft.com/office/drawing/2014/main" id="{4DF6C2CA-637D-CC5E-15B2-C91BC1939CAE}"/>
                </a:ext>
              </a:extLst>
            </p:cNvPr>
            <p:cNvGrpSpPr/>
            <p:nvPr/>
          </p:nvGrpSpPr>
          <p:grpSpPr>
            <a:xfrm>
              <a:off x="357164" y="835955"/>
              <a:ext cx="454941" cy="454941"/>
              <a:chOff x="357164" y="835955"/>
              <a:chExt cx="454941" cy="454941"/>
            </a:xfrm>
          </p:grpSpPr>
          <p:sp>
            <p:nvSpPr>
              <p:cNvPr id="38" name="Elipse 37">
                <a:extLst>
                  <a:ext uri="{FF2B5EF4-FFF2-40B4-BE49-F238E27FC236}">
                    <a16:creationId xmlns:a16="http://schemas.microsoft.com/office/drawing/2014/main" id="{C090E761-2255-DE5B-BDC8-C657C23E4DA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Seta: para a Direita 39">
                <a:extLst>
                  <a:ext uri="{FF2B5EF4-FFF2-40B4-BE49-F238E27FC236}">
                    <a16:creationId xmlns:a16="http://schemas.microsoft.com/office/drawing/2014/main" id="{50FEA0F6-CD6C-C22E-7F3F-5C9D77B0A73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Retângulo: Cantos Arredondados 34">
              <a:extLst>
                <a:ext uri="{FF2B5EF4-FFF2-40B4-BE49-F238E27FC236}">
                  <a16:creationId xmlns:a16="http://schemas.microsoft.com/office/drawing/2014/main" id="{6D96CC1C-19F1-CF74-63A7-DD49E67B99B9}"/>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6" name="CaixaDeTexto 35">
              <a:extLst>
                <a:ext uri="{FF2B5EF4-FFF2-40B4-BE49-F238E27FC236}">
                  <a16:creationId xmlns:a16="http://schemas.microsoft.com/office/drawing/2014/main" id="{BB3AE8D5-41CA-BA19-8978-B4903C4F7291}"/>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Os usuários finais são convidados a operar o produto utilizando suas próprias instalações físicas, ou seja, o software é testado em um ambiente não controlado pelo desenvolvedor.</a:t>
              </a:r>
            </a:p>
          </p:txBody>
        </p:sp>
        <p:sp>
          <p:nvSpPr>
            <p:cNvPr id="37" name="CaixaDeTexto 36">
              <a:extLst>
                <a:ext uri="{FF2B5EF4-FFF2-40B4-BE49-F238E27FC236}">
                  <a16:creationId xmlns:a16="http://schemas.microsoft.com/office/drawing/2014/main" id="{05B46C0E-1A09-D633-AB08-16606F1F8669}"/>
                </a:ext>
              </a:extLst>
            </p:cNvPr>
            <p:cNvSpPr txBox="1"/>
            <p:nvPr/>
          </p:nvSpPr>
          <p:spPr>
            <a:xfrm>
              <a:off x="1232462" y="915059"/>
              <a:ext cx="9638738" cy="400110"/>
            </a:xfrm>
            <a:prstGeom prst="rect">
              <a:avLst/>
            </a:prstGeom>
            <a:noFill/>
          </p:spPr>
          <p:txBody>
            <a:bodyPr wrap="square">
              <a:spAutoFit/>
            </a:bodyPr>
            <a:lstStyle/>
            <a:p>
              <a:r>
                <a:rPr lang="pt-BR" sz="2000" b="1" dirty="0">
                  <a:effectLst/>
                </a:rPr>
                <a:t>Aceite Teste Beta</a:t>
              </a:r>
              <a:endParaRPr lang="pt-BR" sz="2000" b="1" dirty="0"/>
            </a:p>
          </p:txBody>
        </p:sp>
      </p:grpSp>
      <p:grpSp>
        <p:nvGrpSpPr>
          <p:cNvPr id="41" name="Agrupar 40">
            <a:extLst>
              <a:ext uri="{FF2B5EF4-FFF2-40B4-BE49-F238E27FC236}">
                <a16:creationId xmlns:a16="http://schemas.microsoft.com/office/drawing/2014/main" id="{11FCC299-1B1F-015F-1E8C-23A37A615D59}"/>
              </a:ext>
            </a:extLst>
          </p:cNvPr>
          <p:cNvGrpSpPr/>
          <p:nvPr/>
        </p:nvGrpSpPr>
        <p:grpSpPr>
          <a:xfrm>
            <a:off x="357165" y="4774673"/>
            <a:ext cx="10815660" cy="1125545"/>
            <a:chOff x="357164" y="835955"/>
            <a:chExt cx="10815660" cy="1125545"/>
          </a:xfrm>
        </p:grpSpPr>
        <p:grpSp>
          <p:nvGrpSpPr>
            <p:cNvPr id="42" name="Agrupar 41">
              <a:extLst>
                <a:ext uri="{FF2B5EF4-FFF2-40B4-BE49-F238E27FC236}">
                  <a16:creationId xmlns:a16="http://schemas.microsoft.com/office/drawing/2014/main" id="{6A018205-DEAD-57D6-7C3B-5BCE9F7721F9}"/>
                </a:ext>
              </a:extLst>
            </p:cNvPr>
            <p:cNvGrpSpPr/>
            <p:nvPr/>
          </p:nvGrpSpPr>
          <p:grpSpPr>
            <a:xfrm>
              <a:off x="357164" y="835955"/>
              <a:ext cx="454941" cy="454941"/>
              <a:chOff x="357164" y="835955"/>
              <a:chExt cx="454941" cy="454941"/>
            </a:xfrm>
          </p:grpSpPr>
          <p:sp>
            <p:nvSpPr>
              <p:cNvPr id="46" name="Elipse 45">
                <a:extLst>
                  <a:ext uri="{FF2B5EF4-FFF2-40B4-BE49-F238E27FC236}">
                    <a16:creationId xmlns:a16="http://schemas.microsoft.com/office/drawing/2014/main" id="{B00E61BA-63D6-9982-C7A4-6CEE2123354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Seta: para a Direita 47">
                <a:extLst>
                  <a:ext uri="{FF2B5EF4-FFF2-40B4-BE49-F238E27FC236}">
                    <a16:creationId xmlns:a16="http://schemas.microsoft.com/office/drawing/2014/main" id="{DA4F29F2-03F4-EA46-06E5-DA3FF2EA1355}"/>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3" name="Retângulo: Cantos Arredondados 42">
              <a:extLst>
                <a:ext uri="{FF2B5EF4-FFF2-40B4-BE49-F238E27FC236}">
                  <a16:creationId xmlns:a16="http://schemas.microsoft.com/office/drawing/2014/main" id="{1E9D8EB1-460F-CC59-5B61-F7FC0AB92A85}"/>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4" name="CaixaDeTexto 43">
              <a:extLst>
                <a:ext uri="{FF2B5EF4-FFF2-40B4-BE49-F238E27FC236}">
                  <a16:creationId xmlns:a16="http://schemas.microsoft.com/office/drawing/2014/main" id="{1860D862-C45F-D401-A4B6-4BF4D7DFDC11}"/>
                </a:ext>
              </a:extLst>
            </p:cNvPr>
            <p:cNvSpPr txBox="1"/>
            <p:nvPr/>
          </p:nvSpPr>
          <p:spPr>
            <a:xfrm>
              <a:off x="1232462" y="1315169"/>
              <a:ext cx="9638738" cy="646331"/>
            </a:xfrm>
            <a:prstGeom prst="rect">
              <a:avLst/>
            </a:prstGeom>
            <a:noFill/>
          </p:spPr>
          <p:txBody>
            <a:bodyPr wrap="square">
              <a:spAutoFit/>
            </a:bodyPr>
            <a:lstStyle/>
            <a:p>
              <a:r>
                <a:rPr lang="pt-BR" dirty="0">
                  <a:solidFill>
                    <a:schemeClr val="bg2">
                      <a:lumMod val="25000"/>
                    </a:schemeClr>
                  </a:solidFill>
                  <a:effectLst/>
                </a:rPr>
                <a:t>Trata-se de uma variação do Teste Beta, cabendo aos próprios clientes e usuários determinarem o que deverá ser testado e validar se os requisitos foram adequadamente implementados.</a:t>
              </a:r>
              <a:endParaRPr lang="pt-BR" dirty="0">
                <a:solidFill>
                  <a:schemeClr val="bg2">
                    <a:lumMod val="25000"/>
                  </a:schemeClr>
                </a:solidFill>
              </a:endParaRPr>
            </a:p>
          </p:txBody>
        </p:sp>
        <p:sp>
          <p:nvSpPr>
            <p:cNvPr id="45" name="CaixaDeTexto 44">
              <a:extLst>
                <a:ext uri="{FF2B5EF4-FFF2-40B4-BE49-F238E27FC236}">
                  <a16:creationId xmlns:a16="http://schemas.microsoft.com/office/drawing/2014/main" id="{245B35AC-8707-EB4C-8005-EAC07CFA0600}"/>
                </a:ext>
              </a:extLst>
            </p:cNvPr>
            <p:cNvSpPr txBox="1"/>
            <p:nvPr/>
          </p:nvSpPr>
          <p:spPr>
            <a:xfrm>
              <a:off x="1232462" y="915059"/>
              <a:ext cx="9638738" cy="400110"/>
            </a:xfrm>
            <a:prstGeom prst="rect">
              <a:avLst/>
            </a:prstGeom>
            <a:noFill/>
          </p:spPr>
          <p:txBody>
            <a:bodyPr wrap="square">
              <a:spAutoFit/>
            </a:bodyPr>
            <a:lstStyle/>
            <a:p>
              <a:r>
                <a:rPr lang="pt-BR" sz="2000" b="1" dirty="0">
                  <a:effectLst/>
                </a:rPr>
                <a:t>Aceite Formal</a:t>
              </a:r>
              <a:endParaRPr lang="pt-BR" sz="2000" b="1" dirty="0"/>
            </a:p>
          </p:txBody>
        </p:sp>
      </p:grpSp>
      <p:cxnSp>
        <p:nvCxnSpPr>
          <p:cNvPr id="13" name="Conector reto 12">
            <a:extLst>
              <a:ext uri="{FF2B5EF4-FFF2-40B4-BE49-F238E27FC236}">
                <a16:creationId xmlns:a16="http://schemas.microsoft.com/office/drawing/2014/main" id="{ADF1D004-6B34-3D95-A864-89EC58AC5326}"/>
              </a:ext>
            </a:extLst>
          </p:cNvPr>
          <p:cNvCxnSpPr>
            <a:cxnSpLocks/>
          </p:cNvCxnSpPr>
          <p:nvPr/>
        </p:nvCxnSpPr>
        <p:spPr>
          <a:xfrm>
            <a:off x="584635" y="3563002"/>
            <a:ext cx="9347" cy="12116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583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Teste de Sistema</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441450"/>
            <a:ext cx="10235184" cy="646331"/>
          </a:xfrm>
          <a:prstGeom prst="rect">
            <a:avLst/>
          </a:prstGeom>
          <a:noFill/>
        </p:spPr>
        <p:txBody>
          <a:bodyPr wrap="square" anchor="ctr">
            <a:spAutoFit/>
          </a:bodyPr>
          <a:lstStyle/>
          <a:p>
            <a:r>
              <a:rPr lang="pt-BR" dirty="0">
                <a:solidFill>
                  <a:schemeClr val="bg2">
                    <a:lumMod val="25000"/>
                  </a:schemeClr>
                </a:solidFill>
              </a:rPr>
              <a:t>Após ser validado, o software deve ser combinado com outros elementos do sistema, tais como hardware, base de dados etc.</a:t>
            </a:r>
            <a:endParaRPr lang="pt-BR" dirty="0">
              <a:solidFill>
                <a:schemeClr val="bg2">
                  <a:lumMod val="25000"/>
                </a:schemeClr>
              </a:solidFill>
              <a:effectLst/>
            </a:endParaRPr>
          </a:p>
        </p:txBody>
      </p:sp>
      <p:sp>
        <p:nvSpPr>
          <p:cNvPr id="2" name="Retângulo: Cantos Arredondados 1">
            <a:extLst>
              <a:ext uri="{FF2B5EF4-FFF2-40B4-BE49-F238E27FC236}">
                <a16:creationId xmlns:a16="http://schemas.microsoft.com/office/drawing/2014/main" id="{03269FF6-47A5-2A8F-333D-D77D4B3BE348}"/>
              </a:ext>
            </a:extLst>
          </p:cNvPr>
          <p:cNvSpPr/>
          <p:nvPr/>
        </p:nvSpPr>
        <p:spPr>
          <a:xfrm>
            <a:off x="1019175"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BA457929-1416-CC64-84FA-8C485F9D78D7}"/>
              </a:ext>
            </a:extLst>
          </p:cNvPr>
          <p:cNvSpPr txBox="1"/>
          <p:nvPr/>
        </p:nvSpPr>
        <p:spPr>
          <a:xfrm>
            <a:off x="1156334" y="3041159"/>
            <a:ext cx="2728095" cy="369332"/>
          </a:xfrm>
          <a:prstGeom prst="rect">
            <a:avLst/>
          </a:prstGeom>
          <a:noFill/>
        </p:spPr>
        <p:txBody>
          <a:bodyPr wrap="square">
            <a:spAutoFit/>
          </a:bodyPr>
          <a:lstStyle/>
          <a:p>
            <a:pPr algn="ctr"/>
            <a:r>
              <a:rPr lang="pt-BR" b="1" dirty="0"/>
              <a:t>Teste de Recuperação</a:t>
            </a:r>
          </a:p>
        </p:txBody>
      </p:sp>
      <p:sp>
        <p:nvSpPr>
          <p:cNvPr id="10" name="Retângulo: Cantos Arredondados 9">
            <a:extLst>
              <a:ext uri="{FF2B5EF4-FFF2-40B4-BE49-F238E27FC236}">
                <a16:creationId xmlns:a16="http://schemas.microsoft.com/office/drawing/2014/main" id="{A6129502-9DC4-5734-A276-717BD5E39126}"/>
              </a:ext>
            </a:extLst>
          </p:cNvPr>
          <p:cNvSpPr/>
          <p:nvPr/>
        </p:nvSpPr>
        <p:spPr>
          <a:xfrm>
            <a:off x="4315519"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798508B7-262C-98A5-24BB-3B317A30B3DA}"/>
              </a:ext>
            </a:extLst>
          </p:cNvPr>
          <p:cNvSpPr txBox="1"/>
          <p:nvPr/>
        </p:nvSpPr>
        <p:spPr>
          <a:xfrm>
            <a:off x="4452678" y="3041159"/>
            <a:ext cx="2728095" cy="369332"/>
          </a:xfrm>
          <a:prstGeom prst="rect">
            <a:avLst/>
          </a:prstGeom>
          <a:noFill/>
        </p:spPr>
        <p:txBody>
          <a:bodyPr wrap="square">
            <a:spAutoFit/>
          </a:bodyPr>
          <a:lstStyle/>
          <a:p>
            <a:pPr algn="ctr"/>
            <a:r>
              <a:rPr lang="pt-BR" b="1" dirty="0"/>
              <a:t>Teste de Segurança</a:t>
            </a:r>
          </a:p>
        </p:txBody>
      </p:sp>
      <p:sp>
        <p:nvSpPr>
          <p:cNvPr id="12" name="Retângulo: Cantos Arredondados 11">
            <a:extLst>
              <a:ext uri="{FF2B5EF4-FFF2-40B4-BE49-F238E27FC236}">
                <a16:creationId xmlns:a16="http://schemas.microsoft.com/office/drawing/2014/main" id="{F1F28754-C1B2-3736-73C8-E9E15A852CCD}"/>
              </a:ext>
            </a:extLst>
          </p:cNvPr>
          <p:cNvSpPr/>
          <p:nvPr/>
        </p:nvSpPr>
        <p:spPr>
          <a:xfrm>
            <a:off x="7611864" y="28094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865DE06-3044-02F6-BDDB-ED7CB6D90EB4}"/>
              </a:ext>
            </a:extLst>
          </p:cNvPr>
          <p:cNvSpPr txBox="1"/>
          <p:nvPr/>
        </p:nvSpPr>
        <p:spPr>
          <a:xfrm>
            <a:off x="7749023" y="3041159"/>
            <a:ext cx="2728095" cy="369332"/>
          </a:xfrm>
          <a:prstGeom prst="rect">
            <a:avLst/>
          </a:prstGeom>
          <a:noFill/>
        </p:spPr>
        <p:txBody>
          <a:bodyPr wrap="square">
            <a:spAutoFit/>
          </a:bodyPr>
          <a:lstStyle/>
          <a:p>
            <a:pPr algn="ctr"/>
            <a:r>
              <a:rPr lang="pt-BR" b="1" dirty="0"/>
              <a:t>Teste por Esforço</a:t>
            </a:r>
          </a:p>
        </p:txBody>
      </p:sp>
      <p:sp>
        <p:nvSpPr>
          <p:cNvPr id="14" name="Retângulo: Cantos Arredondados 13">
            <a:extLst>
              <a:ext uri="{FF2B5EF4-FFF2-40B4-BE49-F238E27FC236}">
                <a16:creationId xmlns:a16="http://schemas.microsoft.com/office/drawing/2014/main" id="{53C5D540-CDE8-C862-02D0-D6915C29A355}"/>
              </a:ext>
            </a:extLst>
          </p:cNvPr>
          <p:cNvSpPr/>
          <p:nvPr/>
        </p:nvSpPr>
        <p:spPr>
          <a:xfrm>
            <a:off x="2701671" y="43883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4691B9C-1F44-847F-DAF5-F56BEF0B875D}"/>
              </a:ext>
            </a:extLst>
          </p:cNvPr>
          <p:cNvSpPr txBox="1"/>
          <p:nvPr/>
        </p:nvSpPr>
        <p:spPr>
          <a:xfrm>
            <a:off x="2838830" y="4620059"/>
            <a:ext cx="2728095" cy="369332"/>
          </a:xfrm>
          <a:prstGeom prst="rect">
            <a:avLst/>
          </a:prstGeom>
          <a:noFill/>
        </p:spPr>
        <p:txBody>
          <a:bodyPr wrap="square">
            <a:spAutoFit/>
          </a:bodyPr>
          <a:lstStyle/>
          <a:p>
            <a:pPr algn="ctr"/>
            <a:r>
              <a:rPr lang="pt-BR" b="1" dirty="0"/>
              <a:t>Teste de Desempenho</a:t>
            </a:r>
          </a:p>
        </p:txBody>
      </p:sp>
      <p:sp>
        <p:nvSpPr>
          <p:cNvPr id="16" name="Retângulo: Cantos Arredondados 15">
            <a:extLst>
              <a:ext uri="{FF2B5EF4-FFF2-40B4-BE49-F238E27FC236}">
                <a16:creationId xmlns:a16="http://schemas.microsoft.com/office/drawing/2014/main" id="{478BFB2C-A299-D004-6240-6B655AEBEA7B}"/>
              </a:ext>
            </a:extLst>
          </p:cNvPr>
          <p:cNvSpPr/>
          <p:nvPr/>
        </p:nvSpPr>
        <p:spPr>
          <a:xfrm>
            <a:off x="5998015" y="4388331"/>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785A2B9-4D0D-83BD-C3AD-4F28AA7D0A5A}"/>
              </a:ext>
            </a:extLst>
          </p:cNvPr>
          <p:cNvSpPr txBox="1"/>
          <p:nvPr/>
        </p:nvSpPr>
        <p:spPr>
          <a:xfrm>
            <a:off x="6135174" y="4620059"/>
            <a:ext cx="2728095" cy="369332"/>
          </a:xfrm>
          <a:prstGeom prst="rect">
            <a:avLst/>
          </a:prstGeom>
          <a:noFill/>
        </p:spPr>
        <p:txBody>
          <a:bodyPr wrap="square">
            <a:spAutoFit/>
          </a:bodyPr>
          <a:lstStyle/>
          <a:p>
            <a:pPr algn="ctr"/>
            <a:r>
              <a:rPr lang="pt-BR" b="1" dirty="0"/>
              <a:t>Teste de Disponibilização</a:t>
            </a:r>
          </a:p>
        </p:txBody>
      </p:sp>
    </p:spTree>
    <p:extLst>
      <p:ext uri="{BB962C8B-B14F-4D97-AF65-F5344CB8AC3E}">
        <p14:creationId xmlns:p14="http://schemas.microsoft.com/office/powerpoint/2010/main" val="2639953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Implantação</a:t>
            </a:r>
          </a:p>
        </p:txBody>
      </p:sp>
      <p:sp>
        <p:nvSpPr>
          <p:cNvPr id="9" name="CaixaDeTexto 8">
            <a:extLst>
              <a:ext uri="{FF2B5EF4-FFF2-40B4-BE49-F238E27FC236}">
                <a16:creationId xmlns:a16="http://schemas.microsoft.com/office/drawing/2014/main" id="{1F2243A6-6738-4934-538F-4F82DF18CE4A}"/>
              </a:ext>
            </a:extLst>
          </p:cNvPr>
          <p:cNvSpPr txBox="1"/>
          <p:nvPr/>
        </p:nvSpPr>
        <p:spPr>
          <a:xfrm>
            <a:off x="937641" y="1629911"/>
            <a:ext cx="10235184" cy="646331"/>
          </a:xfrm>
          <a:prstGeom prst="rect">
            <a:avLst/>
          </a:prstGeom>
          <a:noFill/>
        </p:spPr>
        <p:txBody>
          <a:bodyPr wrap="square" anchor="ctr">
            <a:spAutoFit/>
          </a:bodyPr>
          <a:lstStyle/>
          <a:p>
            <a:r>
              <a:rPr lang="pt-BR" dirty="0">
                <a:solidFill>
                  <a:schemeClr val="bg2">
                    <a:lumMod val="25000"/>
                  </a:schemeClr>
                </a:solidFill>
              </a:rPr>
              <a:t>A implantação abrange a transferência do sistema da equipe de desenvolvimento para os usuários finais e inclui diversas atividades.</a:t>
            </a:r>
            <a:endParaRPr lang="pt-BR" dirty="0">
              <a:solidFill>
                <a:schemeClr val="bg2">
                  <a:lumMod val="25000"/>
                </a:schemeClr>
              </a:solidFill>
              <a:effectLst/>
            </a:endParaRPr>
          </a:p>
        </p:txBody>
      </p:sp>
      <p:sp>
        <p:nvSpPr>
          <p:cNvPr id="2" name="Retângulo: Cantos Arredondados 1">
            <a:extLst>
              <a:ext uri="{FF2B5EF4-FFF2-40B4-BE49-F238E27FC236}">
                <a16:creationId xmlns:a16="http://schemas.microsoft.com/office/drawing/2014/main" id="{03269FF6-47A5-2A8F-333D-D77D4B3BE348}"/>
              </a:ext>
            </a:extLst>
          </p:cNvPr>
          <p:cNvSpPr/>
          <p:nvPr/>
        </p:nvSpPr>
        <p:spPr>
          <a:xfrm>
            <a:off x="1019175" y="300037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BA457929-1416-CC64-84FA-8C485F9D78D7}"/>
              </a:ext>
            </a:extLst>
          </p:cNvPr>
          <p:cNvSpPr txBox="1"/>
          <p:nvPr/>
        </p:nvSpPr>
        <p:spPr>
          <a:xfrm>
            <a:off x="1156334" y="3093603"/>
            <a:ext cx="2728095" cy="646331"/>
          </a:xfrm>
          <a:prstGeom prst="rect">
            <a:avLst/>
          </a:prstGeom>
          <a:noFill/>
        </p:spPr>
        <p:txBody>
          <a:bodyPr wrap="square">
            <a:spAutoFit/>
          </a:bodyPr>
          <a:lstStyle/>
          <a:p>
            <a:pPr algn="ctr"/>
            <a:r>
              <a:rPr lang="pt-BR" b="1" dirty="0"/>
              <a:t>A produção de releases externos do software</a:t>
            </a:r>
          </a:p>
        </p:txBody>
      </p:sp>
      <p:sp>
        <p:nvSpPr>
          <p:cNvPr id="10" name="Retângulo: Cantos Arredondados 9">
            <a:extLst>
              <a:ext uri="{FF2B5EF4-FFF2-40B4-BE49-F238E27FC236}">
                <a16:creationId xmlns:a16="http://schemas.microsoft.com/office/drawing/2014/main" id="{A6129502-9DC4-5734-A276-717BD5E39126}"/>
              </a:ext>
            </a:extLst>
          </p:cNvPr>
          <p:cNvSpPr/>
          <p:nvPr/>
        </p:nvSpPr>
        <p:spPr>
          <a:xfrm>
            <a:off x="4315519" y="300037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798508B7-262C-98A5-24BB-3B317A30B3DA}"/>
              </a:ext>
            </a:extLst>
          </p:cNvPr>
          <p:cNvSpPr txBox="1"/>
          <p:nvPr/>
        </p:nvSpPr>
        <p:spPr>
          <a:xfrm>
            <a:off x="4452678" y="3232103"/>
            <a:ext cx="2728095" cy="369332"/>
          </a:xfrm>
          <a:prstGeom prst="rect">
            <a:avLst/>
          </a:prstGeom>
          <a:noFill/>
        </p:spPr>
        <p:txBody>
          <a:bodyPr wrap="square">
            <a:spAutoFit/>
          </a:bodyPr>
          <a:lstStyle/>
          <a:p>
            <a:pPr algn="ctr"/>
            <a:r>
              <a:rPr lang="pt-BR" b="1" dirty="0"/>
              <a:t>A embalagem do software</a:t>
            </a:r>
          </a:p>
        </p:txBody>
      </p:sp>
      <p:sp>
        <p:nvSpPr>
          <p:cNvPr id="12" name="Retângulo: Cantos Arredondados 11">
            <a:extLst>
              <a:ext uri="{FF2B5EF4-FFF2-40B4-BE49-F238E27FC236}">
                <a16:creationId xmlns:a16="http://schemas.microsoft.com/office/drawing/2014/main" id="{F1F28754-C1B2-3736-73C8-E9E15A852CCD}"/>
              </a:ext>
            </a:extLst>
          </p:cNvPr>
          <p:cNvSpPr/>
          <p:nvPr/>
        </p:nvSpPr>
        <p:spPr>
          <a:xfrm>
            <a:off x="7611864" y="300037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865DE06-3044-02F6-BDDB-ED7CB6D90EB4}"/>
              </a:ext>
            </a:extLst>
          </p:cNvPr>
          <p:cNvSpPr txBox="1"/>
          <p:nvPr/>
        </p:nvSpPr>
        <p:spPr>
          <a:xfrm>
            <a:off x="7749023" y="3232103"/>
            <a:ext cx="2728095" cy="369332"/>
          </a:xfrm>
          <a:prstGeom prst="rect">
            <a:avLst/>
          </a:prstGeom>
          <a:noFill/>
        </p:spPr>
        <p:txBody>
          <a:bodyPr wrap="square">
            <a:spAutoFit/>
          </a:bodyPr>
          <a:lstStyle/>
          <a:p>
            <a:pPr algn="ctr"/>
            <a:r>
              <a:rPr lang="pt-BR" b="1" dirty="0"/>
              <a:t>Distribuição do software</a:t>
            </a:r>
          </a:p>
        </p:txBody>
      </p:sp>
      <p:sp>
        <p:nvSpPr>
          <p:cNvPr id="14" name="Retângulo: Cantos Arredondados 13">
            <a:extLst>
              <a:ext uri="{FF2B5EF4-FFF2-40B4-BE49-F238E27FC236}">
                <a16:creationId xmlns:a16="http://schemas.microsoft.com/office/drawing/2014/main" id="{53C5D540-CDE8-C862-02D0-D6915C29A355}"/>
              </a:ext>
            </a:extLst>
          </p:cNvPr>
          <p:cNvSpPr/>
          <p:nvPr/>
        </p:nvSpPr>
        <p:spPr>
          <a:xfrm>
            <a:off x="2701671" y="457927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4691B9C-1F44-847F-DAF5-F56BEF0B875D}"/>
              </a:ext>
            </a:extLst>
          </p:cNvPr>
          <p:cNvSpPr txBox="1"/>
          <p:nvPr/>
        </p:nvSpPr>
        <p:spPr>
          <a:xfrm>
            <a:off x="2838830" y="4811003"/>
            <a:ext cx="2728095" cy="369332"/>
          </a:xfrm>
          <a:prstGeom prst="rect">
            <a:avLst/>
          </a:prstGeom>
          <a:noFill/>
        </p:spPr>
        <p:txBody>
          <a:bodyPr wrap="square">
            <a:spAutoFit/>
          </a:bodyPr>
          <a:lstStyle/>
          <a:p>
            <a:pPr algn="ctr"/>
            <a:r>
              <a:rPr lang="pt-BR" b="1" dirty="0"/>
              <a:t>Instalação do software</a:t>
            </a:r>
          </a:p>
        </p:txBody>
      </p:sp>
      <p:sp>
        <p:nvSpPr>
          <p:cNvPr id="16" name="Retângulo: Cantos Arredondados 15">
            <a:extLst>
              <a:ext uri="{FF2B5EF4-FFF2-40B4-BE49-F238E27FC236}">
                <a16:creationId xmlns:a16="http://schemas.microsoft.com/office/drawing/2014/main" id="{478BFB2C-A299-D004-6240-6B655AEBEA7B}"/>
              </a:ext>
            </a:extLst>
          </p:cNvPr>
          <p:cNvSpPr/>
          <p:nvPr/>
        </p:nvSpPr>
        <p:spPr>
          <a:xfrm>
            <a:off x="5998015" y="4579275"/>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785A2B9-4D0D-83BD-C3AD-4F28AA7D0A5A}"/>
              </a:ext>
            </a:extLst>
          </p:cNvPr>
          <p:cNvSpPr txBox="1"/>
          <p:nvPr/>
        </p:nvSpPr>
        <p:spPr>
          <a:xfrm>
            <a:off x="6135174" y="4684734"/>
            <a:ext cx="2728095" cy="646331"/>
          </a:xfrm>
          <a:prstGeom prst="rect">
            <a:avLst/>
          </a:prstGeom>
          <a:noFill/>
        </p:spPr>
        <p:txBody>
          <a:bodyPr wrap="square">
            <a:spAutoFit/>
          </a:bodyPr>
          <a:lstStyle/>
          <a:p>
            <a:pPr algn="ctr"/>
            <a:r>
              <a:rPr lang="pt-BR" b="1" dirty="0"/>
              <a:t>Prestação de ajuda e assistência aos usuários</a:t>
            </a:r>
          </a:p>
        </p:txBody>
      </p:sp>
    </p:spTree>
    <p:extLst>
      <p:ext uri="{BB962C8B-B14F-4D97-AF65-F5344CB8AC3E}">
        <p14:creationId xmlns:p14="http://schemas.microsoft.com/office/powerpoint/2010/main" val="2520908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Cantos Arredondados 15">
            <a:extLst>
              <a:ext uri="{FF2B5EF4-FFF2-40B4-BE49-F238E27FC236}">
                <a16:creationId xmlns:a16="http://schemas.microsoft.com/office/drawing/2014/main" id="{A4EE3331-A8BF-6440-980F-7FD7BD542C24}"/>
              </a:ext>
            </a:extLst>
          </p:cNvPr>
          <p:cNvSpPr/>
          <p:nvPr/>
        </p:nvSpPr>
        <p:spPr>
          <a:xfrm>
            <a:off x="1019174" y="1787967"/>
            <a:ext cx="4921761" cy="181477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Gestão de Configurações </a:t>
            </a:r>
            <a:r>
              <a:rPr lang="pt-BR" i="1" dirty="0"/>
              <a:t>versus </a:t>
            </a:r>
            <a:r>
              <a:rPr lang="pt-BR" dirty="0"/>
              <a:t>Implantação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4310798"/>
            <a:ext cx="10220324"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Cenário 2 é a melhor opção, apesar do impacto temporário.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Estudo de caso destaca controle de alterações e versões.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Gestão de configuração gerencia mudanças no desenvolvimento.</a:t>
            </a:r>
            <a:endParaRPr lang="pt-BR" dirty="0">
              <a:solidFill>
                <a:schemeClr val="bg2">
                  <a:lumMod val="25000"/>
                </a:schemeClr>
              </a:solidFill>
              <a:effectLst/>
            </a:endParaRPr>
          </a:p>
        </p:txBody>
      </p:sp>
      <p:sp>
        <p:nvSpPr>
          <p:cNvPr id="4" name="CaixaDeTexto 3">
            <a:extLst>
              <a:ext uri="{FF2B5EF4-FFF2-40B4-BE49-F238E27FC236}">
                <a16:creationId xmlns:a16="http://schemas.microsoft.com/office/drawing/2014/main" id="{18D57C36-D910-C283-F8EC-2F36DDD426D2}"/>
              </a:ext>
            </a:extLst>
          </p:cNvPr>
          <p:cNvSpPr txBox="1"/>
          <p:nvPr/>
        </p:nvSpPr>
        <p:spPr>
          <a:xfrm>
            <a:off x="1228319" y="2059474"/>
            <a:ext cx="3846601" cy="369332"/>
          </a:xfrm>
          <a:prstGeom prst="rect">
            <a:avLst/>
          </a:prstGeom>
          <a:noFill/>
        </p:spPr>
        <p:txBody>
          <a:bodyPr wrap="square">
            <a:spAutoFit/>
          </a:bodyPr>
          <a:lstStyle/>
          <a:p>
            <a:r>
              <a:rPr lang="pt-BR" b="1" dirty="0">
                <a:effectLst/>
              </a:rPr>
              <a:t>Cenário 1</a:t>
            </a:r>
            <a:endParaRPr lang="pt-BR" b="1" dirty="0"/>
          </a:p>
        </p:txBody>
      </p:sp>
      <p:sp>
        <p:nvSpPr>
          <p:cNvPr id="5" name="CaixaDeTexto 4">
            <a:extLst>
              <a:ext uri="{FF2B5EF4-FFF2-40B4-BE49-F238E27FC236}">
                <a16:creationId xmlns:a16="http://schemas.microsoft.com/office/drawing/2014/main" id="{E0C3C0F2-8A7C-B6E1-9A95-E237668B8086}"/>
              </a:ext>
            </a:extLst>
          </p:cNvPr>
          <p:cNvSpPr txBox="1"/>
          <p:nvPr/>
        </p:nvSpPr>
        <p:spPr>
          <a:xfrm>
            <a:off x="1228317" y="2473380"/>
            <a:ext cx="4614699" cy="584775"/>
          </a:xfrm>
          <a:prstGeom prst="rect">
            <a:avLst/>
          </a:prstGeom>
          <a:noFill/>
        </p:spPr>
        <p:txBody>
          <a:bodyPr wrap="square">
            <a:spAutoFit/>
          </a:bodyPr>
          <a:lstStyle/>
          <a:p>
            <a:pPr algn="just"/>
            <a:r>
              <a:rPr lang="pt-BR" sz="1600" dirty="0">
                <a:solidFill>
                  <a:schemeClr val="bg2">
                    <a:lumMod val="25000"/>
                  </a:schemeClr>
                </a:solidFill>
                <a:effectLst/>
              </a:rPr>
              <a:t>Terminar a versão 2 com o defeito corrigido e liberá-la para produção.</a:t>
            </a:r>
            <a:endParaRPr lang="pt-BR" sz="1600" dirty="0">
              <a:solidFill>
                <a:schemeClr val="bg2">
                  <a:lumMod val="25000"/>
                </a:schemeClr>
              </a:solidFill>
            </a:endParaRPr>
          </a:p>
        </p:txBody>
      </p:sp>
      <p:sp>
        <p:nvSpPr>
          <p:cNvPr id="13" name="Retângulo: Cantos Arredondados 12">
            <a:extLst>
              <a:ext uri="{FF2B5EF4-FFF2-40B4-BE49-F238E27FC236}">
                <a16:creationId xmlns:a16="http://schemas.microsoft.com/office/drawing/2014/main" id="{FA982CA8-8254-3936-83E9-40E0DFBFBAD3}"/>
              </a:ext>
            </a:extLst>
          </p:cNvPr>
          <p:cNvSpPr/>
          <p:nvPr/>
        </p:nvSpPr>
        <p:spPr>
          <a:xfrm>
            <a:off x="6251065" y="1787967"/>
            <a:ext cx="4921761" cy="181477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9AE4A786-CB9C-E1A2-E5FB-BA4E01FE2441}"/>
              </a:ext>
            </a:extLst>
          </p:cNvPr>
          <p:cNvSpPr txBox="1"/>
          <p:nvPr/>
        </p:nvSpPr>
        <p:spPr>
          <a:xfrm>
            <a:off x="6460210" y="2059474"/>
            <a:ext cx="3846601" cy="369332"/>
          </a:xfrm>
          <a:prstGeom prst="rect">
            <a:avLst/>
          </a:prstGeom>
          <a:noFill/>
        </p:spPr>
        <p:txBody>
          <a:bodyPr wrap="square">
            <a:spAutoFit/>
          </a:bodyPr>
          <a:lstStyle/>
          <a:p>
            <a:r>
              <a:rPr lang="pt-BR" b="1" dirty="0">
                <a:effectLst/>
              </a:rPr>
              <a:t>Cenário 2</a:t>
            </a:r>
            <a:endParaRPr lang="pt-BR" b="1" dirty="0"/>
          </a:p>
        </p:txBody>
      </p:sp>
      <p:sp>
        <p:nvSpPr>
          <p:cNvPr id="15" name="CaixaDeTexto 14">
            <a:extLst>
              <a:ext uri="{FF2B5EF4-FFF2-40B4-BE49-F238E27FC236}">
                <a16:creationId xmlns:a16="http://schemas.microsoft.com/office/drawing/2014/main" id="{A3F30D6E-CECE-7987-E346-464D4CFA26E5}"/>
              </a:ext>
            </a:extLst>
          </p:cNvPr>
          <p:cNvSpPr txBox="1"/>
          <p:nvPr/>
        </p:nvSpPr>
        <p:spPr>
          <a:xfrm>
            <a:off x="6460208" y="2473380"/>
            <a:ext cx="4604032" cy="830997"/>
          </a:xfrm>
          <a:prstGeom prst="rect">
            <a:avLst/>
          </a:prstGeom>
          <a:noFill/>
        </p:spPr>
        <p:txBody>
          <a:bodyPr wrap="square">
            <a:spAutoFit/>
          </a:bodyPr>
          <a:lstStyle/>
          <a:p>
            <a:pPr algn="just"/>
            <a:r>
              <a:rPr lang="pt-BR" sz="1600" dirty="0">
                <a:solidFill>
                  <a:schemeClr val="bg2">
                    <a:lumMod val="25000"/>
                  </a:schemeClr>
                </a:solidFill>
                <a:effectLst/>
              </a:rPr>
              <a:t>Realizar a manutenção, eliminando o defeito na versão 1, liberá-la para produção e realizar a devida alteração na versão 2 em desenvolvimento.</a:t>
            </a:r>
            <a:endParaRPr lang="pt-BR" sz="1600" dirty="0">
              <a:solidFill>
                <a:schemeClr val="bg2">
                  <a:lumMod val="25000"/>
                </a:schemeClr>
              </a:solidFill>
            </a:endParaRPr>
          </a:p>
        </p:txBody>
      </p:sp>
    </p:spTree>
    <p:extLst>
      <p:ext uri="{BB962C8B-B14F-4D97-AF65-F5344CB8AC3E}">
        <p14:creationId xmlns:p14="http://schemas.microsoft.com/office/powerpoint/2010/main" val="1990004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Gestão de Configurações </a:t>
            </a:r>
            <a:r>
              <a:rPr lang="pt-BR" i="1" dirty="0"/>
              <a:t>versus </a:t>
            </a:r>
            <a:r>
              <a:rPr lang="pt-BR" dirty="0"/>
              <a:t>Implantação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520539"/>
            <a:ext cx="10220324"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O processo deve estar ajustado à complexidade do software para evitar erros na produção.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A falta de controle de alterações em projetos complexos pode causar problemas.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Controle de versões, incluindo gerenciamento de releases, é importante no gerenciamento de configuração.</a:t>
            </a:r>
            <a:endParaRPr lang="pt-BR" dirty="0">
              <a:solidFill>
                <a:schemeClr val="bg2">
                  <a:lumMod val="25000"/>
                </a:schemeClr>
              </a:solidFill>
              <a:effectLst/>
            </a:endParaRPr>
          </a:p>
        </p:txBody>
      </p:sp>
      <p:sp>
        <p:nvSpPr>
          <p:cNvPr id="3" name="Retângulo: Cantos Arredondados 2">
            <a:extLst>
              <a:ext uri="{FF2B5EF4-FFF2-40B4-BE49-F238E27FC236}">
                <a16:creationId xmlns:a16="http://schemas.microsoft.com/office/drawing/2014/main" id="{4707F350-C4B4-BF81-6A33-1ED68D538877}"/>
              </a:ext>
            </a:extLst>
          </p:cNvPr>
          <p:cNvSpPr/>
          <p:nvPr/>
        </p:nvSpPr>
        <p:spPr>
          <a:xfrm>
            <a:off x="1587001" y="3977849"/>
            <a:ext cx="1628663" cy="162742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8B573287-4C45-A490-15E4-06D7AEE211C4}"/>
              </a:ext>
            </a:extLst>
          </p:cNvPr>
          <p:cNvSpPr txBox="1"/>
          <p:nvPr/>
        </p:nvSpPr>
        <p:spPr>
          <a:xfrm>
            <a:off x="1701359" y="3977849"/>
            <a:ext cx="1428638" cy="584775"/>
          </a:xfrm>
          <a:prstGeom prst="rect">
            <a:avLst/>
          </a:prstGeom>
          <a:noFill/>
        </p:spPr>
        <p:txBody>
          <a:bodyPr wrap="square">
            <a:spAutoFit/>
          </a:bodyPr>
          <a:lstStyle/>
          <a:p>
            <a:pPr algn="ctr"/>
            <a:r>
              <a:rPr lang="pt-BR" sz="3200" b="1" dirty="0"/>
              <a:t>1</a:t>
            </a:r>
          </a:p>
        </p:txBody>
      </p:sp>
      <p:sp>
        <p:nvSpPr>
          <p:cNvPr id="8" name="CaixaDeTexto 7">
            <a:extLst>
              <a:ext uri="{FF2B5EF4-FFF2-40B4-BE49-F238E27FC236}">
                <a16:creationId xmlns:a16="http://schemas.microsoft.com/office/drawing/2014/main" id="{FD63AB99-C213-7A54-58B6-951A7C613423}"/>
              </a:ext>
            </a:extLst>
          </p:cNvPr>
          <p:cNvSpPr txBox="1"/>
          <p:nvPr/>
        </p:nvSpPr>
        <p:spPr>
          <a:xfrm>
            <a:off x="1587001" y="4578013"/>
            <a:ext cx="1628663" cy="646331"/>
          </a:xfrm>
          <a:prstGeom prst="rect">
            <a:avLst/>
          </a:prstGeom>
          <a:noFill/>
        </p:spPr>
        <p:txBody>
          <a:bodyPr wrap="square">
            <a:spAutoFit/>
          </a:bodyPr>
          <a:lstStyle/>
          <a:p>
            <a:pPr algn="ctr"/>
            <a:r>
              <a:rPr lang="pt-BR" dirty="0">
                <a:solidFill>
                  <a:schemeClr val="bg2">
                    <a:lumMod val="25000"/>
                  </a:schemeClr>
                </a:solidFill>
              </a:rPr>
              <a:t>Arquivos de Configuração</a:t>
            </a:r>
          </a:p>
        </p:txBody>
      </p:sp>
      <p:sp>
        <p:nvSpPr>
          <p:cNvPr id="9" name="Retângulo: Cantos Arredondados 8">
            <a:extLst>
              <a:ext uri="{FF2B5EF4-FFF2-40B4-BE49-F238E27FC236}">
                <a16:creationId xmlns:a16="http://schemas.microsoft.com/office/drawing/2014/main" id="{050156B4-8D87-E7B9-E977-00285552DA1B}"/>
              </a:ext>
            </a:extLst>
          </p:cNvPr>
          <p:cNvSpPr/>
          <p:nvPr/>
        </p:nvSpPr>
        <p:spPr>
          <a:xfrm>
            <a:off x="3330022" y="3977849"/>
            <a:ext cx="1628663" cy="162742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309B2EE0-F313-A7D8-9B31-C831C8962477}"/>
              </a:ext>
            </a:extLst>
          </p:cNvPr>
          <p:cNvSpPr txBox="1"/>
          <p:nvPr/>
        </p:nvSpPr>
        <p:spPr>
          <a:xfrm>
            <a:off x="3444380" y="3977849"/>
            <a:ext cx="1428638" cy="584775"/>
          </a:xfrm>
          <a:prstGeom prst="rect">
            <a:avLst/>
          </a:prstGeom>
          <a:noFill/>
        </p:spPr>
        <p:txBody>
          <a:bodyPr wrap="square">
            <a:spAutoFit/>
          </a:bodyPr>
          <a:lstStyle/>
          <a:p>
            <a:pPr algn="ctr"/>
            <a:r>
              <a:rPr lang="pt-BR" sz="3200" b="1" dirty="0"/>
              <a:t>2</a:t>
            </a:r>
          </a:p>
        </p:txBody>
      </p:sp>
      <p:sp>
        <p:nvSpPr>
          <p:cNvPr id="11" name="CaixaDeTexto 10">
            <a:extLst>
              <a:ext uri="{FF2B5EF4-FFF2-40B4-BE49-F238E27FC236}">
                <a16:creationId xmlns:a16="http://schemas.microsoft.com/office/drawing/2014/main" id="{48E3ADC6-7858-E016-6437-AB2B738C66D6}"/>
              </a:ext>
            </a:extLst>
          </p:cNvPr>
          <p:cNvSpPr txBox="1"/>
          <p:nvPr/>
        </p:nvSpPr>
        <p:spPr>
          <a:xfrm>
            <a:off x="3330022" y="4591826"/>
            <a:ext cx="1628663" cy="646331"/>
          </a:xfrm>
          <a:prstGeom prst="rect">
            <a:avLst/>
          </a:prstGeom>
          <a:noFill/>
        </p:spPr>
        <p:txBody>
          <a:bodyPr wrap="square">
            <a:spAutoFit/>
          </a:bodyPr>
          <a:lstStyle/>
          <a:p>
            <a:pPr algn="ctr"/>
            <a:r>
              <a:rPr lang="pt-BR" dirty="0">
                <a:solidFill>
                  <a:schemeClr val="bg2">
                    <a:lumMod val="25000"/>
                  </a:schemeClr>
                </a:solidFill>
              </a:rPr>
              <a:t>Arquivos de Dados</a:t>
            </a:r>
          </a:p>
        </p:txBody>
      </p:sp>
      <p:sp>
        <p:nvSpPr>
          <p:cNvPr id="12" name="Retângulo: Cantos Arredondados 11">
            <a:extLst>
              <a:ext uri="{FF2B5EF4-FFF2-40B4-BE49-F238E27FC236}">
                <a16:creationId xmlns:a16="http://schemas.microsoft.com/office/drawing/2014/main" id="{27393531-F6D6-312D-4238-55ED9EB0ED1D}"/>
              </a:ext>
            </a:extLst>
          </p:cNvPr>
          <p:cNvSpPr/>
          <p:nvPr/>
        </p:nvSpPr>
        <p:spPr>
          <a:xfrm>
            <a:off x="5073043" y="3977849"/>
            <a:ext cx="1628663" cy="162742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C92E4448-1123-FD52-7EFE-70B943D83641}"/>
              </a:ext>
            </a:extLst>
          </p:cNvPr>
          <p:cNvSpPr txBox="1"/>
          <p:nvPr/>
        </p:nvSpPr>
        <p:spPr>
          <a:xfrm>
            <a:off x="5187401" y="3977849"/>
            <a:ext cx="1428638" cy="584775"/>
          </a:xfrm>
          <a:prstGeom prst="rect">
            <a:avLst/>
          </a:prstGeom>
          <a:noFill/>
        </p:spPr>
        <p:txBody>
          <a:bodyPr wrap="square">
            <a:spAutoFit/>
          </a:bodyPr>
          <a:lstStyle/>
          <a:p>
            <a:pPr algn="ctr"/>
            <a:r>
              <a:rPr lang="pt-BR" sz="3200" b="1" dirty="0"/>
              <a:t>3</a:t>
            </a:r>
          </a:p>
        </p:txBody>
      </p:sp>
      <p:sp>
        <p:nvSpPr>
          <p:cNvPr id="18" name="CaixaDeTexto 17">
            <a:extLst>
              <a:ext uri="{FF2B5EF4-FFF2-40B4-BE49-F238E27FC236}">
                <a16:creationId xmlns:a16="http://schemas.microsoft.com/office/drawing/2014/main" id="{192FB6AA-118F-1104-3C13-70CA7D7A6F96}"/>
              </a:ext>
            </a:extLst>
          </p:cNvPr>
          <p:cNvSpPr txBox="1"/>
          <p:nvPr/>
        </p:nvSpPr>
        <p:spPr>
          <a:xfrm>
            <a:off x="5073043" y="4591826"/>
            <a:ext cx="1628663" cy="646331"/>
          </a:xfrm>
          <a:prstGeom prst="rect">
            <a:avLst/>
          </a:prstGeom>
          <a:noFill/>
        </p:spPr>
        <p:txBody>
          <a:bodyPr wrap="square">
            <a:spAutoFit/>
          </a:bodyPr>
          <a:lstStyle/>
          <a:p>
            <a:pPr algn="ctr"/>
            <a:r>
              <a:rPr lang="pt-BR" dirty="0">
                <a:solidFill>
                  <a:schemeClr val="bg2">
                    <a:lumMod val="25000"/>
                  </a:schemeClr>
                </a:solidFill>
              </a:rPr>
              <a:t>Um programa de Instalação</a:t>
            </a:r>
          </a:p>
        </p:txBody>
      </p:sp>
      <p:sp>
        <p:nvSpPr>
          <p:cNvPr id="19" name="Retângulo: Cantos Arredondados 18">
            <a:extLst>
              <a:ext uri="{FF2B5EF4-FFF2-40B4-BE49-F238E27FC236}">
                <a16:creationId xmlns:a16="http://schemas.microsoft.com/office/drawing/2014/main" id="{94BC5130-68E8-899E-DD4D-5F331F278631}"/>
              </a:ext>
            </a:extLst>
          </p:cNvPr>
          <p:cNvSpPr/>
          <p:nvPr/>
        </p:nvSpPr>
        <p:spPr>
          <a:xfrm>
            <a:off x="6816064" y="3977849"/>
            <a:ext cx="1628663" cy="162742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4B2E50A9-ACC0-0FA6-224C-EFC4ADB0DF76}"/>
              </a:ext>
            </a:extLst>
          </p:cNvPr>
          <p:cNvSpPr txBox="1"/>
          <p:nvPr/>
        </p:nvSpPr>
        <p:spPr>
          <a:xfrm>
            <a:off x="6930422" y="3977849"/>
            <a:ext cx="1428638" cy="584775"/>
          </a:xfrm>
          <a:prstGeom prst="rect">
            <a:avLst/>
          </a:prstGeom>
          <a:noFill/>
        </p:spPr>
        <p:txBody>
          <a:bodyPr wrap="square">
            <a:spAutoFit/>
          </a:bodyPr>
          <a:lstStyle/>
          <a:p>
            <a:pPr algn="ctr"/>
            <a:r>
              <a:rPr lang="pt-BR" sz="3200" b="1" dirty="0"/>
              <a:t>4</a:t>
            </a:r>
          </a:p>
        </p:txBody>
      </p:sp>
      <p:sp>
        <p:nvSpPr>
          <p:cNvPr id="21" name="CaixaDeTexto 20">
            <a:extLst>
              <a:ext uri="{FF2B5EF4-FFF2-40B4-BE49-F238E27FC236}">
                <a16:creationId xmlns:a16="http://schemas.microsoft.com/office/drawing/2014/main" id="{6B51399A-9332-7D36-2BFF-24CA4D0E0AC4}"/>
              </a:ext>
            </a:extLst>
          </p:cNvPr>
          <p:cNvSpPr txBox="1"/>
          <p:nvPr/>
        </p:nvSpPr>
        <p:spPr>
          <a:xfrm>
            <a:off x="6773230" y="4591826"/>
            <a:ext cx="1743021" cy="923330"/>
          </a:xfrm>
          <a:prstGeom prst="rect">
            <a:avLst/>
          </a:prstGeom>
          <a:noFill/>
        </p:spPr>
        <p:txBody>
          <a:bodyPr wrap="square">
            <a:spAutoFit/>
          </a:bodyPr>
          <a:lstStyle/>
          <a:p>
            <a:pPr algn="ctr"/>
            <a:r>
              <a:rPr lang="pt-BR" dirty="0">
                <a:solidFill>
                  <a:schemeClr val="bg2">
                    <a:lumMod val="25000"/>
                  </a:schemeClr>
                </a:solidFill>
              </a:rPr>
              <a:t>Documentação eletrônica ou em papel</a:t>
            </a:r>
          </a:p>
        </p:txBody>
      </p:sp>
      <p:sp>
        <p:nvSpPr>
          <p:cNvPr id="22" name="Retângulo: Cantos Arredondados 21">
            <a:extLst>
              <a:ext uri="{FF2B5EF4-FFF2-40B4-BE49-F238E27FC236}">
                <a16:creationId xmlns:a16="http://schemas.microsoft.com/office/drawing/2014/main" id="{CE060C08-EE17-C30D-338E-886E9D2E150B}"/>
              </a:ext>
            </a:extLst>
          </p:cNvPr>
          <p:cNvSpPr/>
          <p:nvPr/>
        </p:nvSpPr>
        <p:spPr>
          <a:xfrm>
            <a:off x="8559085" y="3977849"/>
            <a:ext cx="1628663" cy="162742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FE8C9CBF-F13D-CD5C-72BA-4C33A2E7B6E1}"/>
              </a:ext>
            </a:extLst>
          </p:cNvPr>
          <p:cNvSpPr txBox="1"/>
          <p:nvPr/>
        </p:nvSpPr>
        <p:spPr>
          <a:xfrm>
            <a:off x="8673443" y="3977849"/>
            <a:ext cx="1428638" cy="584775"/>
          </a:xfrm>
          <a:prstGeom prst="rect">
            <a:avLst/>
          </a:prstGeom>
          <a:noFill/>
        </p:spPr>
        <p:txBody>
          <a:bodyPr wrap="square">
            <a:spAutoFit/>
          </a:bodyPr>
          <a:lstStyle/>
          <a:p>
            <a:pPr algn="ctr"/>
            <a:r>
              <a:rPr lang="pt-BR" sz="3200" b="1" dirty="0"/>
              <a:t>5</a:t>
            </a:r>
          </a:p>
        </p:txBody>
      </p:sp>
      <p:sp>
        <p:nvSpPr>
          <p:cNvPr id="24" name="CaixaDeTexto 23">
            <a:extLst>
              <a:ext uri="{FF2B5EF4-FFF2-40B4-BE49-F238E27FC236}">
                <a16:creationId xmlns:a16="http://schemas.microsoft.com/office/drawing/2014/main" id="{DCA4D549-5263-85EF-328C-82C751554394}"/>
              </a:ext>
            </a:extLst>
          </p:cNvPr>
          <p:cNvSpPr txBox="1"/>
          <p:nvPr/>
        </p:nvSpPr>
        <p:spPr>
          <a:xfrm>
            <a:off x="8559085" y="4591826"/>
            <a:ext cx="1628663" cy="923330"/>
          </a:xfrm>
          <a:prstGeom prst="rect">
            <a:avLst/>
          </a:prstGeom>
          <a:noFill/>
        </p:spPr>
        <p:txBody>
          <a:bodyPr wrap="square">
            <a:spAutoFit/>
          </a:bodyPr>
          <a:lstStyle/>
          <a:p>
            <a:pPr algn="ctr"/>
            <a:r>
              <a:rPr lang="pt-BR" dirty="0">
                <a:solidFill>
                  <a:schemeClr val="bg2">
                    <a:lumMod val="25000"/>
                  </a:schemeClr>
                </a:solidFill>
              </a:rPr>
              <a:t>Empacotamento e publicidade associada</a:t>
            </a:r>
          </a:p>
        </p:txBody>
      </p:sp>
    </p:spTree>
    <p:extLst>
      <p:ext uri="{BB962C8B-B14F-4D97-AF65-F5344CB8AC3E}">
        <p14:creationId xmlns:p14="http://schemas.microsoft.com/office/powerpoint/2010/main" val="1403984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ângulo: Cantos Arredondados 38">
            <a:extLst>
              <a:ext uri="{FF2B5EF4-FFF2-40B4-BE49-F238E27FC236}">
                <a16:creationId xmlns:a16="http://schemas.microsoft.com/office/drawing/2014/main" id="{93063909-3C15-C176-2E49-84B0209BB15C}"/>
              </a:ext>
            </a:extLst>
          </p:cNvPr>
          <p:cNvSpPr/>
          <p:nvPr/>
        </p:nvSpPr>
        <p:spPr>
          <a:xfrm>
            <a:off x="7089197" y="4449975"/>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Cantos Arredondados 34">
            <a:extLst>
              <a:ext uri="{FF2B5EF4-FFF2-40B4-BE49-F238E27FC236}">
                <a16:creationId xmlns:a16="http://schemas.microsoft.com/office/drawing/2014/main" id="{53959EA2-7DC4-2255-C155-945908DFE256}"/>
              </a:ext>
            </a:extLst>
          </p:cNvPr>
          <p:cNvSpPr/>
          <p:nvPr/>
        </p:nvSpPr>
        <p:spPr>
          <a:xfrm>
            <a:off x="4935222" y="4449975"/>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Cantos Arredondados 26">
            <a:extLst>
              <a:ext uri="{FF2B5EF4-FFF2-40B4-BE49-F238E27FC236}">
                <a16:creationId xmlns:a16="http://schemas.microsoft.com/office/drawing/2014/main" id="{E00846C0-9486-1CCD-CB12-93B68113A803}"/>
              </a:ext>
            </a:extLst>
          </p:cNvPr>
          <p:cNvSpPr/>
          <p:nvPr/>
        </p:nvSpPr>
        <p:spPr>
          <a:xfrm>
            <a:off x="8107047" y="2974279"/>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Cantos Arredondados 19">
            <a:extLst>
              <a:ext uri="{FF2B5EF4-FFF2-40B4-BE49-F238E27FC236}">
                <a16:creationId xmlns:a16="http://schemas.microsoft.com/office/drawing/2014/main" id="{F48D85C9-5CB2-C741-8CF8-783BF6C8AB90}"/>
              </a:ext>
            </a:extLst>
          </p:cNvPr>
          <p:cNvSpPr/>
          <p:nvPr/>
        </p:nvSpPr>
        <p:spPr>
          <a:xfrm>
            <a:off x="1695450" y="2974279"/>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9E4DA9A-F79D-30EB-3F8C-16F58FF0EB2C}"/>
              </a:ext>
            </a:extLst>
          </p:cNvPr>
          <p:cNvSpPr/>
          <p:nvPr/>
        </p:nvSpPr>
        <p:spPr>
          <a:xfrm>
            <a:off x="3849426" y="2977783"/>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Gestão de Configurações versus Implantação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644594"/>
            <a:ext cx="10153650" cy="369332"/>
          </a:xfrm>
          <a:prstGeom prst="rect">
            <a:avLst/>
          </a:prstGeom>
          <a:noFill/>
        </p:spPr>
        <p:txBody>
          <a:bodyPr wrap="square" anchor="ctr">
            <a:spAutoFit/>
          </a:bodyPr>
          <a:lstStyle/>
          <a:p>
            <a:r>
              <a:rPr lang="pt-BR" dirty="0">
                <a:solidFill>
                  <a:schemeClr val="bg2">
                    <a:lumMod val="25000"/>
                  </a:schemeClr>
                </a:solidFill>
              </a:rPr>
              <a:t>O processo de controle de alterações:</a:t>
            </a:r>
          </a:p>
        </p:txBody>
      </p:sp>
      <p:sp>
        <p:nvSpPr>
          <p:cNvPr id="3" name="Elipse 2">
            <a:extLst>
              <a:ext uri="{FF2B5EF4-FFF2-40B4-BE49-F238E27FC236}">
                <a16:creationId xmlns:a16="http://schemas.microsoft.com/office/drawing/2014/main" id="{4853E326-AB4A-EC8E-8EA5-BBDFD75DD344}"/>
              </a:ext>
            </a:extLst>
          </p:cNvPr>
          <p:cNvSpPr/>
          <p:nvPr/>
        </p:nvSpPr>
        <p:spPr>
          <a:xfrm>
            <a:off x="3521807"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6019E90B-F351-B68B-0FC9-3CD830EBA313}"/>
              </a:ext>
            </a:extLst>
          </p:cNvPr>
          <p:cNvSpPr/>
          <p:nvPr/>
        </p:nvSpPr>
        <p:spPr>
          <a:xfrm>
            <a:off x="3624201"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EEB94FE4-B9CC-1B5C-EC21-601A038A005B}"/>
              </a:ext>
            </a:extLst>
          </p:cNvPr>
          <p:cNvSpPr txBox="1"/>
          <p:nvPr/>
        </p:nvSpPr>
        <p:spPr>
          <a:xfrm>
            <a:off x="1705671" y="3105834"/>
            <a:ext cx="1889261" cy="646331"/>
          </a:xfrm>
          <a:prstGeom prst="rect">
            <a:avLst/>
          </a:prstGeom>
          <a:noFill/>
        </p:spPr>
        <p:txBody>
          <a:bodyPr wrap="square">
            <a:spAutoFit/>
          </a:bodyPr>
          <a:lstStyle/>
          <a:p>
            <a:pPr algn="ctr"/>
            <a:r>
              <a:rPr lang="pt-BR" b="1" dirty="0"/>
              <a:t>Solicitação de Alteração</a:t>
            </a:r>
          </a:p>
        </p:txBody>
      </p:sp>
      <p:sp>
        <p:nvSpPr>
          <p:cNvPr id="14" name="Seta: para a Direita 13">
            <a:extLst>
              <a:ext uri="{FF2B5EF4-FFF2-40B4-BE49-F238E27FC236}">
                <a16:creationId xmlns:a16="http://schemas.microsoft.com/office/drawing/2014/main" id="{F0D803EC-D0DB-C8A6-75A5-8156BF84DFD6}"/>
              </a:ext>
            </a:extLst>
          </p:cNvPr>
          <p:cNvSpPr/>
          <p:nvPr/>
        </p:nvSpPr>
        <p:spPr>
          <a:xfrm>
            <a:off x="6563119" y="3268452"/>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86EEBE64-1000-1C5A-CE87-9825E0B11E77}"/>
              </a:ext>
            </a:extLst>
          </p:cNvPr>
          <p:cNvSpPr txBox="1"/>
          <p:nvPr/>
        </p:nvSpPr>
        <p:spPr>
          <a:xfrm>
            <a:off x="3870798" y="2962419"/>
            <a:ext cx="1889261" cy="923330"/>
          </a:xfrm>
          <a:prstGeom prst="rect">
            <a:avLst/>
          </a:prstGeom>
          <a:noFill/>
        </p:spPr>
        <p:txBody>
          <a:bodyPr wrap="square">
            <a:spAutoFit/>
          </a:bodyPr>
          <a:lstStyle/>
          <a:p>
            <a:pPr algn="ctr"/>
            <a:r>
              <a:rPr lang="pt-BR" b="1" dirty="0"/>
              <a:t>Geração de Relatório de Avaliação</a:t>
            </a:r>
          </a:p>
        </p:txBody>
      </p:sp>
      <p:sp>
        <p:nvSpPr>
          <p:cNvPr id="21" name="Retângulo: Cantos Arredondados 20">
            <a:extLst>
              <a:ext uri="{FF2B5EF4-FFF2-40B4-BE49-F238E27FC236}">
                <a16:creationId xmlns:a16="http://schemas.microsoft.com/office/drawing/2014/main" id="{92C8F2E8-873A-72AF-7FD7-BA46C626253F}"/>
              </a:ext>
            </a:extLst>
          </p:cNvPr>
          <p:cNvSpPr/>
          <p:nvPr/>
        </p:nvSpPr>
        <p:spPr>
          <a:xfrm>
            <a:off x="5953071" y="2974279"/>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DAA6F3BF-07C1-9D49-A719-3523A262E08F}"/>
              </a:ext>
            </a:extLst>
          </p:cNvPr>
          <p:cNvSpPr/>
          <p:nvPr/>
        </p:nvSpPr>
        <p:spPr>
          <a:xfrm>
            <a:off x="7779428"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D4A3D5C6-4BB0-BFAD-EAE2-5B72C7C54568}"/>
              </a:ext>
            </a:extLst>
          </p:cNvPr>
          <p:cNvSpPr/>
          <p:nvPr/>
        </p:nvSpPr>
        <p:spPr>
          <a:xfrm>
            <a:off x="7881822"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BFA91782-CB20-E2FA-710C-087552B50491}"/>
              </a:ext>
            </a:extLst>
          </p:cNvPr>
          <p:cNvSpPr txBox="1"/>
          <p:nvPr/>
        </p:nvSpPr>
        <p:spPr>
          <a:xfrm>
            <a:off x="5953070" y="3227259"/>
            <a:ext cx="1889261" cy="369332"/>
          </a:xfrm>
          <a:prstGeom prst="rect">
            <a:avLst/>
          </a:prstGeom>
          <a:noFill/>
        </p:spPr>
        <p:txBody>
          <a:bodyPr wrap="square">
            <a:spAutoFit/>
          </a:bodyPr>
          <a:lstStyle/>
          <a:p>
            <a:pPr algn="ctr"/>
            <a:r>
              <a:rPr lang="pt-BR" b="1" dirty="0"/>
              <a:t>Aprovação</a:t>
            </a:r>
          </a:p>
        </p:txBody>
      </p:sp>
      <p:sp>
        <p:nvSpPr>
          <p:cNvPr id="25" name="Elipse 24">
            <a:extLst>
              <a:ext uri="{FF2B5EF4-FFF2-40B4-BE49-F238E27FC236}">
                <a16:creationId xmlns:a16="http://schemas.microsoft.com/office/drawing/2014/main" id="{78B300E8-9F6C-E57F-ED01-628644E3ACB8}"/>
              </a:ext>
            </a:extLst>
          </p:cNvPr>
          <p:cNvSpPr/>
          <p:nvPr/>
        </p:nvSpPr>
        <p:spPr>
          <a:xfrm>
            <a:off x="5664941"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15F62709-6984-D022-2CCE-9F1B2EF06166}"/>
              </a:ext>
            </a:extLst>
          </p:cNvPr>
          <p:cNvSpPr/>
          <p:nvPr/>
        </p:nvSpPr>
        <p:spPr>
          <a:xfrm>
            <a:off x="5767335"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Elipse 27">
            <a:extLst>
              <a:ext uri="{FF2B5EF4-FFF2-40B4-BE49-F238E27FC236}">
                <a16:creationId xmlns:a16="http://schemas.microsoft.com/office/drawing/2014/main" id="{3FA44BE6-784F-2EF2-4F4F-47C270CE9EC3}"/>
              </a:ext>
            </a:extLst>
          </p:cNvPr>
          <p:cNvSpPr/>
          <p:nvPr/>
        </p:nvSpPr>
        <p:spPr>
          <a:xfrm>
            <a:off x="9933404" y="322511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CBC4B9E5-3BB5-1976-4D81-DC37DD0125BA}"/>
              </a:ext>
            </a:extLst>
          </p:cNvPr>
          <p:cNvSpPr/>
          <p:nvPr/>
        </p:nvSpPr>
        <p:spPr>
          <a:xfrm>
            <a:off x="10035798" y="334362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AB6DEC0D-136D-5D43-E33B-21582BD904E6}"/>
              </a:ext>
            </a:extLst>
          </p:cNvPr>
          <p:cNvSpPr txBox="1"/>
          <p:nvPr/>
        </p:nvSpPr>
        <p:spPr>
          <a:xfrm>
            <a:off x="8107047" y="3227259"/>
            <a:ext cx="1889260" cy="369332"/>
          </a:xfrm>
          <a:prstGeom prst="rect">
            <a:avLst/>
          </a:prstGeom>
          <a:noFill/>
        </p:spPr>
        <p:txBody>
          <a:bodyPr wrap="square">
            <a:spAutoFit/>
          </a:bodyPr>
          <a:lstStyle/>
          <a:p>
            <a:pPr algn="ctr"/>
            <a:r>
              <a:rPr lang="pt-BR" b="1" dirty="0"/>
              <a:t>Sim</a:t>
            </a:r>
          </a:p>
        </p:txBody>
      </p:sp>
      <p:sp>
        <p:nvSpPr>
          <p:cNvPr id="31" name="Retângulo: Cantos Arredondados 30">
            <a:extLst>
              <a:ext uri="{FF2B5EF4-FFF2-40B4-BE49-F238E27FC236}">
                <a16:creationId xmlns:a16="http://schemas.microsoft.com/office/drawing/2014/main" id="{20AF2A33-D128-9375-CECE-8AC0297D0954}"/>
              </a:ext>
            </a:extLst>
          </p:cNvPr>
          <p:cNvSpPr/>
          <p:nvPr/>
        </p:nvSpPr>
        <p:spPr>
          <a:xfrm>
            <a:off x="2781246" y="4449975"/>
            <a:ext cx="1889261"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08849631-27BE-55CF-2D39-42AF5EBE604B}"/>
              </a:ext>
            </a:extLst>
          </p:cNvPr>
          <p:cNvSpPr/>
          <p:nvPr/>
        </p:nvSpPr>
        <p:spPr>
          <a:xfrm>
            <a:off x="4607603" y="470081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DB1A4FE9-D176-A821-E7AA-0C3A3EA73F93}"/>
              </a:ext>
            </a:extLst>
          </p:cNvPr>
          <p:cNvSpPr/>
          <p:nvPr/>
        </p:nvSpPr>
        <p:spPr>
          <a:xfrm>
            <a:off x="4709997" y="481932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D2767920-FAD3-66C3-6E67-A78453F82621}"/>
              </a:ext>
            </a:extLst>
          </p:cNvPr>
          <p:cNvSpPr txBox="1"/>
          <p:nvPr/>
        </p:nvSpPr>
        <p:spPr>
          <a:xfrm>
            <a:off x="2788328" y="4416935"/>
            <a:ext cx="1889261" cy="923330"/>
          </a:xfrm>
          <a:prstGeom prst="rect">
            <a:avLst/>
          </a:prstGeom>
          <a:noFill/>
        </p:spPr>
        <p:txBody>
          <a:bodyPr wrap="square">
            <a:spAutoFit/>
          </a:bodyPr>
          <a:lstStyle/>
          <a:p>
            <a:pPr algn="ctr"/>
            <a:r>
              <a:rPr lang="pt-BR" b="1" dirty="0"/>
              <a:t>Gera a ECO e Realiza a Alteração</a:t>
            </a:r>
          </a:p>
        </p:txBody>
      </p:sp>
      <p:sp>
        <p:nvSpPr>
          <p:cNvPr id="36" name="Elipse 35">
            <a:extLst>
              <a:ext uri="{FF2B5EF4-FFF2-40B4-BE49-F238E27FC236}">
                <a16:creationId xmlns:a16="http://schemas.microsoft.com/office/drawing/2014/main" id="{68041AD2-BAEC-8E4C-8E28-B743E6C85228}"/>
              </a:ext>
            </a:extLst>
          </p:cNvPr>
          <p:cNvSpPr/>
          <p:nvPr/>
        </p:nvSpPr>
        <p:spPr>
          <a:xfrm>
            <a:off x="6761579" y="470081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Seta: para a Direita 36">
            <a:extLst>
              <a:ext uri="{FF2B5EF4-FFF2-40B4-BE49-F238E27FC236}">
                <a16:creationId xmlns:a16="http://schemas.microsoft.com/office/drawing/2014/main" id="{DAD780C6-BA6C-E429-0932-48078432B79E}"/>
              </a:ext>
            </a:extLst>
          </p:cNvPr>
          <p:cNvSpPr/>
          <p:nvPr/>
        </p:nvSpPr>
        <p:spPr>
          <a:xfrm>
            <a:off x="6863973" y="481932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709C02CB-B767-CA6D-BAC2-F3F26E0A49E4}"/>
              </a:ext>
            </a:extLst>
          </p:cNvPr>
          <p:cNvSpPr txBox="1"/>
          <p:nvPr/>
        </p:nvSpPr>
        <p:spPr>
          <a:xfrm>
            <a:off x="4935221" y="4567075"/>
            <a:ext cx="1889261" cy="646331"/>
          </a:xfrm>
          <a:prstGeom prst="rect">
            <a:avLst/>
          </a:prstGeom>
          <a:noFill/>
        </p:spPr>
        <p:txBody>
          <a:bodyPr wrap="square">
            <a:spAutoFit/>
          </a:bodyPr>
          <a:lstStyle/>
          <a:p>
            <a:pPr algn="ctr"/>
            <a:r>
              <a:rPr lang="pt-BR" b="1" dirty="0"/>
              <a:t>Realiza Garantia da Qualidade</a:t>
            </a:r>
          </a:p>
        </p:txBody>
      </p:sp>
      <p:sp>
        <p:nvSpPr>
          <p:cNvPr id="42" name="CaixaDeTexto 41">
            <a:extLst>
              <a:ext uri="{FF2B5EF4-FFF2-40B4-BE49-F238E27FC236}">
                <a16:creationId xmlns:a16="http://schemas.microsoft.com/office/drawing/2014/main" id="{D8E76500-2F07-037F-4107-32715CC2F894}"/>
              </a:ext>
            </a:extLst>
          </p:cNvPr>
          <p:cNvSpPr txBox="1"/>
          <p:nvPr/>
        </p:nvSpPr>
        <p:spPr>
          <a:xfrm>
            <a:off x="7089196" y="4588548"/>
            <a:ext cx="1889261" cy="646331"/>
          </a:xfrm>
          <a:prstGeom prst="rect">
            <a:avLst/>
          </a:prstGeom>
          <a:noFill/>
        </p:spPr>
        <p:txBody>
          <a:bodyPr wrap="square">
            <a:spAutoFit/>
          </a:bodyPr>
          <a:lstStyle/>
          <a:p>
            <a:pPr algn="ctr"/>
            <a:r>
              <a:rPr lang="pt-BR" b="1" dirty="0"/>
              <a:t>Distribui a Nova Revisão</a:t>
            </a:r>
          </a:p>
        </p:txBody>
      </p:sp>
    </p:spTree>
    <p:extLst>
      <p:ext uri="{BB962C8B-B14F-4D97-AF65-F5344CB8AC3E}">
        <p14:creationId xmlns:p14="http://schemas.microsoft.com/office/powerpoint/2010/main" val="100827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Software</a:t>
            </a:r>
          </a:p>
        </p:txBody>
      </p:sp>
      <p:sp>
        <p:nvSpPr>
          <p:cNvPr id="3" name="Retângulo 2">
            <a:extLst>
              <a:ext uri="{FF2B5EF4-FFF2-40B4-BE49-F238E27FC236}">
                <a16:creationId xmlns:a16="http://schemas.microsoft.com/office/drawing/2014/main" id="{9A7A6BAD-E58C-436C-5F77-86A9CF2CE8D0}"/>
              </a:ext>
            </a:extLst>
          </p:cNvPr>
          <p:cNvSpPr/>
          <p:nvPr/>
        </p:nvSpPr>
        <p:spPr>
          <a:xfrm>
            <a:off x="1025525" y="2009775"/>
            <a:ext cx="10153650" cy="3143250"/>
          </a:xfrm>
          <a:prstGeom prst="rect">
            <a:avLst/>
          </a:prstGeom>
          <a:solidFill>
            <a:srgbClr val="E3EFF1"/>
          </a:solidFill>
          <a:ln>
            <a:solidFill>
              <a:srgbClr val="E3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592DE34C-7A16-D7B0-2D8F-E26638497F09}"/>
              </a:ext>
            </a:extLst>
          </p:cNvPr>
          <p:cNvSpPr txBox="1"/>
          <p:nvPr/>
        </p:nvSpPr>
        <p:spPr>
          <a:xfrm>
            <a:off x="1612899" y="2989928"/>
            <a:ext cx="8991601" cy="1754326"/>
          </a:xfrm>
          <a:prstGeom prst="rect">
            <a:avLst/>
          </a:prstGeom>
          <a:noFill/>
        </p:spPr>
        <p:txBody>
          <a:bodyPr wrap="square" rtlCol="0">
            <a:spAutoFit/>
          </a:bodyPr>
          <a:lstStyle/>
          <a:p>
            <a:r>
              <a:rPr lang="pt-BR" b="1" dirty="0"/>
              <a:t>O desenvolvimento de software deve submeter-se aos mesmos princípios aplicados nas engenharias tradicionais, sendo um produto distinto em função da sua intangibilidade que o associa, muitas vezes, somente aos códigos dos programas de computador. Entretanto, diferentemente de outros produtos de outras engenharias em produção, possui alta volatilidade em função de constantes evoluções na tecnologia e nos requisitos, agregando ao software uma complexidade adicional.</a:t>
            </a:r>
          </a:p>
        </p:txBody>
      </p:sp>
      <p:sp>
        <p:nvSpPr>
          <p:cNvPr id="2" name="CaixaDeTexto 1">
            <a:extLst>
              <a:ext uri="{FF2B5EF4-FFF2-40B4-BE49-F238E27FC236}">
                <a16:creationId xmlns:a16="http://schemas.microsoft.com/office/drawing/2014/main" id="{3AFDF323-8C79-2FD4-03E4-78C9C96A6159}"/>
              </a:ext>
            </a:extLst>
          </p:cNvPr>
          <p:cNvSpPr txBox="1"/>
          <p:nvPr/>
        </p:nvSpPr>
        <p:spPr>
          <a:xfrm>
            <a:off x="1612899" y="2262051"/>
            <a:ext cx="577790" cy="830997"/>
          </a:xfrm>
          <a:prstGeom prst="rect">
            <a:avLst/>
          </a:prstGeom>
          <a:noFill/>
        </p:spPr>
        <p:txBody>
          <a:bodyPr wrap="square" rtlCol="0">
            <a:spAutoFit/>
          </a:bodyPr>
          <a:lstStyle/>
          <a:p>
            <a:r>
              <a:rPr lang="pt-BR" sz="4800" dirty="0">
                <a:latin typeface="Amasis MT Pro Black" panose="02040A04050005020304" pitchFamily="18" charset="0"/>
              </a:rPr>
              <a:t>“</a:t>
            </a:r>
          </a:p>
        </p:txBody>
      </p:sp>
    </p:spTree>
    <p:extLst>
      <p:ext uri="{BB962C8B-B14F-4D97-AF65-F5344CB8AC3E}">
        <p14:creationId xmlns:p14="http://schemas.microsoft.com/office/powerpoint/2010/main" val="300226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35CEABE0-FD77-C373-5523-8A7856605B3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93100" y="2189989"/>
            <a:ext cx="4190237" cy="2793491"/>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Manutenção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1508030"/>
            <a:ext cx="5902834" cy="4524315"/>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A manutenção é a etapa mais longa do ciclo de vida do software.</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Envolve correção de defeitos não identificados antes, aprimoramento de subsistemas e adição de novas funcionalidades.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Problemas com erros e solicitações de mudanças surgem na fase de manutenção.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Mobilidade da equipe de desenvolvimento é um desafio, pois membros podem ser substituídos.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Cumprimento adequado das etapas do processo de desenvolvimento é crucial para garantir a manutenibilidade do software.</a:t>
            </a:r>
            <a:endParaRPr lang="pt-BR" dirty="0">
              <a:solidFill>
                <a:schemeClr val="bg2">
                  <a:lumMod val="25000"/>
                </a:schemeClr>
              </a:solidFill>
              <a:effectLst/>
            </a:endParaRPr>
          </a:p>
        </p:txBody>
      </p:sp>
    </p:spTree>
    <p:extLst>
      <p:ext uri="{BB962C8B-B14F-4D97-AF65-F5344CB8AC3E}">
        <p14:creationId xmlns:p14="http://schemas.microsoft.com/office/powerpoint/2010/main" val="2819228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Cantos Arredondados 15">
            <a:extLst>
              <a:ext uri="{FF2B5EF4-FFF2-40B4-BE49-F238E27FC236}">
                <a16:creationId xmlns:a16="http://schemas.microsoft.com/office/drawing/2014/main" id="{A4EE3331-A8BF-6440-980F-7FD7BD542C24}"/>
              </a:ext>
            </a:extLst>
          </p:cNvPr>
          <p:cNvSpPr/>
          <p:nvPr/>
        </p:nvSpPr>
        <p:spPr>
          <a:xfrm>
            <a:off x="1019174" y="4311711"/>
            <a:ext cx="4921761" cy="160445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a:xfrm>
            <a:off x="1019174" y="584200"/>
            <a:ext cx="10220325" cy="857250"/>
          </a:xfrm>
        </p:spPr>
        <p:txBody>
          <a:bodyPr/>
          <a:lstStyle/>
          <a:p>
            <a:r>
              <a:rPr lang="pt-BR" dirty="0"/>
              <a:t>Manutenção versus Reengenharia de Software</a:t>
            </a:r>
          </a:p>
        </p:txBody>
      </p:sp>
      <p:sp>
        <p:nvSpPr>
          <p:cNvPr id="4" name="CaixaDeTexto 3">
            <a:extLst>
              <a:ext uri="{FF2B5EF4-FFF2-40B4-BE49-F238E27FC236}">
                <a16:creationId xmlns:a16="http://schemas.microsoft.com/office/drawing/2014/main" id="{18D57C36-D910-C283-F8EC-2F36DDD426D2}"/>
              </a:ext>
            </a:extLst>
          </p:cNvPr>
          <p:cNvSpPr txBox="1"/>
          <p:nvPr/>
        </p:nvSpPr>
        <p:spPr>
          <a:xfrm>
            <a:off x="1228319" y="4583218"/>
            <a:ext cx="3846601" cy="369332"/>
          </a:xfrm>
          <a:prstGeom prst="rect">
            <a:avLst/>
          </a:prstGeom>
          <a:noFill/>
        </p:spPr>
        <p:txBody>
          <a:bodyPr wrap="square">
            <a:spAutoFit/>
          </a:bodyPr>
          <a:lstStyle/>
          <a:p>
            <a:r>
              <a:rPr lang="pt-BR" b="1" dirty="0">
                <a:effectLst/>
              </a:rPr>
              <a:t>Cenário 1</a:t>
            </a:r>
            <a:endParaRPr lang="pt-BR" b="1" dirty="0"/>
          </a:p>
        </p:txBody>
      </p:sp>
      <p:sp>
        <p:nvSpPr>
          <p:cNvPr id="5" name="CaixaDeTexto 4">
            <a:extLst>
              <a:ext uri="{FF2B5EF4-FFF2-40B4-BE49-F238E27FC236}">
                <a16:creationId xmlns:a16="http://schemas.microsoft.com/office/drawing/2014/main" id="{E0C3C0F2-8A7C-B6E1-9A95-E237668B8086}"/>
              </a:ext>
            </a:extLst>
          </p:cNvPr>
          <p:cNvSpPr txBox="1"/>
          <p:nvPr/>
        </p:nvSpPr>
        <p:spPr>
          <a:xfrm>
            <a:off x="1228317" y="4997124"/>
            <a:ext cx="4614699" cy="338554"/>
          </a:xfrm>
          <a:prstGeom prst="rect">
            <a:avLst/>
          </a:prstGeom>
          <a:noFill/>
        </p:spPr>
        <p:txBody>
          <a:bodyPr wrap="square">
            <a:spAutoFit/>
          </a:bodyPr>
          <a:lstStyle/>
          <a:p>
            <a:r>
              <a:rPr lang="pt-BR" sz="1600" dirty="0">
                <a:solidFill>
                  <a:schemeClr val="bg2">
                    <a:lumMod val="25000"/>
                  </a:schemeClr>
                </a:solidFill>
                <a:effectLst/>
              </a:rPr>
              <a:t>Que exige a construção de um novo software.</a:t>
            </a:r>
            <a:endParaRPr lang="pt-BR" sz="1600" dirty="0">
              <a:solidFill>
                <a:schemeClr val="bg2">
                  <a:lumMod val="25000"/>
                </a:schemeClr>
              </a:solidFill>
            </a:endParaRPr>
          </a:p>
        </p:txBody>
      </p:sp>
      <p:sp>
        <p:nvSpPr>
          <p:cNvPr id="13" name="Retângulo: Cantos Arredondados 12">
            <a:extLst>
              <a:ext uri="{FF2B5EF4-FFF2-40B4-BE49-F238E27FC236}">
                <a16:creationId xmlns:a16="http://schemas.microsoft.com/office/drawing/2014/main" id="{FA982CA8-8254-3936-83E9-40E0DFBFBAD3}"/>
              </a:ext>
            </a:extLst>
          </p:cNvPr>
          <p:cNvSpPr/>
          <p:nvPr/>
        </p:nvSpPr>
        <p:spPr>
          <a:xfrm>
            <a:off x="6251065" y="4311711"/>
            <a:ext cx="4921761" cy="160445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9AE4A786-CB9C-E1A2-E5FB-BA4E01FE2441}"/>
              </a:ext>
            </a:extLst>
          </p:cNvPr>
          <p:cNvSpPr txBox="1"/>
          <p:nvPr/>
        </p:nvSpPr>
        <p:spPr>
          <a:xfrm>
            <a:off x="6460210" y="4583218"/>
            <a:ext cx="3846601" cy="369332"/>
          </a:xfrm>
          <a:prstGeom prst="rect">
            <a:avLst/>
          </a:prstGeom>
          <a:noFill/>
        </p:spPr>
        <p:txBody>
          <a:bodyPr wrap="square">
            <a:spAutoFit/>
          </a:bodyPr>
          <a:lstStyle/>
          <a:p>
            <a:r>
              <a:rPr lang="pt-BR" b="1" dirty="0">
                <a:effectLst/>
              </a:rPr>
              <a:t>Cenário 2</a:t>
            </a:r>
            <a:endParaRPr lang="pt-BR" b="1" dirty="0"/>
          </a:p>
        </p:txBody>
      </p:sp>
      <p:sp>
        <p:nvSpPr>
          <p:cNvPr id="15" name="CaixaDeTexto 14">
            <a:extLst>
              <a:ext uri="{FF2B5EF4-FFF2-40B4-BE49-F238E27FC236}">
                <a16:creationId xmlns:a16="http://schemas.microsoft.com/office/drawing/2014/main" id="{A3F30D6E-CECE-7987-E346-464D4CFA26E5}"/>
              </a:ext>
            </a:extLst>
          </p:cNvPr>
          <p:cNvSpPr txBox="1"/>
          <p:nvPr/>
        </p:nvSpPr>
        <p:spPr>
          <a:xfrm>
            <a:off x="6460208" y="4997124"/>
            <a:ext cx="4604032" cy="584775"/>
          </a:xfrm>
          <a:prstGeom prst="rect">
            <a:avLst/>
          </a:prstGeom>
          <a:noFill/>
        </p:spPr>
        <p:txBody>
          <a:bodyPr wrap="square">
            <a:spAutoFit/>
          </a:bodyPr>
          <a:lstStyle/>
          <a:p>
            <a:r>
              <a:rPr lang="pt-BR" sz="1600" dirty="0">
                <a:solidFill>
                  <a:schemeClr val="bg2">
                    <a:lumMod val="25000"/>
                  </a:schemeClr>
                </a:solidFill>
                <a:effectLst/>
              </a:rPr>
              <a:t>Que permite a modificação de um software existente.</a:t>
            </a:r>
            <a:endParaRPr lang="pt-BR" sz="1600" dirty="0">
              <a:solidFill>
                <a:schemeClr val="bg2">
                  <a:lumMod val="25000"/>
                </a:schemeClr>
              </a:solidFill>
            </a:endParaRPr>
          </a:p>
        </p:txBody>
      </p:sp>
      <p:sp>
        <p:nvSpPr>
          <p:cNvPr id="3" name="CaixaDeTexto 2">
            <a:extLst>
              <a:ext uri="{FF2B5EF4-FFF2-40B4-BE49-F238E27FC236}">
                <a16:creationId xmlns:a16="http://schemas.microsoft.com/office/drawing/2014/main" id="{8FFC2D8D-A378-8A1F-D381-9448D749D92F}"/>
              </a:ext>
            </a:extLst>
          </p:cNvPr>
          <p:cNvSpPr txBox="1"/>
          <p:nvPr/>
        </p:nvSpPr>
        <p:spPr>
          <a:xfrm>
            <a:off x="952501" y="1392127"/>
            <a:ext cx="10220324" cy="2308324"/>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rPr>
              <a:t>A reengenharia é um processo de reconstrução de software para melhorias.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Dois níveis de reengenharia: de processos de negócio e de software.</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software visa agregar valor à organização através da automação de processos.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rPr>
              <a:t>No segundo cenário, aplicamos a reengenharia de software, o que extrapola os objetivos da etapa manutenção</a:t>
            </a:r>
            <a:endParaRPr lang="pt-BR" dirty="0">
              <a:solidFill>
                <a:schemeClr val="bg2">
                  <a:lumMod val="25000"/>
                </a:schemeClr>
              </a:solidFill>
              <a:effectLst/>
            </a:endParaRPr>
          </a:p>
        </p:txBody>
      </p:sp>
    </p:spTree>
    <p:extLst>
      <p:ext uri="{BB962C8B-B14F-4D97-AF65-F5344CB8AC3E}">
        <p14:creationId xmlns:p14="http://schemas.microsoft.com/office/powerpoint/2010/main" val="2506592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a:xfrm>
            <a:off x="1225856" y="3023391"/>
            <a:ext cx="6802576" cy="811987"/>
          </a:xfrm>
        </p:spPr>
        <p:txBody>
          <a:bodyPr/>
          <a:lstStyle/>
          <a:p>
            <a:pPr marL="0" indent="0">
              <a:buNone/>
            </a:pPr>
            <a:r>
              <a:rPr lang="pt-BR" dirty="0">
                <a:solidFill>
                  <a:schemeClr val="bg1"/>
                </a:solidFill>
              </a:rPr>
              <a:t>Modelos de Processos de Desenvolvimento de Software</a:t>
            </a:r>
          </a:p>
        </p:txBody>
      </p:sp>
      <p:pic>
        <p:nvPicPr>
          <p:cNvPr id="8" name="Espaço Reservado para Imagem 7">
            <a:extLst>
              <a:ext uri="{FF2B5EF4-FFF2-40B4-BE49-F238E27FC236}">
                <a16:creationId xmlns:a16="http://schemas.microsoft.com/office/drawing/2014/main" id="{D0DF4DD3-09B2-84BA-953F-21F5703601AA}"/>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8148638" y="-1"/>
            <a:ext cx="4043362" cy="6857999"/>
          </a:xfrm>
          <a:prstGeom prst="rect">
            <a:avLst/>
          </a:prstGeom>
        </p:spPr>
      </p:pic>
    </p:spTree>
    <p:extLst>
      <p:ext uri="{BB962C8B-B14F-4D97-AF65-F5344CB8AC3E}">
        <p14:creationId xmlns:p14="http://schemas.microsoft.com/office/powerpoint/2010/main" val="2622915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Engenharia de Software</a:t>
            </a:r>
          </a:p>
        </p:txBody>
      </p:sp>
      <p:sp>
        <p:nvSpPr>
          <p:cNvPr id="2" name="Espaço Reservado para Texto 7">
            <a:extLst>
              <a:ext uri="{FF2B5EF4-FFF2-40B4-BE49-F238E27FC236}">
                <a16:creationId xmlns:a16="http://schemas.microsoft.com/office/drawing/2014/main" id="{9E07F4FF-4244-3E44-3145-8EFD59FF8A93}"/>
              </a:ext>
            </a:extLst>
          </p:cNvPr>
          <p:cNvSpPr>
            <a:spLocks noGrp="1"/>
          </p:cNvSpPr>
          <p:nvPr>
            <p:ph type="body" sz="quarter" idx="11"/>
          </p:nvPr>
        </p:nvSpPr>
        <p:spPr>
          <a:xfrm>
            <a:off x="1019175" y="1455738"/>
            <a:ext cx="9075801" cy="491934"/>
          </a:xfrm>
        </p:spPr>
        <p:txBody>
          <a:bodyPr/>
          <a:lstStyle/>
          <a:p>
            <a:r>
              <a:rPr lang="pt-BR" sz="1800" dirty="0">
                <a:solidFill>
                  <a:schemeClr val="bg2">
                    <a:lumMod val="25000"/>
                  </a:schemeClr>
                </a:solidFill>
              </a:rPr>
              <a:t>A Engenharia de Software é uma tecnologia em camadas</a:t>
            </a:r>
          </a:p>
        </p:txBody>
      </p:sp>
      <p:sp>
        <p:nvSpPr>
          <p:cNvPr id="4" name="Retângulo: Cantos Arredondados 3">
            <a:extLst>
              <a:ext uri="{FF2B5EF4-FFF2-40B4-BE49-F238E27FC236}">
                <a16:creationId xmlns:a16="http://schemas.microsoft.com/office/drawing/2014/main" id="{28C39A42-1C8C-A15D-630A-D621D3BEB086}"/>
              </a:ext>
            </a:extLst>
          </p:cNvPr>
          <p:cNvSpPr/>
          <p:nvPr/>
        </p:nvSpPr>
        <p:spPr>
          <a:xfrm>
            <a:off x="1019175" y="2551178"/>
            <a:ext cx="2237257" cy="241527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C9C01C6-C4E9-21FE-FD5B-BA22EB6DE0CC}"/>
              </a:ext>
            </a:extLst>
          </p:cNvPr>
          <p:cNvSpPr txBox="1"/>
          <p:nvPr/>
        </p:nvSpPr>
        <p:spPr>
          <a:xfrm>
            <a:off x="1019175" y="2739308"/>
            <a:ext cx="2237258" cy="369332"/>
          </a:xfrm>
          <a:prstGeom prst="rect">
            <a:avLst/>
          </a:prstGeom>
          <a:noFill/>
        </p:spPr>
        <p:txBody>
          <a:bodyPr wrap="square">
            <a:spAutoFit/>
          </a:bodyPr>
          <a:lstStyle/>
          <a:p>
            <a:r>
              <a:rPr lang="pt-BR" b="1" dirty="0">
                <a:effectLst/>
              </a:rPr>
              <a:t>Camad</a:t>
            </a:r>
            <a:r>
              <a:rPr lang="pt-BR" b="1" dirty="0"/>
              <a:t>a Qualidade</a:t>
            </a:r>
          </a:p>
        </p:txBody>
      </p:sp>
      <p:sp>
        <p:nvSpPr>
          <p:cNvPr id="9" name="CaixaDeTexto 8">
            <a:extLst>
              <a:ext uri="{FF2B5EF4-FFF2-40B4-BE49-F238E27FC236}">
                <a16:creationId xmlns:a16="http://schemas.microsoft.com/office/drawing/2014/main" id="{A399F2EF-D0FE-B4E4-8DB1-6BE523BCE942}"/>
              </a:ext>
            </a:extLst>
          </p:cNvPr>
          <p:cNvSpPr txBox="1"/>
          <p:nvPr/>
        </p:nvSpPr>
        <p:spPr>
          <a:xfrm>
            <a:off x="1019176" y="3212830"/>
            <a:ext cx="2237257" cy="1077218"/>
          </a:xfrm>
          <a:prstGeom prst="rect">
            <a:avLst/>
          </a:prstGeom>
          <a:noFill/>
        </p:spPr>
        <p:txBody>
          <a:bodyPr wrap="square">
            <a:spAutoFit/>
          </a:bodyPr>
          <a:lstStyle/>
          <a:p>
            <a:r>
              <a:rPr lang="pt-BR" sz="1600" dirty="0">
                <a:solidFill>
                  <a:schemeClr val="bg2">
                    <a:lumMod val="25000"/>
                  </a:schemeClr>
                </a:solidFill>
                <a:effectLst/>
              </a:rPr>
              <a:t>Garante o cumprimento dos requisitos que atendem às expectativas dos usuários.</a:t>
            </a:r>
            <a:endParaRPr lang="pt-BR" sz="1600" dirty="0">
              <a:solidFill>
                <a:schemeClr val="bg2">
                  <a:lumMod val="25000"/>
                </a:schemeClr>
              </a:solidFill>
            </a:endParaRPr>
          </a:p>
        </p:txBody>
      </p:sp>
      <p:sp>
        <p:nvSpPr>
          <p:cNvPr id="3" name="Retângulo: Cantos Arredondados 2">
            <a:extLst>
              <a:ext uri="{FF2B5EF4-FFF2-40B4-BE49-F238E27FC236}">
                <a16:creationId xmlns:a16="http://schemas.microsoft.com/office/drawing/2014/main" id="{6F06E18D-E71B-EB79-7D3F-DAB73F2DD39A}"/>
              </a:ext>
            </a:extLst>
          </p:cNvPr>
          <p:cNvSpPr/>
          <p:nvPr/>
        </p:nvSpPr>
        <p:spPr>
          <a:xfrm>
            <a:off x="3455264" y="2548622"/>
            <a:ext cx="2237256" cy="24172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D21008A3-F122-768E-1D8F-9D97074C34BD}"/>
              </a:ext>
            </a:extLst>
          </p:cNvPr>
          <p:cNvSpPr txBox="1"/>
          <p:nvPr/>
        </p:nvSpPr>
        <p:spPr>
          <a:xfrm>
            <a:off x="3455263" y="2736752"/>
            <a:ext cx="2237258" cy="369332"/>
          </a:xfrm>
          <a:prstGeom prst="rect">
            <a:avLst/>
          </a:prstGeom>
          <a:noFill/>
        </p:spPr>
        <p:txBody>
          <a:bodyPr wrap="square">
            <a:spAutoFit/>
          </a:bodyPr>
          <a:lstStyle/>
          <a:p>
            <a:r>
              <a:rPr lang="pt-BR" b="1" dirty="0">
                <a:effectLst/>
              </a:rPr>
              <a:t>Camada de Processo</a:t>
            </a:r>
            <a:endParaRPr lang="pt-BR" b="1" dirty="0"/>
          </a:p>
        </p:txBody>
      </p:sp>
      <p:sp>
        <p:nvSpPr>
          <p:cNvPr id="8" name="CaixaDeTexto 7">
            <a:extLst>
              <a:ext uri="{FF2B5EF4-FFF2-40B4-BE49-F238E27FC236}">
                <a16:creationId xmlns:a16="http://schemas.microsoft.com/office/drawing/2014/main" id="{16400A30-332E-9047-E414-B0187AA03A2A}"/>
              </a:ext>
            </a:extLst>
          </p:cNvPr>
          <p:cNvSpPr txBox="1"/>
          <p:nvPr/>
        </p:nvSpPr>
        <p:spPr>
          <a:xfrm>
            <a:off x="3455262" y="3217900"/>
            <a:ext cx="2237257" cy="830997"/>
          </a:xfrm>
          <a:prstGeom prst="rect">
            <a:avLst/>
          </a:prstGeom>
          <a:noFill/>
        </p:spPr>
        <p:txBody>
          <a:bodyPr wrap="square">
            <a:spAutoFit/>
          </a:bodyPr>
          <a:lstStyle/>
          <a:p>
            <a:r>
              <a:rPr lang="pt-BR" sz="1600" dirty="0">
                <a:solidFill>
                  <a:schemeClr val="bg2">
                    <a:lumMod val="25000"/>
                  </a:schemeClr>
                </a:solidFill>
                <a:effectLst/>
              </a:rPr>
              <a:t>Determina as etapas de desenvolvimento do software.</a:t>
            </a:r>
            <a:endParaRPr lang="pt-BR" sz="1600" dirty="0">
              <a:solidFill>
                <a:schemeClr val="bg2">
                  <a:lumMod val="25000"/>
                </a:schemeClr>
              </a:solidFill>
            </a:endParaRPr>
          </a:p>
        </p:txBody>
      </p:sp>
      <p:sp>
        <p:nvSpPr>
          <p:cNvPr id="16" name="Retângulo: Cantos Arredondados 15">
            <a:extLst>
              <a:ext uri="{FF2B5EF4-FFF2-40B4-BE49-F238E27FC236}">
                <a16:creationId xmlns:a16="http://schemas.microsoft.com/office/drawing/2014/main" id="{53080F6E-E655-0CB1-AAAA-652FA787AE09}"/>
              </a:ext>
            </a:extLst>
          </p:cNvPr>
          <p:cNvSpPr/>
          <p:nvPr/>
        </p:nvSpPr>
        <p:spPr>
          <a:xfrm>
            <a:off x="5891348" y="2546066"/>
            <a:ext cx="2237257" cy="241912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098C2AF-4E94-5505-0BD1-B6D90AB78EC9}"/>
              </a:ext>
            </a:extLst>
          </p:cNvPr>
          <p:cNvSpPr txBox="1"/>
          <p:nvPr/>
        </p:nvSpPr>
        <p:spPr>
          <a:xfrm>
            <a:off x="5891348" y="2734127"/>
            <a:ext cx="2237258" cy="369332"/>
          </a:xfrm>
          <a:prstGeom prst="rect">
            <a:avLst/>
          </a:prstGeom>
          <a:noFill/>
        </p:spPr>
        <p:txBody>
          <a:bodyPr wrap="square">
            <a:spAutoFit/>
          </a:bodyPr>
          <a:lstStyle/>
          <a:p>
            <a:r>
              <a:rPr lang="pt-BR" b="1" dirty="0">
                <a:effectLst/>
              </a:rPr>
              <a:t>Camada de Métodos</a:t>
            </a:r>
            <a:endParaRPr lang="pt-BR" b="1" dirty="0"/>
          </a:p>
        </p:txBody>
      </p:sp>
      <p:sp>
        <p:nvSpPr>
          <p:cNvPr id="18" name="CaixaDeTexto 17">
            <a:extLst>
              <a:ext uri="{FF2B5EF4-FFF2-40B4-BE49-F238E27FC236}">
                <a16:creationId xmlns:a16="http://schemas.microsoft.com/office/drawing/2014/main" id="{2BAD134A-1BB6-30DB-B557-75DC2E3F86A1}"/>
              </a:ext>
            </a:extLst>
          </p:cNvPr>
          <p:cNvSpPr txBox="1"/>
          <p:nvPr/>
        </p:nvSpPr>
        <p:spPr>
          <a:xfrm>
            <a:off x="5891349" y="3195273"/>
            <a:ext cx="2237257" cy="1569660"/>
          </a:xfrm>
          <a:prstGeom prst="rect">
            <a:avLst/>
          </a:prstGeom>
          <a:noFill/>
        </p:spPr>
        <p:txBody>
          <a:bodyPr wrap="square">
            <a:spAutoFit/>
          </a:bodyPr>
          <a:lstStyle/>
          <a:p>
            <a:r>
              <a:rPr lang="pt-BR" sz="1600" dirty="0">
                <a:solidFill>
                  <a:schemeClr val="bg2">
                    <a:lumMod val="25000"/>
                  </a:schemeClr>
                </a:solidFill>
                <a:effectLst/>
              </a:rPr>
              <a:t>Define técnicas de levantamento de requisitos e os artefatos gerados, como modelos de casos de uso ou de classes.</a:t>
            </a:r>
            <a:endParaRPr lang="pt-BR" sz="1600" dirty="0">
              <a:solidFill>
                <a:schemeClr val="bg2">
                  <a:lumMod val="25000"/>
                </a:schemeClr>
              </a:solidFill>
            </a:endParaRPr>
          </a:p>
        </p:txBody>
      </p:sp>
      <p:sp>
        <p:nvSpPr>
          <p:cNvPr id="19" name="Retângulo: Cantos Arredondados 18">
            <a:extLst>
              <a:ext uri="{FF2B5EF4-FFF2-40B4-BE49-F238E27FC236}">
                <a16:creationId xmlns:a16="http://schemas.microsoft.com/office/drawing/2014/main" id="{158B58D1-5A29-44E2-FF6F-91B816880DFC}"/>
              </a:ext>
            </a:extLst>
          </p:cNvPr>
          <p:cNvSpPr/>
          <p:nvPr/>
        </p:nvSpPr>
        <p:spPr>
          <a:xfrm>
            <a:off x="8327432" y="2546066"/>
            <a:ext cx="2237257" cy="241912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37A20551-3401-D2B6-AACF-5B666FDA6443}"/>
              </a:ext>
            </a:extLst>
          </p:cNvPr>
          <p:cNvSpPr txBox="1"/>
          <p:nvPr/>
        </p:nvSpPr>
        <p:spPr>
          <a:xfrm>
            <a:off x="8327432" y="2734127"/>
            <a:ext cx="2237258" cy="369332"/>
          </a:xfrm>
          <a:prstGeom prst="rect">
            <a:avLst/>
          </a:prstGeom>
          <a:noFill/>
        </p:spPr>
        <p:txBody>
          <a:bodyPr wrap="square">
            <a:spAutoFit/>
          </a:bodyPr>
          <a:lstStyle/>
          <a:p>
            <a:r>
              <a:rPr lang="pt-BR" b="1" dirty="0">
                <a:effectLst/>
              </a:rPr>
              <a:t>Camada Ferramentas</a:t>
            </a:r>
            <a:endParaRPr lang="pt-BR" b="1" dirty="0"/>
          </a:p>
        </p:txBody>
      </p:sp>
      <p:sp>
        <p:nvSpPr>
          <p:cNvPr id="21" name="CaixaDeTexto 20">
            <a:extLst>
              <a:ext uri="{FF2B5EF4-FFF2-40B4-BE49-F238E27FC236}">
                <a16:creationId xmlns:a16="http://schemas.microsoft.com/office/drawing/2014/main" id="{013C301E-142C-49DA-583D-5D2B7ADED103}"/>
              </a:ext>
            </a:extLst>
          </p:cNvPr>
          <p:cNvSpPr txBox="1"/>
          <p:nvPr/>
        </p:nvSpPr>
        <p:spPr>
          <a:xfrm>
            <a:off x="8327433" y="3210275"/>
            <a:ext cx="2237257" cy="1569660"/>
          </a:xfrm>
          <a:prstGeom prst="rect">
            <a:avLst/>
          </a:prstGeom>
          <a:noFill/>
        </p:spPr>
        <p:txBody>
          <a:bodyPr wrap="square">
            <a:spAutoFit/>
          </a:bodyPr>
          <a:lstStyle/>
          <a:p>
            <a:r>
              <a:rPr lang="pt-BR" sz="1600" dirty="0">
                <a:solidFill>
                  <a:schemeClr val="bg2">
                    <a:lumMod val="25000"/>
                  </a:schemeClr>
                </a:solidFill>
                <a:effectLst/>
              </a:rPr>
              <a:t>Promove o uso de ferramentas CASE para criar artefatos e gerar código automaticamente, entre outras aplicações.</a:t>
            </a:r>
            <a:endParaRPr lang="pt-BR" sz="1600" dirty="0">
              <a:solidFill>
                <a:schemeClr val="bg2">
                  <a:lumMod val="25000"/>
                </a:schemeClr>
              </a:solidFill>
            </a:endParaRPr>
          </a:p>
        </p:txBody>
      </p:sp>
    </p:spTree>
    <p:extLst>
      <p:ext uri="{BB962C8B-B14F-4D97-AF65-F5344CB8AC3E}">
        <p14:creationId xmlns:p14="http://schemas.microsoft.com/office/powerpoint/2010/main" val="218987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Desenvolvimento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783742"/>
            <a:ext cx="10153649"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desenvolvimento de software começa com alta abstração e diminui à medida que se aproxima da codificação.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Atividades típicas do processo de desenvolvimento de software incluem especificações e modelos.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As atividades genéricas são comuns a todos os processos, com ênfase variando em diferentes modelos.</a:t>
            </a:r>
          </a:p>
        </p:txBody>
      </p:sp>
      <p:pic>
        <p:nvPicPr>
          <p:cNvPr id="23554" name="Picture 2">
            <a:extLst>
              <a:ext uri="{FF2B5EF4-FFF2-40B4-BE49-F238E27FC236}">
                <a16:creationId xmlns:a16="http://schemas.microsoft.com/office/drawing/2014/main" id="{8153BEB8-812F-92DD-5254-FD9186F9CD2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19174" y="4366261"/>
            <a:ext cx="10153649" cy="104051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FDD0BF68-2E92-83FA-441F-E35F5AD7F896}"/>
              </a:ext>
            </a:extLst>
          </p:cNvPr>
          <p:cNvSpPr txBox="1"/>
          <p:nvPr/>
        </p:nvSpPr>
        <p:spPr>
          <a:xfrm>
            <a:off x="2578516" y="5764721"/>
            <a:ext cx="6248579" cy="307777"/>
          </a:xfrm>
          <a:prstGeom prst="rect">
            <a:avLst/>
          </a:prstGeom>
          <a:noFill/>
        </p:spPr>
        <p:txBody>
          <a:bodyPr wrap="square" rtlCol="0">
            <a:spAutoFit/>
          </a:bodyPr>
          <a:lstStyle/>
          <a:p>
            <a:pPr algn="ctr"/>
            <a:r>
              <a:rPr lang="pt-BR" sz="1400" dirty="0"/>
              <a:t>Atividades Típicas de um Processo de Desenvolvimento de Software.</a:t>
            </a:r>
          </a:p>
        </p:txBody>
      </p:sp>
    </p:spTree>
    <p:extLst>
      <p:ext uri="{BB962C8B-B14F-4D97-AF65-F5344CB8AC3E}">
        <p14:creationId xmlns:p14="http://schemas.microsoft.com/office/powerpoint/2010/main" val="3373859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2005644"/>
            <a:ext cx="6981824" cy="313932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Engenharia de Software usa modelos de processo para sistematizar o desenvolvimento de software.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Modelos de processos incluem atividades, fluxos de processos e artefatos.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diferença entre os modelos está na ênfase dada a cada atividade e no encadeamento delas.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Modelos de processos prescritivos fornecem metodologias, tarefas e mecanismos de controle.</a:t>
            </a:r>
          </a:p>
        </p:txBody>
      </p:sp>
      <p:pic>
        <p:nvPicPr>
          <p:cNvPr id="24578" name="Picture 2" descr="Focada jovem lendo e codificação no computador. vista lateral de um programador freelance trabalhando em casa">
            <a:extLst>
              <a:ext uri="{FF2B5EF4-FFF2-40B4-BE49-F238E27FC236}">
                <a16:creationId xmlns:a16="http://schemas.microsoft.com/office/drawing/2014/main" id="{913FDCAC-F2C0-EDC8-2286-7262997E0BE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82335" y="2241613"/>
            <a:ext cx="3556478" cy="237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30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29217" y="2369895"/>
            <a:ext cx="10153649" cy="2585323"/>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modelo em cascata é uma abordagem sequencial, historicamente usado na era do desenvolvimento estruturado.</a:t>
            </a:r>
          </a:p>
          <a:p>
            <a:pPr algn="just"/>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effectLst/>
              </a:rPr>
              <a:t>Projetos raramente seguem um fluxo sequencial devido à volatilidade dos requisitos.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abordagem assume que o cliente pode especificar todos os requisitos antecipadamente, o que pode causar erros.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 divisão do projeto em fases distintas pode ser inflexível, com o software disponível apenas no final.</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36131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em Cascata</a:t>
            </a:r>
          </a:p>
        </p:txBody>
      </p:sp>
    </p:spTree>
    <p:extLst>
      <p:ext uri="{BB962C8B-B14F-4D97-AF65-F5344CB8AC3E}">
        <p14:creationId xmlns:p14="http://schemas.microsoft.com/office/powerpoint/2010/main" val="3752709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54272" y="2929235"/>
            <a:ext cx="5966482"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Ambos os modelos dividem o desenvolvimento em ciclos iterativos.</a:t>
            </a:r>
          </a:p>
          <a:p>
            <a:pPr algn="just"/>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Cada ciclo entrega um conjunto limitado de funcionalidades, agregando valor imediatamente em meio a restrições de prazo e requisitos voláteis.</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10562148"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Modelos de processos incremental e Modelos de processos evolucionário</a:t>
            </a:r>
          </a:p>
        </p:txBody>
      </p:sp>
      <p:pic>
        <p:nvPicPr>
          <p:cNvPr id="4" name="Imagem 3">
            <a:extLst>
              <a:ext uri="{FF2B5EF4-FFF2-40B4-BE49-F238E27FC236}">
                <a16:creationId xmlns:a16="http://schemas.microsoft.com/office/drawing/2014/main" id="{D5B34D4B-60AA-E7B7-D610-51DB43677B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73903" y="2474752"/>
            <a:ext cx="4317462" cy="2427790"/>
          </a:xfrm>
          <a:prstGeom prst="rect">
            <a:avLst/>
          </a:prstGeom>
        </p:spPr>
      </p:pic>
    </p:spTree>
    <p:extLst>
      <p:ext uri="{BB962C8B-B14F-4D97-AF65-F5344CB8AC3E}">
        <p14:creationId xmlns:p14="http://schemas.microsoft.com/office/powerpoint/2010/main" val="63004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10418712"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Modelos de processos incremental e Modelos de processos evolucionário</a:t>
            </a:r>
          </a:p>
        </p:txBody>
      </p:sp>
      <p:grpSp>
        <p:nvGrpSpPr>
          <p:cNvPr id="5" name="Agrupar 4">
            <a:extLst>
              <a:ext uri="{FF2B5EF4-FFF2-40B4-BE49-F238E27FC236}">
                <a16:creationId xmlns:a16="http://schemas.microsoft.com/office/drawing/2014/main" id="{EDCCF6E5-7797-9E6A-41A5-DF2DBC3C22A2}"/>
              </a:ext>
            </a:extLst>
          </p:cNvPr>
          <p:cNvGrpSpPr/>
          <p:nvPr/>
        </p:nvGrpSpPr>
        <p:grpSpPr>
          <a:xfrm>
            <a:off x="2537745" y="3213505"/>
            <a:ext cx="7116509" cy="2461154"/>
            <a:chOff x="2201227" y="1749893"/>
            <a:chExt cx="7789545" cy="3812648"/>
          </a:xfrm>
        </p:grpSpPr>
        <p:sp>
          <p:nvSpPr>
            <p:cNvPr id="6" name="Retângulo: Cantos Arredondados 5">
              <a:extLst>
                <a:ext uri="{FF2B5EF4-FFF2-40B4-BE49-F238E27FC236}">
                  <a16:creationId xmlns:a16="http://schemas.microsoft.com/office/drawing/2014/main" id="{82A1EC1B-7068-EA83-8BEB-6AABE98CE186}"/>
                </a:ext>
              </a:extLst>
            </p:cNvPr>
            <p:cNvSpPr/>
            <p:nvPr/>
          </p:nvSpPr>
          <p:spPr>
            <a:xfrm>
              <a:off x="2201227" y="1749893"/>
              <a:ext cx="7789545" cy="381264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7D2DBD2F-1EE8-59D4-B165-6722CE89AB17}"/>
                </a:ext>
              </a:extLst>
            </p:cNvPr>
            <p:cNvSpPr txBox="1"/>
            <p:nvPr/>
          </p:nvSpPr>
          <p:spPr>
            <a:xfrm>
              <a:off x="2463059" y="1913012"/>
              <a:ext cx="3121092" cy="434302"/>
            </a:xfrm>
            <a:prstGeom prst="rect">
              <a:avLst/>
            </a:prstGeom>
            <a:noFill/>
          </p:spPr>
          <p:txBody>
            <a:bodyPr wrap="square">
              <a:spAutoFit/>
            </a:bodyPr>
            <a:lstStyle/>
            <a:p>
              <a:r>
                <a:rPr lang="pt-BR" b="1" dirty="0">
                  <a:effectLst/>
                </a:rPr>
                <a:t>Modelo Incremental</a:t>
              </a:r>
              <a:endParaRPr lang="pt-BR" b="1" dirty="0"/>
            </a:p>
          </p:txBody>
        </p:sp>
        <p:sp>
          <p:nvSpPr>
            <p:cNvPr id="9" name="CaixaDeTexto 8">
              <a:extLst>
                <a:ext uri="{FF2B5EF4-FFF2-40B4-BE49-F238E27FC236}">
                  <a16:creationId xmlns:a16="http://schemas.microsoft.com/office/drawing/2014/main" id="{84EE9AE9-6231-A8A5-021E-F067191A19D9}"/>
                </a:ext>
              </a:extLst>
            </p:cNvPr>
            <p:cNvSpPr txBox="1"/>
            <p:nvPr/>
          </p:nvSpPr>
          <p:spPr>
            <a:xfrm>
              <a:off x="2481386" y="2703925"/>
              <a:ext cx="3121093" cy="1668751"/>
            </a:xfrm>
            <a:prstGeom prst="rect">
              <a:avLst/>
            </a:prstGeom>
            <a:noFill/>
          </p:spPr>
          <p:txBody>
            <a:bodyPr wrap="square">
              <a:spAutoFit/>
            </a:bodyPr>
            <a:lstStyle/>
            <a:p>
              <a:r>
                <a:rPr lang="pt-BR" sz="1600" dirty="0" smtClean="0">
                  <a:solidFill>
                    <a:schemeClr val="bg2">
                      <a:lumMod val="25000"/>
                    </a:schemeClr>
                  </a:solidFill>
                  <a:effectLst/>
                </a:rPr>
                <a:t>Neste modelo, ocorre a </a:t>
              </a:r>
              <a:r>
                <a:rPr lang="pt-BR" sz="1600" dirty="0">
                  <a:solidFill>
                    <a:schemeClr val="bg2">
                      <a:lumMod val="25000"/>
                    </a:schemeClr>
                  </a:solidFill>
                  <a:effectLst/>
                </a:rPr>
                <a:t>entrega de um produto essencial, estando as demais iterações bem definidas.</a:t>
              </a:r>
            </a:p>
          </p:txBody>
        </p:sp>
        <p:sp>
          <p:nvSpPr>
            <p:cNvPr id="10" name="CaixaDeTexto 9">
              <a:extLst>
                <a:ext uri="{FF2B5EF4-FFF2-40B4-BE49-F238E27FC236}">
                  <a16:creationId xmlns:a16="http://schemas.microsoft.com/office/drawing/2014/main" id="{63557516-F6A7-991E-CCE2-0A153FE020CB}"/>
                </a:ext>
              </a:extLst>
            </p:cNvPr>
            <p:cNvSpPr txBox="1"/>
            <p:nvPr/>
          </p:nvSpPr>
          <p:spPr>
            <a:xfrm>
              <a:off x="6713345" y="1913012"/>
              <a:ext cx="3121092" cy="434302"/>
            </a:xfrm>
            <a:prstGeom prst="rect">
              <a:avLst/>
            </a:prstGeom>
            <a:noFill/>
          </p:spPr>
          <p:txBody>
            <a:bodyPr wrap="square">
              <a:spAutoFit/>
            </a:bodyPr>
            <a:lstStyle/>
            <a:p>
              <a:r>
                <a:rPr lang="pt-BR" b="1" dirty="0">
                  <a:effectLst/>
                </a:rPr>
                <a:t>Modelo Evolucionário</a:t>
              </a:r>
              <a:endParaRPr lang="pt-BR" b="1" dirty="0"/>
            </a:p>
          </p:txBody>
        </p:sp>
        <p:sp>
          <p:nvSpPr>
            <p:cNvPr id="11" name="CaixaDeTexto 10">
              <a:extLst>
                <a:ext uri="{FF2B5EF4-FFF2-40B4-BE49-F238E27FC236}">
                  <a16:creationId xmlns:a16="http://schemas.microsoft.com/office/drawing/2014/main" id="{ACD88B1A-7548-B1D5-A571-2121CFB9E821}"/>
                </a:ext>
              </a:extLst>
            </p:cNvPr>
            <p:cNvSpPr txBox="1"/>
            <p:nvPr/>
          </p:nvSpPr>
          <p:spPr>
            <a:xfrm>
              <a:off x="6713344" y="2703925"/>
              <a:ext cx="3121093" cy="2050179"/>
            </a:xfrm>
            <a:prstGeom prst="rect">
              <a:avLst/>
            </a:prstGeom>
            <a:noFill/>
          </p:spPr>
          <p:txBody>
            <a:bodyPr wrap="square">
              <a:spAutoFit/>
            </a:bodyPr>
            <a:lstStyle/>
            <a:p>
              <a:r>
                <a:rPr lang="pt-BR" sz="1600" dirty="0" smtClean="0">
                  <a:solidFill>
                    <a:schemeClr val="bg2">
                      <a:lumMod val="25000"/>
                    </a:schemeClr>
                  </a:solidFill>
                  <a:effectLst/>
                </a:rPr>
                <a:t>Neste modelo, </a:t>
              </a:r>
              <a:r>
                <a:rPr lang="pt-BR" sz="1600" dirty="0">
                  <a:solidFill>
                    <a:schemeClr val="bg2">
                      <a:lumMod val="25000"/>
                    </a:schemeClr>
                  </a:solidFill>
                  <a:effectLst/>
                </a:rPr>
                <a:t>as versões são iterativamente desenvolvidas à medida que novos requisitos são compreendidos e definidos em cada iteração.</a:t>
              </a:r>
            </a:p>
          </p:txBody>
        </p:sp>
        <p:cxnSp>
          <p:nvCxnSpPr>
            <p:cNvPr id="13" name="Conector reto 12">
              <a:extLst>
                <a:ext uri="{FF2B5EF4-FFF2-40B4-BE49-F238E27FC236}">
                  <a16:creationId xmlns:a16="http://schemas.microsoft.com/office/drawing/2014/main" id="{53AD056D-3F8D-5BA7-35CA-904B34AE6432}"/>
                </a:ext>
              </a:extLst>
            </p:cNvPr>
            <p:cNvCxnSpPr>
              <a:cxnSpLocks/>
            </p:cNvCxnSpPr>
            <p:nvPr/>
          </p:nvCxnSpPr>
          <p:spPr>
            <a:xfrm>
              <a:off x="6068377" y="1951526"/>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6" name="Elipse 15">
            <a:extLst>
              <a:ext uri="{FF2B5EF4-FFF2-40B4-BE49-F238E27FC236}">
                <a16:creationId xmlns:a16="http://schemas.microsoft.com/office/drawing/2014/main" id="{3AE344F6-D0F6-A548-FA24-64AC3892F27C}"/>
              </a:ext>
            </a:extLst>
          </p:cNvPr>
          <p:cNvSpPr/>
          <p:nvPr/>
        </p:nvSpPr>
        <p:spPr>
          <a:xfrm>
            <a:off x="5882639" y="426908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inal de Multiplicação 1">
            <a:extLst>
              <a:ext uri="{FF2B5EF4-FFF2-40B4-BE49-F238E27FC236}">
                <a16:creationId xmlns:a16="http://schemas.microsoft.com/office/drawing/2014/main" id="{684FED36-0515-1E54-86F1-808062F86F1D}"/>
              </a:ext>
            </a:extLst>
          </p:cNvPr>
          <p:cNvSpPr/>
          <p:nvPr/>
        </p:nvSpPr>
        <p:spPr>
          <a:xfrm>
            <a:off x="5954553" y="4341002"/>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Tree>
    <p:extLst>
      <p:ext uri="{BB962C8B-B14F-4D97-AF65-F5344CB8AC3E}">
        <p14:creationId xmlns:p14="http://schemas.microsoft.com/office/powerpoint/2010/main" val="34341128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1049043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Modelos de processos incremental e Modelos de processos evolucionário</a:t>
            </a:r>
          </a:p>
        </p:txBody>
      </p:sp>
      <p:pic>
        <p:nvPicPr>
          <p:cNvPr id="25602" name="Picture 2">
            <a:extLst>
              <a:ext uri="{FF2B5EF4-FFF2-40B4-BE49-F238E27FC236}">
                <a16:creationId xmlns:a16="http://schemas.microsoft.com/office/drawing/2014/main" id="{DDE0DD36-EAC3-D78D-A9FE-55B91ED8C87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44168" y="2409675"/>
            <a:ext cx="9134856" cy="322957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71D82DBF-661D-6E6D-6E51-BC9EDD76CB11}"/>
              </a:ext>
            </a:extLst>
          </p:cNvPr>
          <p:cNvSpPr txBox="1"/>
          <p:nvPr/>
        </p:nvSpPr>
        <p:spPr>
          <a:xfrm>
            <a:off x="2787306" y="5966023"/>
            <a:ext cx="6248579" cy="307777"/>
          </a:xfrm>
          <a:prstGeom prst="rect">
            <a:avLst/>
          </a:prstGeom>
          <a:noFill/>
        </p:spPr>
        <p:txBody>
          <a:bodyPr wrap="square" rtlCol="0">
            <a:spAutoFit/>
          </a:bodyPr>
          <a:lstStyle/>
          <a:p>
            <a:pPr algn="ctr"/>
            <a:r>
              <a:rPr lang="pt-BR" sz="1400" dirty="0"/>
              <a:t>Modelo Incremental.</a:t>
            </a:r>
          </a:p>
        </p:txBody>
      </p:sp>
    </p:spTree>
    <p:extLst>
      <p:ext uri="{BB962C8B-B14F-4D97-AF65-F5344CB8AC3E}">
        <p14:creationId xmlns:p14="http://schemas.microsoft.com/office/powerpoint/2010/main" val="20017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Tecnologia em Camadas</a:t>
            </a:r>
          </a:p>
        </p:txBody>
      </p:sp>
      <p:pic>
        <p:nvPicPr>
          <p:cNvPr id="5" name="Imagem 4">
            <a:extLst>
              <a:ext uri="{FF2B5EF4-FFF2-40B4-BE49-F238E27FC236}">
                <a16:creationId xmlns:a16="http://schemas.microsoft.com/office/drawing/2014/main" id="{E366A021-7519-218A-06F2-718972E97F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3236" y="2698712"/>
            <a:ext cx="4953255" cy="1460575"/>
          </a:xfrm>
          <a:prstGeom prst="rect">
            <a:avLst/>
          </a:prstGeom>
        </p:spPr>
      </p:pic>
      <p:sp>
        <p:nvSpPr>
          <p:cNvPr id="6" name="CaixaDeTexto 5">
            <a:extLst>
              <a:ext uri="{FF2B5EF4-FFF2-40B4-BE49-F238E27FC236}">
                <a16:creationId xmlns:a16="http://schemas.microsoft.com/office/drawing/2014/main" id="{E43EA4CB-D082-A535-23DD-BC3E6F64F312}"/>
              </a:ext>
            </a:extLst>
          </p:cNvPr>
          <p:cNvSpPr txBox="1"/>
          <p:nvPr/>
        </p:nvSpPr>
        <p:spPr>
          <a:xfrm>
            <a:off x="8023897" y="4449765"/>
            <a:ext cx="3148928" cy="307777"/>
          </a:xfrm>
          <a:prstGeom prst="rect">
            <a:avLst/>
          </a:prstGeom>
          <a:noFill/>
        </p:spPr>
        <p:txBody>
          <a:bodyPr wrap="square" rtlCol="0">
            <a:spAutoFit/>
          </a:bodyPr>
          <a:lstStyle/>
          <a:p>
            <a:pPr algn="ctr"/>
            <a:r>
              <a:rPr lang="pt-BR" sz="1400" dirty="0"/>
              <a:t>Camadas da Engenharia de Software.</a:t>
            </a:r>
          </a:p>
        </p:txBody>
      </p:sp>
      <p:sp>
        <p:nvSpPr>
          <p:cNvPr id="8" name="Retângulo: Cantos Arredondados 7">
            <a:extLst>
              <a:ext uri="{FF2B5EF4-FFF2-40B4-BE49-F238E27FC236}">
                <a16:creationId xmlns:a16="http://schemas.microsoft.com/office/drawing/2014/main" id="{AB086B4A-6055-C15F-7957-4AA3750E1FA4}"/>
              </a:ext>
            </a:extLst>
          </p:cNvPr>
          <p:cNvSpPr/>
          <p:nvPr/>
        </p:nvSpPr>
        <p:spPr>
          <a:xfrm>
            <a:off x="468503" y="2396427"/>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1E1D0B7-FF97-0EA1-0C90-7A6FBD4611F6}"/>
              </a:ext>
            </a:extLst>
          </p:cNvPr>
          <p:cNvSpPr txBox="1"/>
          <p:nvPr/>
        </p:nvSpPr>
        <p:spPr>
          <a:xfrm>
            <a:off x="468503" y="2633759"/>
            <a:ext cx="2632210" cy="369332"/>
          </a:xfrm>
          <a:prstGeom prst="rect">
            <a:avLst/>
          </a:prstGeom>
          <a:noFill/>
        </p:spPr>
        <p:txBody>
          <a:bodyPr wrap="square">
            <a:spAutoFit/>
          </a:bodyPr>
          <a:lstStyle/>
          <a:p>
            <a:pPr algn="ctr"/>
            <a:r>
              <a:rPr lang="pt-BR" b="1" dirty="0"/>
              <a:t>Camada de Qualidade</a:t>
            </a:r>
          </a:p>
        </p:txBody>
      </p:sp>
      <p:sp>
        <p:nvSpPr>
          <p:cNvPr id="10" name="Retângulo: Cantos Arredondados 9">
            <a:extLst>
              <a:ext uri="{FF2B5EF4-FFF2-40B4-BE49-F238E27FC236}">
                <a16:creationId xmlns:a16="http://schemas.microsoft.com/office/drawing/2014/main" id="{3F017433-504F-E35E-E7AD-51605E3FCAB4}"/>
              </a:ext>
            </a:extLst>
          </p:cNvPr>
          <p:cNvSpPr/>
          <p:nvPr/>
        </p:nvSpPr>
        <p:spPr>
          <a:xfrm>
            <a:off x="3340981" y="2396427"/>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7FA88ED-6F56-A220-DE20-001E41B95737}"/>
              </a:ext>
            </a:extLst>
          </p:cNvPr>
          <p:cNvSpPr txBox="1"/>
          <p:nvPr/>
        </p:nvSpPr>
        <p:spPr>
          <a:xfrm>
            <a:off x="3340981" y="2633759"/>
            <a:ext cx="2632210" cy="369332"/>
          </a:xfrm>
          <a:prstGeom prst="rect">
            <a:avLst/>
          </a:prstGeom>
          <a:noFill/>
        </p:spPr>
        <p:txBody>
          <a:bodyPr wrap="square">
            <a:spAutoFit/>
          </a:bodyPr>
          <a:lstStyle/>
          <a:p>
            <a:pPr algn="ctr"/>
            <a:r>
              <a:rPr lang="pt-BR" b="1" dirty="0"/>
              <a:t>Camada de Processo</a:t>
            </a:r>
          </a:p>
        </p:txBody>
      </p:sp>
      <p:sp>
        <p:nvSpPr>
          <p:cNvPr id="12" name="Retângulo: Cantos Arredondados 11">
            <a:extLst>
              <a:ext uri="{FF2B5EF4-FFF2-40B4-BE49-F238E27FC236}">
                <a16:creationId xmlns:a16="http://schemas.microsoft.com/office/drawing/2014/main" id="{EB857B13-87E1-DA4E-8653-BCE06A8E50CA}"/>
              </a:ext>
            </a:extLst>
          </p:cNvPr>
          <p:cNvSpPr/>
          <p:nvPr/>
        </p:nvSpPr>
        <p:spPr>
          <a:xfrm>
            <a:off x="468503" y="3911024"/>
            <a:ext cx="2632210"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C1BB2B68-6510-BE6A-F073-56AE566AF543}"/>
              </a:ext>
            </a:extLst>
          </p:cNvPr>
          <p:cNvSpPr txBox="1"/>
          <p:nvPr/>
        </p:nvSpPr>
        <p:spPr>
          <a:xfrm>
            <a:off x="468503" y="4148356"/>
            <a:ext cx="2632210" cy="369332"/>
          </a:xfrm>
          <a:prstGeom prst="rect">
            <a:avLst/>
          </a:prstGeom>
          <a:noFill/>
        </p:spPr>
        <p:txBody>
          <a:bodyPr wrap="square">
            <a:spAutoFit/>
          </a:bodyPr>
          <a:lstStyle/>
          <a:p>
            <a:pPr algn="ctr"/>
            <a:r>
              <a:rPr lang="pt-BR" b="1" dirty="0"/>
              <a:t>Camada de Métodos</a:t>
            </a:r>
          </a:p>
        </p:txBody>
      </p:sp>
      <p:sp>
        <p:nvSpPr>
          <p:cNvPr id="14" name="Retângulo: Cantos Arredondados 13">
            <a:extLst>
              <a:ext uri="{FF2B5EF4-FFF2-40B4-BE49-F238E27FC236}">
                <a16:creationId xmlns:a16="http://schemas.microsoft.com/office/drawing/2014/main" id="{65848EF7-4544-E57D-6190-23E1E503FB6F}"/>
              </a:ext>
            </a:extLst>
          </p:cNvPr>
          <p:cNvSpPr/>
          <p:nvPr/>
        </p:nvSpPr>
        <p:spPr>
          <a:xfrm>
            <a:off x="3340981" y="3911024"/>
            <a:ext cx="2632210"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74382C90-0BA6-4EAB-3E6E-53C8C88527B6}"/>
              </a:ext>
            </a:extLst>
          </p:cNvPr>
          <p:cNvSpPr txBox="1"/>
          <p:nvPr/>
        </p:nvSpPr>
        <p:spPr>
          <a:xfrm>
            <a:off x="3340981" y="4148356"/>
            <a:ext cx="2632210" cy="369332"/>
          </a:xfrm>
          <a:prstGeom prst="rect">
            <a:avLst/>
          </a:prstGeom>
          <a:noFill/>
        </p:spPr>
        <p:txBody>
          <a:bodyPr wrap="square">
            <a:spAutoFit/>
          </a:bodyPr>
          <a:lstStyle/>
          <a:p>
            <a:pPr algn="ctr"/>
            <a:r>
              <a:rPr lang="pt-BR" b="1" dirty="0"/>
              <a:t>Camada de Ferramentas</a:t>
            </a:r>
          </a:p>
        </p:txBody>
      </p:sp>
    </p:spTree>
    <p:extLst>
      <p:ext uri="{BB962C8B-B14F-4D97-AF65-F5344CB8AC3E}">
        <p14:creationId xmlns:p14="http://schemas.microsoft.com/office/powerpoint/2010/main" val="8008677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83B694B7-160B-F46F-D882-73596305E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075947" y="2491910"/>
            <a:ext cx="3705598" cy="3006232"/>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2299409"/>
            <a:ext cx="6909136" cy="3416320"/>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Barragem: construção com protótipo em escala reduzida.</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Prototipação: desenvolvedor interage com usuário, projeto rápido.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Software gerado: primeira versão do protótipo.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Reconstruída: normalmente necessária após validação de requisito.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Refinada e integrada: possível para a mesma versão do protótipo.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Prototipação: pode ser usada como modelo de processo em problemas de baixa complexidade.</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704673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Prototipação</a:t>
            </a:r>
          </a:p>
        </p:txBody>
      </p:sp>
      <p:sp>
        <p:nvSpPr>
          <p:cNvPr id="5" name="CaixaDeTexto 4">
            <a:extLst>
              <a:ext uri="{FF2B5EF4-FFF2-40B4-BE49-F238E27FC236}">
                <a16:creationId xmlns:a16="http://schemas.microsoft.com/office/drawing/2014/main" id="{B8AD2781-268A-13D7-70A6-4DF606AA580B}"/>
              </a:ext>
            </a:extLst>
          </p:cNvPr>
          <p:cNvSpPr txBox="1"/>
          <p:nvPr/>
        </p:nvSpPr>
        <p:spPr>
          <a:xfrm>
            <a:off x="6804456" y="5804578"/>
            <a:ext cx="6248579" cy="307777"/>
          </a:xfrm>
          <a:prstGeom prst="rect">
            <a:avLst/>
          </a:prstGeom>
          <a:noFill/>
        </p:spPr>
        <p:txBody>
          <a:bodyPr wrap="square" rtlCol="0">
            <a:spAutoFit/>
          </a:bodyPr>
          <a:lstStyle/>
          <a:p>
            <a:pPr algn="ctr"/>
            <a:r>
              <a:rPr lang="pt-BR" sz="1400" dirty="0"/>
              <a:t>O paradigma prototipação.</a:t>
            </a:r>
          </a:p>
        </p:txBody>
      </p:sp>
    </p:spTree>
    <p:extLst>
      <p:ext uri="{BB962C8B-B14F-4D97-AF65-F5344CB8AC3E}">
        <p14:creationId xmlns:p14="http://schemas.microsoft.com/office/powerpoint/2010/main" val="451581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2062099"/>
            <a:ext cx="10153651" cy="646331"/>
          </a:xfrm>
          <a:prstGeom prst="rect">
            <a:avLst/>
          </a:prstGeom>
          <a:noFill/>
        </p:spPr>
        <p:txBody>
          <a:bodyPr wrap="square" anchor="ctr">
            <a:spAutoFit/>
          </a:bodyPr>
          <a:lstStyle/>
          <a:p>
            <a:pPr algn="just"/>
            <a:r>
              <a:rPr lang="pt-BR" dirty="0">
                <a:solidFill>
                  <a:schemeClr val="bg2">
                    <a:lumMod val="25000"/>
                  </a:schemeClr>
                </a:solidFill>
                <a:effectLst/>
              </a:rPr>
              <a:t>Modelo Espiral proposto por Barry Boehm em 1988. Cada quadrante corresponde a uma etapa de desenvolvimento, cada loop representa fase do processo de software.</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704673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Espiral</a:t>
            </a:r>
          </a:p>
        </p:txBody>
      </p:sp>
      <p:sp>
        <p:nvSpPr>
          <p:cNvPr id="4" name="Retângulo: Cantos Arredondados 3">
            <a:extLst>
              <a:ext uri="{FF2B5EF4-FFF2-40B4-BE49-F238E27FC236}">
                <a16:creationId xmlns:a16="http://schemas.microsoft.com/office/drawing/2014/main" id="{24A47145-44E6-B846-BF23-4BA8DDD8C504}"/>
              </a:ext>
            </a:extLst>
          </p:cNvPr>
          <p:cNvSpPr/>
          <p:nvPr/>
        </p:nvSpPr>
        <p:spPr>
          <a:xfrm>
            <a:off x="1293495" y="3331634"/>
            <a:ext cx="2237257" cy="248420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55B9F7B9-BD05-770F-6750-313A455241A1}"/>
              </a:ext>
            </a:extLst>
          </p:cNvPr>
          <p:cNvSpPr txBox="1"/>
          <p:nvPr/>
        </p:nvSpPr>
        <p:spPr>
          <a:xfrm>
            <a:off x="1293495" y="3519765"/>
            <a:ext cx="2237258" cy="369332"/>
          </a:xfrm>
          <a:prstGeom prst="rect">
            <a:avLst/>
          </a:prstGeom>
          <a:noFill/>
        </p:spPr>
        <p:txBody>
          <a:bodyPr wrap="square">
            <a:spAutoFit/>
          </a:bodyPr>
          <a:lstStyle/>
          <a:p>
            <a:r>
              <a:rPr lang="pt-BR" b="1" dirty="0">
                <a:effectLst/>
              </a:rPr>
              <a:t>Primeira Etapa</a:t>
            </a:r>
            <a:endParaRPr lang="pt-BR" b="1" dirty="0"/>
          </a:p>
        </p:txBody>
      </p:sp>
      <p:sp>
        <p:nvSpPr>
          <p:cNvPr id="6" name="CaixaDeTexto 5">
            <a:extLst>
              <a:ext uri="{FF2B5EF4-FFF2-40B4-BE49-F238E27FC236}">
                <a16:creationId xmlns:a16="http://schemas.microsoft.com/office/drawing/2014/main" id="{60E6AFCA-DC00-B0EC-5527-C1597CCFBE18}"/>
              </a:ext>
            </a:extLst>
          </p:cNvPr>
          <p:cNvSpPr txBox="1"/>
          <p:nvPr/>
        </p:nvSpPr>
        <p:spPr>
          <a:xfrm>
            <a:off x="1293496" y="3993287"/>
            <a:ext cx="2237257" cy="1323439"/>
          </a:xfrm>
          <a:prstGeom prst="rect">
            <a:avLst/>
          </a:prstGeom>
          <a:noFill/>
        </p:spPr>
        <p:txBody>
          <a:bodyPr wrap="square">
            <a:spAutoFit/>
          </a:bodyPr>
          <a:lstStyle/>
          <a:p>
            <a:r>
              <a:rPr lang="pt-BR" sz="1600" dirty="0">
                <a:solidFill>
                  <a:schemeClr val="bg2">
                    <a:lumMod val="25000"/>
                  </a:schemeClr>
                </a:solidFill>
              </a:rPr>
              <a:t>A fase de "</a:t>
            </a:r>
            <a:r>
              <a:rPr lang="pt-BR" sz="1600" dirty="0" err="1">
                <a:solidFill>
                  <a:schemeClr val="bg2">
                    <a:lumMod val="25000"/>
                  </a:schemeClr>
                </a:solidFill>
              </a:rPr>
              <a:t>Analysis</a:t>
            </a:r>
            <a:r>
              <a:rPr lang="pt-BR" sz="1600" dirty="0">
                <a:solidFill>
                  <a:schemeClr val="bg2">
                    <a:lumMod val="25000"/>
                  </a:schemeClr>
                </a:solidFill>
              </a:rPr>
              <a:t>" envolve definir objetivos, considerar alternativas, identificar riscos e restrições.</a:t>
            </a:r>
          </a:p>
        </p:txBody>
      </p:sp>
      <p:sp>
        <p:nvSpPr>
          <p:cNvPr id="8" name="Retângulo: Cantos Arredondados 7">
            <a:extLst>
              <a:ext uri="{FF2B5EF4-FFF2-40B4-BE49-F238E27FC236}">
                <a16:creationId xmlns:a16="http://schemas.microsoft.com/office/drawing/2014/main" id="{3FD3DB97-567B-BFCF-004E-03D4D2BF24E9}"/>
              </a:ext>
            </a:extLst>
          </p:cNvPr>
          <p:cNvSpPr/>
          <p:nvPr/>
        </p:nvSpPr>
        <p:spPr>
          <a:xfrm>
            <a:off x="3729584" y="3329079"/>
            <a:ext cx="2237256" cy="248618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157A467-BE49-C2FD-729E-EEC297A8E9AC}"/>
              </a:ext>
            </a:extLst>
          </p:cNvPr>
          <p:cNvSpPr txBox="1"/>
          <p:nvPr/>
        </p:nvSpPr>
        <p:spPr>
          <a:xfrm>
            <a:off x="3729583" y="3517209"/>
            <a:ext cx="2237258" cy="369332"/>
          </a:xfrm>
          <a:prstGeom prst="rect">
            <a:avLst/>
          </a:prstGeom>
          <a:noFill/>
        </p:spPr>
        <p:txBody>
          <a:bodyPr wrap="square">
            <a:spAutoFit/>
          </a:bodyPr>
          <a:lstStyle/>
          <a:p>
            <a:r>
              <a:rPr lang="pt-BR" b="1" dirty="0">
                <a:effectLst/>
              </a:rPr>
              <a:t>Segunda Etapa</a:t>
            </a:r>
            <a:endParaRPr lang="pt-BR" b="1" dirty="0"/>
          </a:p>
        </p:txBody>
      </p:sp>
      <p:sp>
        <p:nvSpPr>
          <p:cNvPr id="10" name="CaixaDeTexto 9">
            <a:extLst>
              <a:ext uri="{FF2B5EF4-FFF2-40B4-BE49-F238E27FC236}">
                <a16:creationId xmlns:a16="http://schemas.microsoft.com/office/drawing/2014/main" id="{38B83C5B-2A79-E039-D1E2-823BD2C55FEF}"/>
              </a:ext>
            </a:extLst>
          </p:cNvPr>
          <p:cNvSpPr txBox="1"/>
          <p:nvPr/>
        </p:nvSpPr>
        <p:spPr>
          <a:xfrm>
            <a:off x="3729582" y="3998357"/>
            <a:ext cx="2237257" cy="1569660"/>
          </a:xfrm>
          <a:prstGeom prst="rect">
            <a:avLst/>
          </a:prstGeom>
          <a:noFill/>
        </p:spPr>
        <p:txBody>
          <a:bodyPr wrap="square">
            <a:spAutoFit/>
          </a:bodyPr>
          <a:lstStyle/>
          <a:p>
            <a:r>
              <a:rPr lang="pt-BR" sz="1600" dirty="0">
                <a:solidFill>
                  <a:schemeClr val="bg2">
                    <a:lumMod val="25000"/>
                  </a:schemeClr>
                </a:solidFill>
                <a:effectLst/>
              </a:rPr>
              <a:t>Na fase de "</a:t>
            </a:r>
            <a:r>
              <a:rPr lang="pt-BR" sz="1600" dirty="0" err="1">
                <a:solidFill>
                  <a:schemeClr val="bg2">
                    <a:lumMod val="25000"/>
                  </a:schemeClr>
                </a:solidFill>
                <a:effectLst/>
              </a:rPr>
              <a:t>Evaluation</a:t>
            </a:r>
            <a:r>
              <a:rPr lang="pt-BR" sz="1600" dirty="0">
                <a:solidFill>
                  <a:schemeClr val="bg2">
                    <a:lumMod val="25000"/>
                  </a:schemeClr>
                </a:solidFill>
                <a:effectLst/>
              </a:rPr>
              <a:t>," são avaliadas alternativas, identificados riscos e realizada análise de risco.</a:t>
            </a:r>
            <a:endParaRPr lang="pt-BR" sz="1600" dirty="0">
              <a:solidFill>
                <a:schemeClr val="bg2">
                  <a:lumMod val="25000"/>
                </a:schemeClr>
              </a:solidFill>
            </a:endParaRPr>
          </a:p>
        </p:txBody>
      </p:sp>
      <p:sp>
        <p:nvSpPr>
          <p:cNvPr id="11" name="Retângulo: Cantos Arredondados 10">
            <a:extLst>
              <a:ext uri="{FF2B5EF4-FFF2-40B4-BE49-F238E27FC236}">
                <a16:creationId xmlns:a16="http://schemas.microsoft.com/office/drawing/2014/main" id="{DD64E909-04E2-260B-9345-D46CD33069E1}"/>
              </a:ext>
            </a:extLst>
          </p:cNvPr>
          <p:cNvSpPr/>
          <p:nvPr/>
        </p:nvSpPr>
        <p:spPr>
          <a:xfrm>
            <a:off x="6165668" y="3326523"/>
            <a:ext cx="2237257" cy="248816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5C6BC073-8685-9EFC-717E-9AC6C287A82A}"/>
              </a:ext>
            </a:extLst>
          </p:cNvPr>
          <p:cNvSpPr txBox="1"/>
          <p:nvPr/>
        </p:nvSpPr>
        <p:spPr>
          <a:xfrm>
            <a:off x="6165668" y="3514584"/>
            <a:ext cx="2237258" cy="369332"/>
          </a:xfrm>
          <a:prstGeom prst="rect">
            <a:avLst/>
          </a:prstGeom>
          <a:noFill/>
        </p:spPr>
        <p:txBody>
          <a:bodyPr wrap="square">
            <a:spAutoFit/>
          </a:bodyPr>
          <a:lstStyle/>
          <a:p>
            <a:r>
              <a:rPr lang="pt-BR" b="1" dirty="0">
                <a:effectLst/>
              </a:rPr>
              <a:t>Terceira Etapa</a:t>
            </a:r>
            <a:endParaRPr lang="pt-BR" b="1" dirty="0"/>
          </a:p>
        </p:txBody>
      </p:sp>
      <p:sp>
        <p:nvSpPr>
          <p:cNvPr id="13" name="CaixaDeTexto 12">
            <a:extLst>
              <a:ext uri="{FF2B5EF4-FFF2-40B4-BE49-F238E27FC236}">
                <a16:creationId xmlns:a16="http://schemas.microsoft.com/office/drawing/2014/main" id="{E09FB7B5-D9B4-F34F-F1F7-1936749C72C1}"/>
              </a:ext>
            </a:extLst>
          </p:cNvPr>
          <p:cNvSpPr txBox="1"/>
          <p:nvPr/>
        </p:nvSpPr>
        <p:spPr>
          <a:xfrm>
            <a:off x="6165669" y="3975730"/>
            <a:ext cx="2237257" cy="830997"/>
          </a:xfrm>
          <a:prstGeom prst="rect">
            <a:avLst/>
          </a:prstGeom>
          <a:noFill/>
        </p:spPr>
        <p:txBody>
          <a:bodyPr wrap="square">
            <a:spAutoFit/>
          </a:bodyPr>
          <a:lstStyle/>
          <a:p>
            <a:r>
              <a:rPr lang="pt-BR" sz="1600" dirty="0">
                <a:solidFill>
                  <a:schemeClr val="bg2">
                    <a:lumMod val="25000"/>
                  </a:schemeClr>
                </a:solidFill>
                <a:effectLst/>
              </a:rPr>
              <a:t>Development</a:t>
            </a:r>
            <a:r>
              <a:rPr lang="pt-BR" sz="1600" dirty="0">
                <a:solidFill>
                  <a:schemeClr val="bg2">
                    <a:lumMod val="25000"/>
                  </a:schemeClr>
                </a:solidFill>
              </a:rPr>
              <a:t>,</a:t>
            </a:r>
            <a:r>
              <a:rPr lang="pt-BR" sz="1600" dirty="0">
                <a:solidFill>
                  <a:schemeClr val="bg2">
                    <a:lumMod val="25000"/>
                  </a:schemeClr>
                </a:solidFill>
                <a:effectLst/>
              </a:rPr>
              <a:t> ocorre o desenvolvimento do produto.</a:t>
            </a:r>
            <a:endParaRPr lang="pt-BR" sz="1600" dirty="0">
              <a:solidFill>
                <a:schemeClr val="bg2">
                  <a:lumMod val="25000"/>
                </a:schemeClr>
              </a:solidFill>
            </a:endParaRPr>
          </a:p>
        </p:txBody>
      </p:sp>
      <p:sp>
        <p:nvSpPr>
          <p:cNvPr id="14" name="Retângulo: Cantos Arredondados 13">
            <a:extLst>
              <a:ext uri="{FF2B5EF4-FFF2-40B4-BE49-F238E27FC236}">
                <a16:creationId xmlns:a16="http://schemas.microsoft.com/office/drawing/2014/main" id="{4420E522-F31C-F077-38BB-ECA2017D3225}"/>
              </a:ext>
            </a:extLst>
          </p:cNvPr>
          <p:cNvSpPr/>
          <p:nvPr/>
        </p:nvSpPr>
        <p:spPr>
          <a:xfrm>
            <a:off x="8601752" y="3326523"/>
            <a:ext cx="2237257" cy="248816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CF81800C-0736-EC7E-9430-368A432A6A82}"/>
              </a:ext>
            </a:extLst>
          </p:cNvPr>
          <p:cNvSpPr txBox="1"/>
          <p:nvPr/>
        </p:nvSpPr>
        <p:spPr>
          <a:xfrm>
            <a:off x="8601752" y="3514584"/>
            <a:ext cx="2237258" cy="369332"/>
          </a:xfrm>
          <a:prstGeom prst="rect">
            <a:avLst/>
          </a:prstGeom>
          <a:noFill/>
        </p:spPr>
        <p:txBody>
          <a:bodyPr wrap="square">
            <a:spAutoFit/>
          </a:bodyPr>
          <a:lstStyle/>
          <a:p>
            <a:r>
              <a:rPr lang="pt-BR" b="1" dirty="0">
                <a:effectLst/>
              </a:rPr>
              <a:t>Quarta Etapa</a:t>
            </a:r>
            <a:endParaRPr lang="pt-BR" b="1" dirty="0"/>
          </a:p>
        </p:txBody>
      </p:sp>
      <p:sp>
        <p:nvSpPr>
          <p:cNvPr id="16" name="CaixaDeTexto 15">
            <a:extLst>
              <a:ext uri="{FF2B5EF4-FFF2-40B4-BE49-F238E27FC236}">
                <a16:creationId xmlns:a16="http://schemas.microsoft.com/office/drawing/2014/main" id="{3DD7FE33-DE2B-0FC8-EED1-1797C28A1AD0}"/>
              </a:ext>
            </a:extLst>
          </p:cNvPr>
          <p:cNvSpPr txBox="1"/>
          <p:nvPr/>
        </p:nvSpPr>
        <p:spPr>
          <a:xfrm>
            <a:off x="8601753" y="3990732"/>
            <a:ext cx="2237257" cy="1323439"/>
          </a:xfrm>
          <a:prstGeom prst="rect">
            <a:avLst/>
          </a:prstGeom>
          <a:noFill/>
        </p:spPr>
        <p:txBody>
          <a:bodyPr wrap="square">
            <a:spAutoFit/>
          </a:bodyPr>
          <a:lstStyle/>
          <a:p>
            <a:r>
              <a:rPr lang="pt-BR" sz="1600" dirty="0">
                <a:solidFill>
                  <a:schemeClr val="bg2">
                    <a:lumMod val="25000"/>
                  </a:schemeClr>
                </a:solidFill>
                <a:effectLst/>
              </a:rPr>
              <a:t>Planning, o produto é avaliado, sendo realizado o planejamento para início de um novo ciclo</a:t>
            </a:r>
            <a:endParaRPr lang="pt-BR" sz="1600" dirty="0">
              <a:solidFill>
                <a:schemeClr val="bg2">
                  <a:lumMod val="25000"/>
                </a:schemeClr>
              </a:solidFill>
            </a:endParaRPr>
          </a:p>
        </p:txBody>
      </p:sp>
    </p:spTree>
    <p:extLst>
      <p:ext uri="{BB962C8B-B14F-4D97-AF65-F5344CB8AC3E}">
        <p14:creationId xmlns:p14="http://schemas.microsoft.com/office/powerpoint/2010/main" val="4281358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Modelos de Processos Prescritivos</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4" y="1923600"/>
            <a:ext cx="10153651" cy="923330"/>
          </a:xfrm>
          <a:prstGeom prst="rect">
            <a:avLst/>
          </a:prstGeom>
          <a:noFill/>
        </p:spPr>
        <p:txBody>
          <a:bodyPr wrap="square" anchor="ctr">
            <a:spAutoFit/>
          </a:bodyPr>
          <a:lstStyle/>
          <a:p>
            <a:pPr algn="just"/>
            <a:r>
              <a:rPr lang="pt-BR" dirty="0">
                <a:solidFill>
                  <a:schemeClr val="bg2">
                    <a:lumMod val="25000"/>
                  </a:schemeClr>
                </a:solidFill>
                <a:effectLst/>
              </a:rPr>
              <a:t>Podemos fazer uso da abstração de forma a visualizarmos o modelo espiral como um </a:t>
            </a:r>
            <a:r>
              <a:rPr lang="pt-BR" dirty="0" err="1">
                <a:solidFill>
                  <a:schemeClr val="bg2">
                    <a:lumMod val="25000"/>
                  </a:schemeClr>
                </a:solidFill>
                <a:effectLst/>
              </a:rPr>
              <a:t>metamodelo</a:t>
            </a:r>
            <a:r>
              <a:rPr lang="pt-BR" dirty="0">
                <a:solidFill>
                  <a:schemeClr val="bg2">
                    <a:lumMod val="25000"/>
                  </a:schemeClr>
                </a:solidFill>
                <a:effectLst/>
              </a:rPr>
              <a:t>, tendo como exemplo o proposto por Pressman (2016), na qual a espiral do modelo é dividida nas atividades genéricas.</a:t>
            </a:r>
          </a:p>
        </p:txBody>
      </p:sp>
      <p:sp>
        <p:nvSpPr>
          <p:cNvPr id="3" name="Espaço Reservado para Texto 26">
            <a:extLst>
              <a:ext uri="{FF2B5EF4-FFF2-40B4-BE49-F238E27FC236}">
                <a16:creationId xmlns:a16="http://schemas.microsoft.com/office/drawing/2014/main" id="{946476F9-8F82-B938-95C5-02FC85FDB30B}"/>
              </a:ext>
            </a:extLst>
          </p:cNvPr>
          <p:cNvSpPr txBox="1">
            <a:spLocks/>
          </p:cNvSpPr>
          <p:nvPr/>
        </p:nvSpPr>
        <p:spPr>
          <a:xfrm>
            <a:off x="1029217" y="1359858"/>
            <a:ext cx="704673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Espiral</a:t>
            </a:r>
          </a:p>
        </p:txBody>
      </p:sp>
      <p:pic>
        <p:nvPicPr>
          <p:cNvPr id="27650" name="Picture 2">
            <a:extLst>
              <a:ext uri="{FF2B5EF4-FFF2-40B4-BE49-F238E27FC236}">
                <a16:creationId xmlns:a16="http://schemas.microsoft.com/office/drawing/2014/main" id="{B02E333D-2C0D-04B1-4CD8-8BB764C5E32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92808" y="3080986"/>
            <a:ext cx="2551176" cy="2563641"/>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56AE6B6A-94D6-E12D-8DD5-83F3875DD12B}"/>
              </a:ext>
            </a:extLst>
          </p:cNvPr>
          <p:cNvSpPr txBox="1"/>
          <p:nvPr/>
        </p:nvSpPr>
        <p:spPr>
          <a:xfrm>
            <a:off x="-152580" y="5972888"/>
            <a:ext cx="6248579" cy="307777"/>
          </a:xfrm>
          <a:prstGeom prst="rect">
            <a:avLst/>
          </a:prstGeom>
          <a:noFill/>
        </p:spPr>
        <p:txBody>
          <a:bodyPr wrap="square" rtlCol="0">
            <a:spAutoFit/>
          </a:bodyPr>
          <a:lstStyle/>
          <a:p>
            <a:pPr algn="ctr"/>
            <a:r>
              <a:rPr lang="pt-BR" sz="1400" dirty="0"/>
              <a:t>O modelo espiral.</a:t>
            </a:r>
          </a:p>
        </p:txBody>
      </p:sp>
      <p:pic>
        <p:nvPicPr>
          <p:cNvPr id="27652" name="Picture 4">
            <a:extLst>
              <a:ext uri="{FF2B5EF4-FFF2-40B4-BE49-F238E27FC236}">
                <a16:creationId xmlns:a16="http://schemas.microsoft.com/office/drawing/2014/main" id="{19AE64E2-0533-8F1E-BFA5-F4E3EF31F68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861048" y="3080986"/>
            <a:ext cx="3438144" cy="2560018"/>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2D5DFD63-9DE4-FDFE-3EDD-728299DC2D71}"/>
              </a:ext>
            </a:extLst>
          </p:cNvPr>
          <p:cNvSpPr txBox="1"/>
          <p:nvPr/>
        </p:nvSpPr>
        <p:spPr>
          <a:xfrm>
            <a:off x="5559372" y="5972888"/>
            <a:ext cx="6248579" cy="307777"/>
          </a:xfrm>
          <a:prstGeom prst="rect">
            <a:avLst/>
          </a:prstGeom>
          <a:noFill/>
        </p:spPr>
        <p:txBody>
          <a:bodyPr wrap="square" rtlCol="0">
            <a:spAutoFit/>
          </a:bodyPr>
          <a:lstStyle/>
          <a:p>
            <a:pPr algn="ctr"/>
            <a:r>
              <a:rPr lang="pt-BR" sz="1400" dirty="0"/>
              <a:t>O modelo espiral.</a:t>
            </a:r>
          </a:p>
        </p:txBody>
      </p:sp>
    </p:spTree>
    <p:extLst>
      <p:ext uri="{BB962C8B-B14F-4D97-AF65-F5344CB8AC3E}">
        <p14:creationId xmlns:p14="http://schemas.microsoft.com/office/powerpoint/2010/main" val="898091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Unified </a:t>
            </a:r>
            <a:r>
              <a:rPr lang="pt-BR" dirty="0" err="1"/>
              <a:t>modeling</a:t>
            </a:r>
            <a:r>
              <a:rPr lang="pt-BR" dirty="0"/>
              <a:t> </a:t>
            </a:r>
            <a:r>
              <a:rPr lang="pt-BR" dirty="0" err="1"/>
              <a:t>language</a:t>
            </a:r>
            <a:r>
              <a:rPr lang="pt-BR" dirty="0"/>
              <a:t> (UML)</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959926"/>
            <a:ext cx="10153649" cy="3139321"/>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UML é uma linguagem de modelagem padrão para desenvolvimento orientado a objetos.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Metodologistas perceberam que a orientação a objetos tratava melhor a complexidade.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UML surgiu em 1996 como padrão unificador para modelagem de sistemas orientados a objetos.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Aprovada pelo </a:t>
            </a:r>
            <a:r>
              <a:rPr lang="pt-BR" dirty="0" err="1">
                <a:solidFill>
                  <a:schemeClr val="bg2">
                    <a:lumMod val="25000"/>
                  </a:schemeClr>
                </a:solidFill>
                <a:effectLst/>
              </a:rPr>
              <a:t>Object</a:t>
            </a:r>
            <a:r>
              <a:rPr lang="pt-BR" dirty="0">
                <a:solidFill>
                  <a:schemeClr val="bg2">
                    <a:lumMod val="25000"/>
                  </a:schemeClr>
                </a:solidFill>
                <a:effectLst/>
              </a:rPr>
              <a:t> Management </a:t>
            </a:r>
            <a:r>
              <a:rPr lang="pt-BR" dirty="0" err="1">
                <a:solidFill>
                  <a:schemeClr val="bg2">
                    <a:lumMod val="25000"/>
                  </a:schemeClr>
                </a:solidFill>
                <a:effectLst/>
              </a:rPr>
              <a:t>Group</a:t>
            </a:r>
            <a:r>
              <a:rPr lang="pt-BR" dirty="0">
                <a:solidFill>
                  <a:schemeClr val="bg2">
                    <a:lumMod val="25000"/>
                  </a:schemeClr>
                </a:solidFill>
                <a:effectLst/>
              </a:rPr>
              <a:t> (OMG) em 1997, tornando-se padrão na indústria de software.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UML é independente de linguagem de programação e processo de desenvolvimento, envolve criação de diagramas gráficos e descrições textuais.</a:t>
            </a:r>
          </a:p>
        </p:txBody>
      </p:sp>
    </p:spTree>
    <p:extLst>
      <p:ext uri="{BB962C8B-B14F-4D97-AF65-F5344CB8AC3E}">
        <p14:creationId xmlns:p14="http://schemas.microsoft.com/office/powerpoint/2010/main" val="487186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a:t>Unified modeling language (UML)</a:t>
            </a:r>
            <a:endParaRPr lang="pt-BR" dirty="0"/>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718448"/>
            <a:ext cx="10153649" cy="923330"/>
          </a:xfrm>
          <a:prstGeom prst="rect">
            <a:avLst/>
          </a:prstGeom>
          <a:noFill/>
        </p:spPr>
        <p:txBody>
          <a:bodyPr wrap="square" anchor="ctr">
            <a:spAutoFit/>
          </a:bodyPr>
          <a:lstStyle/>
          <a:p>
            <a:pPr algn="just"/>
            <a:r>
              <a:rPr lang="pt-BR" dirty="0">
                <a:solidFill>
                  <a:schemeClr val="bg2">
                    <a:lumMod val="25000"/>
                  </a:schemeClr>
                </a:solidFill>
                <a:effectLst/>
              </a:rPr>
              <a:t>Linguagem envolve sintaxe e semântica. Sintaxe é o padrão de escrita, semântica é o significado. Na UML, a </a:t>
            </a:r>
            <a:r>
              <a:rPr lang="pt-BR" dirty="0">
                <a:solidFill>
                  <a:schemeClr val="bg2">
                    <a:lumMod val="25000"/>
                  </a:schemeClr>
                </a:solidFill>
              </a:rPr>
              <a:t>f</a:t>
            </a:r>
            <a:r>
              <a:rPr lang="pt-BR" dirty="0">
                <a:solidFill>
                  <a:schemeClr val="bg2">
                    <a:lumMod val="25000"/>
                  </a:schemeClr>
                </a:solidFill>
                <a:effectLst/>
              </a:rPr>
              <a:t>igura abaixo mostra a estrutura da classe, seguindo um padrão da UML para nome, atributos e métodos. A UML define a sintaxe do modelo de classes.</a:t>
            </a:r>
          </a:p>
        </p:txBody>
      </p:sp>
      <p:pic>
        <p:nvPicPr>
          <p:cNvPr id="4" name="Imagem 3">
            <a:extLst>
              <a:ext uri="{FF2B5EF4-FFF2-40B4-BE49-F238E27FC236}">
                <a16:creationId xmlns:a16="http://schemas.microsoft.com/office/drawing/2014/main" id="{CBBB5C98-A62E-9EF3-5AE0-CFA21B315F6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62155" y="3457258"/>
            <a:ext cx="5646623" cy="2477197"/>
          </a:xfrm>
          <a:prstGeom prst="rect">
            <a:avLst/>
          </a:prstGeom>
          <a:ln>
            <a:solidFill>
              <a:schemeClr val="bg2">
                <a:lumMod val="50000"/>
              </a:schemeClr>
            </a:solidFill>
          </a:ln>
        </p:spPr>
      </p:pic>
    </p:spTree>
    <p:extLst>
      <p:ext uri="{BB962C8B-B14F-4D97-AF65-F5344CB8AC3E}">
        <p14:creationId xmlns:p14="http://schemas.microsoft.com/office/powerpoint/2010/main" val="3401798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Unified </a:t>
            </a:r>
            <a:r>
              <a:rPr lang="pt-BR" dirty="0" err="1"/>
              <a:t>modeling</a:t>
            </a:r>
            <a:r>
              <a:rPr lang="pt-BR" dirty="0"/>
              <a:t> </a:t>
            </a:r>
            <a:r>
              <a:rPr lang="pt-BR" dirty="0" err="1"/>
              <a:t>language</a:t>
            </a:r>
            <a:r>
              <a:rPr lang="pt-BR" dirty="0"/>
              <a:t> (UML)</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709685"/>
            <a:ext cx="10153649" cy="923330"/>
          </a:xfrm>
          <a:prstGeom prst="rect">
            <a:avLst/>
          </a:prstGeom>
          <a:noFill/>
        </p:spPr>
        <p:txBody>
          <a:bodyPr wrap="square" anchor="ctr">
            <a:spAutoFit/>
          </a:bodyPr>
          <a:lstStyle/>
          <a:p>
            <a:pPr algn="just"/>
            <a:r>
              <a:rPr lang="pt-BR" dirty="0">
                <a:solidFill>
                  <a:schemeClr val="bg2">
                    <a:lumMod val="25000"/>
                  </a:schemeClr>
                </a:solidFill>
                <a:effectLst/>
              </a:rPr>
              <a:t>A partir do momento que construímos um diagrama com um conjunto de classes, </a:t>
            </a:r>
            <a:r>
              <a:rPr lang="pt-BR" dirty="0" smtClean="0">
                <a:solidFill>
                  <a:schemeClr val="bg2">
                    <a:lumMod val="25000"/>
                  </a:schemeClr>
                </a:solidFill>
                <a:effectLst/>
              </a:rPr>
              <a:t>temos </a:t>
            </a:r>
            <a:r>
              <a:rPr lang="pt-BR" dirty="0">
                <a:solidFill>
                  <a:schemeClr val="bg2">
                    <a:lumMod val="25000"/>
                  </a:schemeClr>
                </a:solidFill>
                <a:effectLst/>
              </a:rPr>
              <a:t>então a formação de uma rede semântica, na qual os objetos e associações representam uma abstração da estrutura estática de certo domínio do problema.</a:t>
            </a:r>
          </a:p>
        </p:txBody>
      </p:sp>
      <p:pic>
        <p:nvPicPr>
          <p:cNvPr id="28674" name="Picture 2">
            <a:extLst>
              <a:ext uri="{FF2B5EF4-FFF2-40B4-BE49-F238E27FC236}">
                <a16:creationId xmlns:a16="http://schemas.microsoft.com/office/drawing/2014/main" id="{DAD9A7B7-0EBB-1BE9-32A7-8E600144DAF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88762" y="3026728"/>
            <a:ext cx="5214476" cy="289445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11C72B6-8239-9D42-65E6-88BDDC7DD3A5}"/>
              </a:ext>
            </a:extLst>
          </p:cNvPr>
          <p:cNvSpPr txBox="1"/>
          <p:nvPr/>
        </p:nvSpPr>
        <p:spPr>
          <a:xfrm>
            <a:off x="2971710" y="6037898"/>
            <a:ext cx="6248579" cy="307777"/>
          </a:xfrm>
          <a:prstGeom prst="rect">
            <a:avLst/>
          </a:prstGeom>
          <a:noFill/>
        </p:spPr>
        <p:txBody>
          <a:bodyPr wrap="square" rtlCol="0">
            <a:spAutoFit/>
          </a:bodyPr>
          <a:lstStyle/>
          <a:p>
            <a:pPr algn="ctr"/>
            <a:r>
              <a:rPr lang="pt-BR" sz="1400" dirty="0"/>
              <a:t>Exemplo de Diagrama de Classes.</a:t>
            </a:r>
          </a:p>
        </p:txBody>
      </p:sp>
    </p:spTree>
    <p:extLst>
      <p:ext uri="{BB962C8B-B14F-4D97-AF65-F5344CB8AC3E}">
        <p14:creationId xmlns:p14="http://schemas.microsoft.com/office/powerpoint/2010/main" val="483383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0B97217-63FE-5CF7-FB11-1600192B7E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9486" y="3026727"/>
            <a:ext cx="5214477" cy="2894458"/>
          </a:xfrm>
          <a:prstGeom prst="rect">
            <a:avLst/>
          </a:prstGeom>
          <a:ln>
            <a:noFill/>
          </a:ln>
        </p:spPr>
      </p:pic>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Unified </a:t>
            </a:r>
            <a:r>
              <a:rPr lang="pt-BR" dirty="0" err="1"/>
              <a:t>modeling</a:t>
            </a:r>
            <a:r>
              <a:rPr lang="pt-BR" dirty="0"/>
              <a:t> </a:t>
            </a:r>
            <a:r>
              <a:rPr lang="pt-BR" dirty="0" err="1"/>
              <a:t>language</a:t>
            </a:r>
            <a:r>
              <a:rPr lang="pt-BR" dirty="0"/>
              <a:t> (UML)</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709685"/>
            <a:ext cx="10153649" cy="923330"/>
          </a:xfrm>
          <a:prstGeom prst="rect">
            <a:avLst/>
          </a:prstGeom>
          <a:noFill/>
        </p:spPr>
        <p:txBody>
          <a:bodyPr wrap="square" anchor="ctr">
            <a:spAutoFit/>
          </a:bodyPr>
          <a:lstStyle/>
          <a:p>
            <a:pPr algn="just"/>
            <a:r>
              <a:rPr lang="pt-BR" dirty="0">
                <a:solidFill>
                  <a:schemeClr val="bg2">
                    <a:lumMod val="25000"/>
                  </a:schemeClr>
                </a:solidFill>
                <a:effectLst/>
              </a:rPr>
              <a:t>Linguagens, como a UML, facilitam a comunicação no desenvolvimento de software. Os diagramas UML abrangem diagramas comportamentais (funcionalidades) e estruturais (dados e componentes). Essa comunicação é essencial entre engenheiros de software, usuários e gerentes de projeto.</a:t>
            </a:r>
          </a:p>
        </p:txBody>
      </p:sp>
      <p:sp>
        <p:nvSpPr>
          <p:cNvPr id="3" name="CaixaDeTexto 2">
            <a:extLst>
              <a:ext uri="{FF2B5EF4-FFF2-40B4-BE49-F238E27FC236}">
                <a16:creationId xmlns:a16="http://schemas.microsoft.com/office/drawing/2014/main" id="{411C72B6-8239-9D42-65E6-88BDDC7DD3A5}"/>
              </a:ext>
            </a:extLst>
          </p:cNvPr>
          <p:cNvSpPr txBox="1"/>
          <p:nvPr/>
        </p:nvSpPr>
        <p:spPr>
          <a:xfrm>
            <a:off x="2642436" y="6037898"/>
            <a:ext cx="6248579" cy="307777"/>
          </a:xfrm>
          <a:prstGeom prst="rect">
            <a:avLst/>
          </a:prstGeom>
          <a:noFill/>
        </p:spPr>
        <p:txBody>
          <a:bodyPr wrap="square" rtlCol="0">
            <a:spAutoFit/>
          </a:bodyPr>
          <a:lstStyle/>
          <a:p>
            <a:pPr algn="ctr"/>
            <a:r>
              <a:rPr lang="pt-BR" sz="1400" dirty="0"/>
              <a:t>Diagrama da UML.</a:t>
            </a:r>
          </a:p>
        </p:txBody>
      </p:sp>
    </p:spTree>
    <p:extLst>
      <p:ext uri="{BB962C8B-B14F-4D97-AF65-F5344CB8AC3E}">
        <p14:creationId xmlns:p14="http://schemas.microsoft.com/office/powerpoint/2010/main" val="4232445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Unificado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483137"/>
            <a:ext cx="10153649"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O Processo Unificado, também denominado de </a:t>
            </a:r>
            <a:r>
              <a:rPr lang="pt-BR" dirty="0" err="1">
                <a:solidFill>
                  <a:schemeClr val="bg2">
                    <a:lumMod val="25000"/>
                  </a:schemeClr>
                </a:solidFill>
                <a:effectLst/>
              </a:rPr>
              <a:t>Rational</a:t>
            </a:r>
            <a:r>
              <a:rPr lang="pt-BR" dirty="0">
                <a:solidFill>
                  <a:schemeClr val="bg2">
                    <a:lumMod val="25000"/>
                  </a:schemeClr>
                </a:solidFill>
                <a:effectLst/>
              </a:rPr>
              <a:t> Unified </a:t>
            </a:r>
            <a:r>
              <a:rPr lang="pt-BR" dirty="0" err="1">
                <a:solidFill>
                  <a:schemeClr val="bg2">
                    <a:lumMod val="25000"/>
                  </a:schemeClr>
                </a:solidFill>
                <a:effectLst/>
              </a:rPr>
              <a:t>Process</a:t>
            </a:r>
            <a:r>
              <a:rPr lang="pt-BR" dirty="0">
                <a:solidFill>
                  <a:schemeClr val="bg2">
                    <a:lumMod val="25000"/>
                  </a:schemeClr>
                </a:solidFill>
                <a:effectLst/>
              </a:rPr>
              <a:t> (RUP), é um processo de desenvolvimento de software criado pela </a:t>
            </a:r>
            <a:r>
              <a:rPr lang="pt-BR" dirty="0" err="1">
                <a:solidFill>
                  <a:schemeClr val="bg2">
                    <a:lumMod val="25000"/>
                  </a:schemeClr>
                </a:solidFill>
                <a:effectLst/>
              </a:rPr>
              <a:t>Rational</a:t>
            </a:r>
            <a:r>
              <a:rPr lang="pt-BR" dirty="0">
                <a:solidFill>
                  <a:schemeClr val="bg2">
                    <a:lumMod val="25000"/>
                  </a:schemeClr>
                </a:solidFill>
                <a:effectLst/>
              </a:rPr>
              <a:t> Software Corporation, empresa fundada pelos criadores da UML, posteriormente adquirida pela IBM.</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effectLst/>
              </a:rPr>
              <a:t>O RUP é considerado um processo formal que permite ser utilizado na solução de problemas com alta complexidade, entretanto, pode ser customizado para projetos de qualquer escala.</a:t>
            </a:r>
          </a:p>
        </p:txBody>
      </p:sp>
      <p:sp>
        <p:nvSpPr>
          <p:cNvPr id="5" name="Retângulo: Cantos Arredondados 4">
            <a:extLst>
              <a:ext uri="{FF2B5EF4-FFF2-40B4-BE49-F238E27FC236}">
                <a16:creationId xmlns:a16="http://schemas.microsoft.com/office/drawing/2014/main" id="{8E1EF3BB-C32F-C226-6583-8093C9043875}"/>
              </a:ext>
            </a:extLst>
          </p:cNvPr>
          <p:cNvSpPr/>
          <p:nvPr/>
        </p:nvSpPr>
        <p:spPr>
          <a:xfrm>
            <a:off x="1202055" y="40530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99B9B36-461C-7A19-049F-D5BC72FA5A3C}"/>
              </a:ext>
            </a:extLst>
          </p:cNvPr>
          <p:cNvSpPr txBox="1"/>
          <p:nvPr/>
        </p:nvSpPr>
        <p:spPr>
          <a:xfrm>
            <a:off x="1339214" y="4284754"/>
            <a:ext cx="2728095" cy="369332"/>
          </a:xfrm>
          <a:prstGeom prst="rect">
            <a:avLst/>
          </a:prstGeom>
          <a:noFill/>
        </p:spPr>
        <p:txBody>
          <a:bodyPr wrap="square">
            <a:spAutoFit/>
          </a:bodyPr>
          <a:lstStyle/>
          <a:p>
            <a:pPr algn="ctr"/>
            <a:r>
              <a:rPr lang="pt-BR" b="1" dirty="0"/>
              <a:t>Guiado por casos de uso</a:t>
            </a:r>
          </a:p>
        </p:txBody>
      </p:sp>
      <p:sp>
        <p:nvSpPr>
          <p:cNvPr id="8" name="Retângulo: Cantos Arredondados 7">
            <a:extLst>
              <a:ext uri="{FF2B5EF4-FFF2-40B4-BE49-F238E27FC236}">
                <a16:creationId xmlns:a16="http://schemas.microsoft.com/office/drawing/2014/main" id="{299C4895-E080-DF2C-A4B2-1774A3710D88}"/>
              </a:ext>
            </a:extLst>
          </p:cNvPr>
          <p:cNvSpPr/>
          <p:nvPr/>
        </p:nvSpPr>
        <p:spPr>
          <a:xfrm>
            <a:off x="4498399" y="40530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00EABB4-A408-B70E-3A37-96ABCEC34DC8}"/>
              </a:ext>
            </a:extLst>
          </p:cNvPr>
          <p:cNvSpPr txBox="1"/>
          <p:nvPr/>
        </p:nvSpPr>
        <p:spPr>
          <a:xfrm>
            <a:off x="4635558" y="4284754"/>
            <a:ext cx="2728095" cy="369332"/>
          </a:xfrm>
          <a:prstGeom prst="rect">
            <a:avLst/>
          </a:prstGeom>
          <a:noFill/>
        </p:spPr>
        <p:txBody>
          <a:bodyPr wrap="square">
            <a:spAutoFit/>
          </a:bodyPr>
          <a:lstStyle/>
          <a:p>
            <a:pPr algn="ctr"/>
            <a:r>
              <a:rPr lang="pt-BR" b="1" dirty="0"/>
              <a:t>Centrado em Arquitetura</a:t>
            </a:r>
          </a:p>
        </p:txBody>
      </p:sp>
      <p:sp>
        <p:nvSpPr>
          <p:cNvPr id="10" name="Retângulo: Cantos Arredondados 9">
            <a:extLst>
              <a:ext uri="{FF2B5EF4-FFF2-40B4-BE49-F238E27FC236}">
                <a16:creationId xmlns:a16="http://schemas.microsoft.com/office/drawing/2014/main" id="{BC13A956-1747-996A-8D1C-1E3EBD12C5B7}"/>
              </a:ext>
            </a:extLst>
          </p:cNvPr>
          <p:cNvSpPr/>
          <p:nvPr/>
        </p:nvSpPr>
        <p:spPr>
          <a:xfrm>
            <a:off x="7794744" y="40530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418FAACD-EB97-FA57-13DD-79A8265B34FE}"/>
              </a:ext>
            </a:extLst>
          </p:cNvPr>
          <p:cNvSpPr txBox="1"/>
          <p:nvPr/>
        </p:nvSpPr>
        <p:spPr>
          <a:xfrm>
            <a:off x="7931903" y="4284754"/>
            <a:ext cx="2728095" cy="369332"/>
          </a:xfrm>
          <a:prstGeom prst="rect">
            <a:avLst/>
          </a:prstGeom>
          <a:noFill/>
        </p:spPr>
        <p:txBody>
          <a:bodyPr wrap="square">
            <a:spAutoFit/>
          </a:bodyPr>
          <a:lstStyle/>
          <a:p>
            <a:pPr algn="ctr"/>
            <a:r>
              <a:rPr lang="pt-BR" b="1" dirty="0"/>
              <a:t>Interativo e Incremental</a:t>
            </a:r>
          </a:p>
        </p:txBody>
      </p:sp>
    </p:spTree>
    <p:extLst>
      <p:ext uri="{BB962C8B-B14F-4D97-AF65-F5344CB8AC3E}">
        <p14:creationId xmlns:p14="http://schemas.microsoft.com/office/powerpoint/2010/main" val="3845186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Unificado</a:t>
            </a:r>
          </a:p>
        </p:txBody>
      </p:sp>
      <p:pic>
        <p:nvPicPr>
          <p:cNvPr id="29698" name="Picture 2">
            <a:extLst>
              <a:ext uri="{FF2B5EF4-FFF2-40B4-BE49-F238E27FC236}">
                <a16:creationId xmlns:a16="http://schemas.microsoft.com/office/drawing/2014/main" id="{42665096-70BE-C7A5-ED4C-9BC8923E771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86312" y="1860646"/>
            <a:ext cx="5324836" cy="343040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AFBEFCC1-79F3-B700-DF84-31B828AE1AA8}"/>
              </a:ext>
            </a:extLst>
          </p:cNvPr>
          <p:cNvSpPr txBox="1"/>
          <p:nvPr/>
        </p:nvSpPr>
        <p:spPr>
          <a:xfrm>
            <a:off x="3045281" y="5456813"/>
            <a:ext cx="6248579" cy="307777"/>
          </a:xfrm>
          <a:prstGeom prst="rect">
            <a:avLst/>
          </a:prstGeom>
          <a:noFill/>
        </p:spPr>
        <p:txBody>
          <a:bodyPr wrap="square" rtlCol="0">
            <a:spAutoFit/>
          </a:bodyPr>
          <a:lstStyle/>
          <a:p>
            <a:pPr algn="ctr"/>
            <a:r>
              <a:rPr lang="pt-BR" sz="1400" dirty="0"/>
              <a:t>O processo unificado.</a:t>
            </a:r>
          </a:p>
        </p:txBody>
      </p:sp>
    </p:spTree>
    <p:extLst>
      <p:ext uri="{BB962C8B-B14F-4D97-AF65-F5344CB8AC3E}">
        <p14:creationId xmlns:p14="http://schemas.microsoft.com/office/powerpoint/2010/main" val="1076493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Unificado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85598"/>
            <a:ext cx="10153649" cy="369332"/>
          </a:xfrm>
          <a:prstGeom prst="rect">
            <a:avLst/>
          </a:prstGeom>
          <a:noFill/>
        </p:spPr>
        <p:txBody>
          <a:bodyPr wrap="square" anchor="ctr">
            <a:spAutoFit/>
          </a:bodyPr>
          <a:lstStyle/>
          <a:p>
            <a:pPr algn="just"/>
            <a:r>
              <a:rPr lang="pt-BR" dirty="0">
                <a:solidFill>
                  <a:schemeClr val="bg2">
                    <a:lumMod val="25000"/>
                  </a:schemeClr>
                </a:solidFill>
              </a:rPr>
              <a:t>M</a:t>
            </a:r>
            <a:r>
              <a:rPr lang="pt-BR" dirty="0">
                <a:solidFill>
                  <a:schemeClr val="bg2">
                    <a:lumMod val="25000"/>
                  </a:schemeClr>
                </a:solidFill>
                <a:effectLst/>
              </a:rPr>
              <a:t>ais detalhes sobre as etapas do modelo unificado.</a:t>
            </a:r>
          </a:p>
        </p:txBody>
      </p:sp>
      <p:sp>
        <p:nvSpPr>
          <p:cNvPr id="27" name="Retângulo: Cantos Arredondados 26">
            <a:extLst>
              <a:ext uri="{FF2B5EF4-FFF2-40B4-BE49-F238E27FC236}">
                <a16:creationId xmlns:a16="http://schemas.microsoft.com/office/drawing/2014/main" id="{67D87B08-0C1D-7E31-34AD-3E5F2B4CD04A}"/>
              </a:ext>
            </a:extLst>
          </p:cNvPr>
          <p:cNvSpPr/>
          <p:nvPr/>
        </p:nvSpPr>
        <p:spPr>
          <a:xfrm>
            <a:off x="1019175" y="2142555"/>
            <a:ext cx="2464689" cy="307057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D3DDB530-2EAC-BF45-D14B-A26B6EDD67A9}"/>
              </a:ext>
            </a:extLst>
          </p:cNvPr>
          <p:cNvSpPr txBox="1"/>
          <p:nvPr/>
        </p:nvSpPr>
        <p:spPr>
          <a:xfrm>
            <a:off x="1019175" y="2330686"/>
            <a:ext cx="2237258" cy="369332"/>
          </a:xfrm>
          <a:prstGeom prst="rect">
            <a:avLst/>
          </a:prstGeom>
          <a:noFill/>
        </p:spPr>
        <p:txBody>
          <a:bodyPr wrap="square">
            <a:spAutoFit/>
          </a:bodyPr>
          <a:lstStyle/>
          <a:p>
            <a:r>
              <a:rPr lang="pt-BR" b="1" dirty="0">
                <a:effectLst/>
              </a:rPr>
              <a:t>Iniciação</a:t>
            </a:r>
            <a:endParaRPr lang="pt-BR" b="1" dirty="0"/>
          </a:p>
        </p:txBody>
      </p:sp>
      <p:sp>
        <p:nvSpPr>
          <p:cNvPr id="29" name="CaixaDeTexto 28">
            <a:extLst>
              <a:ext uri="{FF2B5EF4-FFF2-40B4-BE49-F238E27FC236}">
                <a16:creationId xmlns:a16="http://schemas.microsoft.com/office/drawing/2014/main" id="{5E980FF5-F6AC-1029-5B08-1C028610AB08}"/>
              </a:ext>
            </a:extLst>
          </p:cNvPr>
          <p:cNvSpPr txBox="1"/>
          <p:nvPr/>
        </p:nvSpPr>
        <p:spPr>
          <a:xfrm>
            <a:off x="1019176" y="2804208"/>
            <a:ext cx="2464688" cy="1815882"/>
          </a:xfrm>
          <a:prstGeom prst="rect">
            <a:avLst/>
          </a:prstGeom>
          <a:noFill/>
        </p:spPr>
        <p:txBody>
          <a:bodyPr wrap="square">
            <a:spAutoFit/>
          </a:bodyPr>
          <a:lstStyle/>
          <a:p>
            <a:r>
              <a:rPr lang="pt-BR" sz="1600" dirty="0">
                <a:solidFill>
                  <a:schemeClr val="bg2">
                    <a:lumMod val="25000"/>
                  </a:schemeClr>
                </a:solidFill>
              </a:rPr>
              <a:t>Na fase de iniciação, o engenheiro modela o negócio, define requisitos e escopo, enfrentando desafios de viabilidade; o projeto segue adiante ou é encerrado com base nisso.</a:t>
            </a:r>
          </a:p>
        </p:txBody>
      </p:sp>
      <p:sp>
        <p:nvSpPr>
          <p:cNvPr id="30" name="Retângulo: Cantos Arredondados 29">
            <a:extLst>
              <a:ext uri="{FF2B5EF4-FFF2-40B4-BE49-F238E27FC236}">
                <a16:creationId xmlns:a16="http://schemas.microsoft.com/office/drawing/2014/main" id="{1172B964-1CF3-F8FC-A24F-F5D899D79A20}"/>
              </a:ext>
            </a:extLst>
          </p:cNvPr>
          <p:cNvSpPr/>
          <p:nvPr/>
        </p:nvSpPr>
        <p:spPr>
          <a:xfrm>
            <a:off x="3631311" y="2142555"/>
            <a:ext cx="2464689" cy="307057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770F8A76-CC9D-AD45-C3C6-7B080403894C}"/>
              </a:ext>
            </a:extLst>
          </p:cNvPr>
          <p:cNvSpPr txBox="1"/>
          <p:nvPr/>
        </p:nvSpPr>
        <p:spPr>
          <a:xfrm>
            <a:off x="3631311" y="2330686"/>
            <a:ext cx="2237258" cy="369332"/>
          </a:xfrm>
          <a:prstGeom prst="rect">
            <a:avLst/>
          </a:prstGeom>
          <a:noFill/>
        </p:spPr>
        <p:txBody>
          <a:bodyPr wrap="square">
            <a:spAutoFit/>
          </a:bodyPr>
          <a:lstStyle/>
          <a:p>
            <a:r>
              <a:rPr lang="pt-BR" b="1" dirty="0">
                <a:effectLst/>
              </a:rPr>
              <a:t>Elaboração</a:t>
            </a:r>
            <a:endParaRPr lang="pt-BR" b="1" dirty="0"/>
          </a:p>
        </p:txBody>
      </p:sp>
      <p:sp>
        <p:nvSpPr>
          <p:cNvPr id="32" name="CaixaDeTexto 31">
            <a:extLst>
              <a:ext uri="{FF2B5EF4-FFF2-40B4-BE49-F238E27FC236}">
                <a16:creationId xmlns:a16="http://schemas.microsoft.com/office/drawing/2014/main" id="{D2C72AFF-C2E7-0509-45AB-490E813ACCDC}"/>
              </a:ext>
            </a:extLst>
          </p:cNvPr>
          <p:cNvSpPr txBox="1"/>
          <p:nvPr/>
        </p:nvSpPr>
        <p:spPr>
          <a:xfrm>
            <a:off x="3631312" y="2804208"/>
            <a:ext cx="2464688" cy="1569660"/>
          </a:xfrm>
          <a:prstGeom prst="rect">
            <a:avLst/>
          </a:prstGeom>
          <a:noFill/>
        </p:spPr>
        <p:txBody>
          <a:bodyPr wrap="square">
            <a:spAutoFit/>
          </a:bodyPr>
          <a:lstStyle/>
          <a:p>
            <a:r>
              <a:rPr lang="pt-BR" sz="1600" dirty="0">
                <a:solidFill>
                  <a:schemeClr val="bg2">
                    <a:lumMod val="25000"/>
                  </a:schemeClr>
                </a:solidFill>
              </a:rPr>
              <a:t>Na fase de elaboração, refinamos modelos, criamos protótipos e expandimos a arquitetura, minimizando riscos e planejando a construção.</a:t>
            </a:r>
          </a:p>
        </p:txBody>
      </p:sp>
      <p:sp>
        <p:nvSpPr>
          <p:cNvPr id="33" name="Retângulo: Cantos Arredondados 32">
            <a:extLst>
              <a:ext uri="{FF2B5EF4-FFF2-40B4-BE49-F238E27FC236}">
                <a16:creationId xmlns:a16="http://schemas.microsoft.com/office/drawing/2014/main" id="{B11587A4-A50C-A5DE-7E6A-F6BCD47882EA}"/>
              </a:ext>
            </a:extLst>
          </p:cNvPr>
          <p:cNvSpPr/>
          <p:nvPr/>
        </p:nvSpPr>
        <p:spPr>
          <a:xfrm>
            <a:off x="6243447" y="2142555"/>
            <a:ext cx="2464689" cy="307057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BE7E27E7-C5E1-5732-D7E9-EDF93A2D8105}"/>
              </a:ext>
            </a:extLst>
          </p:cNvPr>
          <p:cNvSpPr txBox="1"/>
          <p:nvPr/>
        </p:nvSpPr>
        <p:spPr>
          <a:xfrm>
            <a:off x="6243447" y="2330686"/>
            <a:ext cx="2237258" cy="369332"/>
          </a:xfrm>
          <a:prstGeom prst="rect">
            <a:avLst/>
          </a:prstGeom>
          <a:noFill/>
        </p:spPr>
        <p:txBody>
          <a:bodyPr wrap="square">
            <a:spAutoFit/>
          </a:bodyPr>
          <a:lstStyle/>
          <a:p>
            <a:r>
              <a:rPr lang="pt-BR" b="1" dirty="0">
                <a:effectLst/>
              </a:rPr>
              <a:t>Construção</a:t>
            </a:r>
            <a:endParaRPr lang="pt-BR" b="1" dirty="0"/>
          </a:p>
        </p:txBody>
      </p:sp>
      <p:sp>
        <p:nvSpPr>
          <p:cNvPr id="35" name="CaixaDeTexto 34">
            <a:extLst>
              <a:ext uri="{FF2B5EF4-FFF2-40B4-BE49-F238E27FC236}">
                <a16:creationId xmlns:a16="http://schemas.microsoft.com/office/drawing/2014/main" id="{88614CA1-1AAC-F514-10B4-49F97DC60540}"/>
              </a:ext>
            </a:extLst>
          </p:cNvPr>
          <p:cNvSpPr txBox="1"/>
          <p:nvPr/>
        </p:nvSpPr>
        <p:spPr>
          <a:xfrm>
            <a:off x="6243448" y="2804208"/>
            <a:ext cx="2464688" cy="2062103"/>
          </a:xfrm>
          <a:prstGeom prst="rect">
            <a:avLst/>
          </a:prstGeom>
          <a:noFill/>
        </p:spPr>
        <p:txBody>
          <a:bodyPr wrap="square">
            <a:spAutoFit/>
          </a:bodyPr>
          <a:lstStyle/>
          <a:p>
            <a:r>
              <a:rPr lang="pt-BR" sz="1600" dirty="0">
                <a:solidFill>
                  <a:schemeClr val="bg2">
                    <a:lumMod val="25000"/>
                  </a:schemeClr>
                </a:solidFill>
              </a:rPr>
              <a:t>Na fase de construção, desenvolvemos componentes, finalizamos modelos da elaboração, realizamos testes, incluindo a validação com testes beta pelos usuários em ambiente controlado.</a:t>
            </a:r>
          </a:p>
        </p:txBody>
      </p:sp>
      <p:sp>
        <p:nvSpPr>
          <p:cNvPr id="36" name="Retângulo: Cantos Arredondados 35">
            <a:extLst>
              <a:ext uri="{FF2B5EF4-FFF2-40B4-BE49-F238E27FC236}">
                <a16:creationId xmlns:a16="http://schemas.microsoft.com/office/drawing/2014/main" id="{30689788-B086-E2C7-E95F-368629121690}"/>
              </a:ext>
            </a:extLst>
          </p:cNvPr>
          <p:cNvSpPr/>
          <p:nvPr/>
        </p:nvSpPr>
        <p:spPr>
          <a:xfrm>
            <a:off x="8855583" y="2142556"/>
            <a:ext cx="2464689" cy="307057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AF485804-3601-1682-6C64-C12E0872655C}"/>
              </a:ext>
            </a:extLst>
          </p:cNvPr>
          <p:cNvSpPr txBox="1"/>
          <p:nvPr/>
        </p:nvSpPr>
        <p:spPr>
          <a:xfrm>
            <a:off x="8855583" y="2330686"/>
            <a:ext cx="2237258" cy="369332"/>
          </a:xfrm>
          <a:prstGeom prst="rect">
            <a:avLst/>
          </a:prstGeom>
          <a:noFill/>
        </p:spPr>
        <p:txBody>
          <a:bodyPr wrap="square">
            <a:spAutoFit/>
          </a:bodyPr>
          <a:lstStyle/>
          <a:p>
            <a:r>
              <a:rPr lang="pt-BR" b="1" dirty="0">
                <a:effectLst/>
              </a:rPr>
              <a:t>Transição</a:t>
            </a:r>
            <a:endParaRPr lang="pt-BR" b="1" dirty="0"/>
          </a:p>
        </p:txBody>
      </p:sp>
      <p:sp>
        <p:nvSpPr>
          <p:cNvPr id="38" name="CaixaDeTexto 37">
            <a:extLst>
              <a:ext uri="{FF2B5EF4-FFF2-40B4-BE49-F238E27FC236}">
                <a16:creationId xmlns:a16="http://schemas.microsoft.com/office/drawing/2014/main" id="{0D76CFBB-6D8E-B2E7-D2C2-D5211E1F3298}"/>
              </a:ext>
            </a:extLst>
          </p:cNvPr>
          <p:cNvSpPr txBox="1"/>
          <p:nvPr/>
        </p:nvSpPr>
        <p:spPr>
          <a:xfrm>
            <a:off x="8855584" y="2804208"/>
            <a:ext cx="2464688" cy="2308324"/>
          </a:xfrm>
          <a:prstGeom prst="rect">
            <a:avLst/>
          </a:prstGeom>
          <a:noFill/>
        </p:spPr>
        <p:txBody>
          <a:bodyPr wrap="square">
            <a:spAutoFit/>
          </a:bodyPr>
          <a:lstStyle/>
          <a:p>
            <a:r>
              <a:rPr lang="pt-BR" sz="1600" dirty="0">
                <a:solidFill>
                  <a:schemeClr val="bg2">
                    <a:lumMod val="25000"/>
                  </a:schemeClr>
                </a:solidFill>
              </a:rPr>
              <a:t>A fase de transição implica na implantação do software e em testes beta não controlados pelos desenvolvedores. Além disso, envolve a elaboração de manuais, treinamento, instalação e suporte para a versão de produção.</a:t>
            </a:r>
          </a:p>
        </p:txBody>
      </p:sp>
    </p:spTree>
    <p:extLst>
      <p:ext uri="{BB962C8B-B14F-4D97-AF65-F5344CB8AC3E}">
        <p14:creationId xmlns:p14="http://schemas.microsoft.com/office/powerpoint/2010/main" val="93406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Processo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674674"/>
            <a:ext cx="10153650" cy="1754326"/>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Um processo é uma sequência de etapas para criar um produto, como o software, muitas vezes envolvendo uma equipe multidisciplinar. </a:t>
            </a:r>
            <a:endParaRPr lang="pt-BR" dirty="0" smtClean="0">
              <a:solidFill>
                <a:schemeClr val="bg2">
                  <a:lumMod val="25000"/>
                </a:schemeClr>
              </a:solidFill>
              <a:effectLst/>
            </a:endParaRP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smtClean="0">
                <a:solidFill>
                  <a:schemeClr val="bg2">
                    <a:lumMod val="25000"/>
                  </a:schemeClr>
                </a:solidFill>
                <a:effectLst/>
              </a:rPr>
              <a:t>A </a:t>
            </a:r>
            <a:r>
              <a:rPr lang="pt-BR" dirty="0">
                <a:solidFill>
                  <a:schemeClr val="bg2">
                    <a:lumMod val="25000"/>
                  </a:schemeClr>
                </a:solidFill>
                <a:effectLst/>
              </a:rPr>
              <a:t>Engenharia de Software oferece vários modelos de desenvolvimento, adaptáveis à complexidade do sistema. A qualidade é essencial para sustentar o processo.</a:t>
            </a:r>
          </a:p>
          <a:p>
            <a:pPr marL="285750" indent="-285750" algn="just">
              <a:buFont typeface="Arial" panose="020B0604020202020204" pitchFamily="34" charset="0"/>
              <a:buChar char="•"/>
            </a:pPr>
            <a:endParaRPr lang="pt-BR" dirty="0">
              <a:solidFill>
                <a:schemeClr val="bg2">
                  <a:lumMod val="25000"/>
                </a:schemeClr>
              </a:solidFill>
              <a:effectLst/>
            </a:endParaRPr>
          </a:p>
        </p:txBody>
      </p:sp>
      <p:pic>
        <p:nvPicPr>
          <p:cNvPr id="5" name="Imagem 4">
            <a:extLst>
              <a:ext uri="{FF2B5EF4-FFF2-40B4-BE49-F238E27FC236}">
                <a16:creationId xmlns:a16="http://schemas.microsoft.com/office/drawing/2014/main" id="{F11C3A8A-8A98-69D3-CC1D-388634CC32D8}"/>
              </a:ext>
            </a:extLst>
          </p:cNvPr>
          <p:cNvPicPr>
            <a:picLocks noChangeAspect="1"/>
          </p:cNvPicPr>
          <p:nvPr/>
        </p:nvPicPr>
        <p:blipFill>
          <a:blip r:embed="rId2"/>
          <a:stretch>
            <a:fillRect/>
          </a:stretch>
        </p:blipFill>
        <p:spPr>
          <a:xfrm>
            <a:off x="512401" y="3951082"/>
            <a:ext cx="11000557" cy="1041542"/>
          </a:xfrm>
          <a:prstGeom prst="rect">
            <a:avLst/>
          </a:prstGeom>
        </p:spPr>
      </p:pic>
      <p:sp>
        <p:nvSpPr>
          <p:cNvPr id="6" name="CaixaDeTexto 5">
            <a:extLst>
              <a:ext uri="{FF2B5EF4-FFF2-40B4-BE49-F238E27FC236}">
                <a16:creationId xmlns:a16="http://schemas.microsoft.com/office/drawing/2014/main" id="{A2D4B5EC-3D48-8587-3A2E-72B6B9F15B64}"/>
              </a:ext>
            </a:extLst>
          </p:cNvPr>
          <p:cNvSpPr txBox="1"/>
          <p:nvPr/>
        </p:nvSpPr>
        <p:spPr>
          <a:xfrm>
            <a:off x="4438215" y="5208717"/>
            <a:ext cx="3148928" cy="307777"/>
          </a:xfrm>
          <a:prstGeom prst="rect">
            <a:avLst/>
          </a:prstGeom>
          <a:noFill/>
        </p:spPr>
        <p:txBody>
          <a:bodyPr wrap="square" rtlCol="0">
            <a:spAutoFit/>
          </a:bodyPr>
          <a:lstStyle/>
          <a:p>
            <a:pPr algn="ctr"/>
            <a:r>
              <a:rPr lang="pt-BR" sz="1400" dirty="0"/>
              <a:t>Metodologia de Processo.</a:t>
            </a:r>
          </a:p>
        </p:txBody>
      </p:sp>
    </p:spTree>
    <p:extLst>
      <p:ext uri="{BB962C8B-B14F-4D97-AF65-F5344CB8AC3E}">
        <p14:creationId xmlns:p14="http://schemas.microsoft.com/office/powerpoint/2010/main" val="39583517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Fluxo de Trabalho</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605797"/>
            <a:ext cx="10153649" cy="2862322"/>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Atividades transversais do RUP.</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Relacionamento entre fases do projeto e fluxos de projeto.</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Atividades mais intensas em determinadas fases.</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Exemplo: modelagem de negócio na fase de concepção.</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endParaRPr lang="pt-BR" dirty="0">
              <a:solidFill>
                <a:schemeClr val="bg2">
                  <a:lumMod val="25000"/>
                </a:schemeClr>
              </a:solidFill>
            </a:endParaRPr>
          </a:p>
          <a:p>
            <a:pPr algn="just"/>
            <a:r>
              <a:rPr lang="pt-BR" dirty="0">
                <a:solidFill>
                  <a:schemeClr val="bg2">
                    <a:lumMod val="25000"/>
                  </a:schemeClr>
                </a:solidFill>
                <a:effectLst/>
              </a:rPr>
              <a:t>O RUP define três grupos de atividades de apoio ao desenvolvimento do software:</a:t>
            </a:r>
          </a:p>
        </p:txBody>
      </p:sp>
      <p:sp>
        <p:nvSpPr>
          <p:cNvPr id="5" name="Retângulo: Cantos Arredondados 4">
            <a:extLst>
              <a:ext uri="{FF2B5EF4-FFF2-40B4-BE49-F238E27FC236}">
                <a16:creationId xmlns:a16="http://schemas.microsoft.com/office/drawing/2014/main" id="{8E1EF3BB-C32F-C226-6583-8093C9043875}"/>
              </a:ext>
            </a:extLst>
          </p:cNvPr>
          <p:cNvSpPr/>
          <p:nvPr/>
        </p:nvSpPr>
        <p:spPr>
          <a:xfrm>
            <a:off x="1182401" y="47694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99B9B36-461C-7A19-049F-D5BC72FA5A3C}"/>
              </a:ext>
            </a:extLst>
          </p:cNvPr>
          <p:cNvSpPr txBox="1"/>
          <p:nvPr/>
        </p:nvSpPr>
        <p:spPr>
          <a:xfrm>
            <a:off x="1319560" y="5001154"/>
            <a:ext cx="2728095" cy="369332"/>
          </a:xfrm>
          <a:prstGeom prst="rect">
            <a:avLst/>
          </a:prstGeom>
          <a:noFill/>
        </p:spPr>
        <p:txBody>
          <a:bodyPr wrap="square">
            <a:spAutoFit/>
          </a:bodyPr>
          <a:lstStyle/>
          <a:p>
            <a:pPr algn="ctr"/>
            <a:r>
              <a:rPr lang="pt-BR" b="1" dirty="0"/>
              <a:t>Ambiente</a:t>
            </a:r>
          </a:p>
        </p:txBody>
      </p:sp>
      <p:sp>
        <p:nvSpPr>
          <p:cNvPr id="8" name="Retângulo: Cantos Arredondados 7">
            <a:extLst>
              <a:ext uri="{FF2B5EF4-FFF2-40B4-BE49-F238E27FC236}">
                <a16:creationId xmlns:a16="http://schemas.microsoft.com/office/drawing/2014/main" id="{299C4895-E080-DF2C-A4B2-1774A3710D88}"/>
              </a:ext>
            </a:extLst>
          </p:cNvPr>
          <p:cNvSpPr/>
          <p:nvPr/>
        </p:nvSpPr>
        <p:spPr>
          <a:xfrm>
            <a:off x="4478745" y="47694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00EABB4-A408-B70E-3A37-96ABCEC34DC8}"/>
              </a:ext>
            </a:extLst>
          </p:cNvPr>
          <p:cNvSpPr txBox="1"/>
          <p:nvPr/>
        </p:nvSpPr>
        <p:spPr>
          <a:xfrm>
            <a:off x="4615904" y="4874885"/>
            <a:ext cx="2728095" cy="646331"/>
          </a:xfrm>
          <a:prstGeom prst="rect">
            <a:avLst/>
          </a:prstGeom>
          <a:noFill/>
        </p:spPr>
        <p:txBody>
          <a:bodyPr wrap="square">
            <a:spAutoFit/>
          </a:bodyPr>
          <a:lstStyle/>
          <a:p>
            <a:pPr algn="ctr"/>
            <a:r>
              <a:rPr lang="pt-BR" b="1" dirty="0"/>
              <a:t>Gerenciamento de Configuração e Mudança</a:t>
            </a:r>
          </a:p>
        </p:txBody>
      </p:sp>
      <p:sp>
        <p:nvSpPr>
          <p:cNvPr id="10" name="Retângulo: Cantos Arredondados 9">
            <a:extLst>
              <a:ext uri="{FF2B5EF4-FFF2-40B4-BE49-F238E27FC236}">
                <a16:creationId xmlns:a16="http://schemas.microsoft.com/office/drawing/2014/main" id="{BC13A956-1747-996A-8D1C-1E3EBD12C5B7}"/>
              </a:ext>
            </a:extLst>
          </p:cNvPr>
          <p:cNvSpPr/>
          <p:nvPr/>
        </p:nvSpPr>
        <p:spPr>
          <a:xfrm>
            <a:off x="7775090" y="4769426"/>
            <a:ext cx="3002415"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418FAACD-EB97-FA57-13DD-79A8265B34FE}"/>
              </a:ext>
            </a:extLst>
          </p:cNvPr>
          <p:cNvSpPr txBox="1"/>
          <p:nvPr/>
        </p:nvSpPr>
        <p:spPr>
          <a:xfrm>
            <a:off x="7912249" y="5001154"/>
            <a:ext cx="2728095" cy="369332"/>
          </a:xfrm>
          <a:prstGeom prst="rect">
            <a:avLst/>
          </a:prstGeom>
          <a:noFill/>
        </p:spPr>
        <p:txBody>
          <a:bodyPr wrap="square">
            <a:spAutoFit/>
          </a:bodyPr>
          <a:lstStyle/>
          <a:p>
            <a:pPr algn="ctr"/>
            <a:r>
              <a:rPr lang="pt-BR" b="1" dirty="0"/>
              <a:t>Gerência de Projeto</a:t>
            </a:r>
          </a:p>
        </p:txBody>
      </p:sp>
    </p:spTree>
    <p:extLst>
      <p:ext uri="{BB962C8B-B14F-4D97-AF65-F5344CB8AC3E}">
        <p14:creationId xmlns:p14="http://schemas.microsoft.com/office/powerpoint/2010/main" val="1312823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Cantos Arredondados 19">
            <a:extLst>
              <a:ext uri="{FF2B5EF4-FFF2-40B4-BE49-F238E27FC236}">
                <a16:creationId xmlns:a16="http://schemas.microsoft.com/office/drawing/2014/main" id="{55EAF756-7C01-E198-F4FE-7194010412F2}"/>
              </a:ext>
            </a:extLst>
          </p:cNvPr>
          <p:cNvSpPr/>
          <p:nvPr/>
        </p:nvSpPr>
        <p:spPr>
          <a:xfrm>
            <a:off x="8304064" y="3873968"/>
            <a:ext cx="1889261" cy="2031324"/>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Cantos Arredondados 20">
            <a:extLst>
              <a:ext uri="{FF2B5EF4-FFF2-40B4-BE49-F238E27FC236}">
                <a16:creationId xmlns:a16="http://schemas.microsoft.com/office/drawing/2014/main" id="{F8AF23A6-9DF0-48BD-29BD-A37DA5AB91DD}"/>
              </a:ext>
            </a:extLst>
          </p:cNvPr>
          <p:cNvSpPr/>
          <p:nvPr/>
        </p:nvSpPr>
        <p:spPr>
          <a:xfrm>
            <a:off x="6150088" y="3873968"/>
            <a:ext cx="1889261" cy="2031324"/>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894E34AF-FF39-E417-AAED-9CD47EC348A6}"/>
              </a:ext>
            </a:extLst>
          </p:cNvPr>
          <p:cNvSpPr/>
          <p:nvPr/>
        </p:nvSpPr>
        <p:spPr>
          <a:xfrm>
            <a:off x="8015934" y="470087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576A5D3C-FC32-5626-5C76-C536BFA86D5F}"/>
              </a:ext>
            </a:extLst>
          </p:cNvPr>
          <p:cNvSpPr/>
          <p:nvPr/>
        </p:nvSpPr>
        <p:spPr>
          <a:xfrm>
            <a:off x="8118328"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14DCBDEF-AF01-0930-E0E3-45C29CAC5BB9}"/>
              </a:ext>
            </a:extLst>
          </p:cNvPr>
          <p:cNvSpPr txBox="1"/>
          <p:nvPr/>
        </p:nvSpPr>
        <p:spPr>
          <a:xfrm>
            <a:off x="6229066" y="4126948"/>
            <a:ext cx="1703522" cy="1477328"/>
          </a:xfrm>
          <a:prstGeom prst="rect">
            <a:avLst/>
          </a:prstGeom>
          <a:noFill/>
        </p:spPr>
        <p:txBody>
          <a:bodyPr wrap="square">
            <a:spAutoFit/>
          </a:bodyPr>
          <a:lstStyle/>
          <a:p>
            <a:pPr algn="ctr"/>
            <a:r>
              <a:rPr lang="pt-BR" b="1" dirty="0"/>
              <a:t>Colaboração com o cliente, mais do que negociação de contratos.</a:t>
            </a:r>
          </a:p>
        </p:txBody>
      </p:sp>
      <p:sp>
        <p:nvSpPr>
          <p:cNvPr id="27" name="CaixaDeTexto 26">
            <a:extLst>
              <a:ext uri="{FF2B5EF4-FFF2-40B4-BE49-F238E27FC236}">
                <a16:creationId xmlns:a16="http://schemas.microsoft.com/office/drawing/2014/main" id="{946D37C2-B5B3-EEF1-90AC-9FF332BE121E}"/>
              </a:ext>
            </a:extLst>
          </p:cNvPr>
          <p:cNvSpPr txBox="1"/>
          <p:nvPr/>
        </p:nvSpPr>
        <p:spPr>
          <a:xfrm>
            <a:off x="8383042" y="4126948"/>
            <a:ext cx="1746896" cy="1200329"/>
          </a:xfrm>
          <a:prstGeom prst="rect">
            <a:avLst/>
          </a:prstGeom>
          <a:noFill/>
        </p:spPr>
        <p:txBody>
          <a:bodyPr wrap="square">
            <a:spAutoFit/>
          </a:bodyPr>
          <a:lstStyle/>
          <a:p>
            <a:pPr algn="ctr"/>
            <a:r>
              <a:rPr lang="pt-BR" b="1" dirty="0"/>
              <a:t>Resposta a mudanças, mais do que seguir um plano.</a:t>
            </a: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Ágil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441450"/>
            <a:ext cx="10153649" cy="2031325"/>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Até meados dos anos 1990, o desenvolvimento de software seguia métodos prescritivos com planejamento detalhado e controle de qualidade.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Em 2001, o Manifesto Ágil surgiu como alternativa, proposto por 17 profissionais de software em Utah.</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Os métodos ágeis focam no próprio software, usam processos iterativos e adaptam-se a requisitos voláteis.</a:t>
            </a:r>
          </a:p>
        </p:txBody>
      </p:sp>
      <p:sp>
        <p:nvSpPr>
          <p:cNvPr id="3" name="Retângulo: Cantos Arredondados 2">
            <a:extLst>
              <a:ext uri="{FF2B5EF4-FFF2-40B4-BE49-F238E27FC236}">
                <a16:creationId xmlns:a16="http://schemas.microsoft.com/office/drawing/2014/main" id="{2A547D8A-6DFD-C562-7D34-B0EDC4ED26F4}"/>
              </a:ext>
            </a:extLst>
          </p:cNvPr>
          <p:cNvSpPr/>
          <p:nvPr/>
        </p:nvSpPr>
        <p:spPr>
          <a:xfrm>
            <a:off x="3996112" y="3873967"/>
            <a:ext cx="1889261" cy="2031325"/>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BA462A9D-3F1A-4752-0F86-800267C1AFE5}"/>
              </a:ext>
            </a:extLst>
          </p:cNvPr>
          <p:cNvSpPr/>
          <p:nvPr/>
        </p:nvSpPr>
        <p:spPr>
          <a:xfrm>
            <a:off x="1842136" y="3873968"/>
            <a:ext cx="1889261" cy="2031324"/>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9B8F445A-0D4C-62B2-8BDC-8F5EEAE6AC48}"/>
              </a:ext>
            </a:extLst>
          </p:cNvPr>
          <p:cNvSpPr/>
          <p:nvPr/>
        </p:nvSpPr>
        <p:spPr>
          <a:xfrm>
            <a:off x="3707982" y="470087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7B601DD-6D80-D1AA-90F8-1B8450A74AA9}"/>
              </a:ext>
            </a:extLst>
          </p:cNvPr>
          <p:cNvSpPr txBox="1"/>
          <p:nvPr/>
        </p:nvSpPr>
        <p:spPr>
          <a:xfrm>
            <a:off x="1925480" y="4126948"/>
            <a:ext cx="1703523" cy="1477328"/>
          </a:xfrm>
          <a:prstGeom prst="rect">
            <a:avLst/>
          </a:prstGeom>
          <a:noFill/>
        </p:spPr>
        <p:txBody>
          <a:bodyPr wrap="square">
            <a:spAutoFit/>
          </a:bodyPr>
          <a:lstStyle/>
          <a:p>
            <a:pPr algn="ctr"/>
            <a:r>
              <a:rPr lang="pt-BR" b="1" dirty="0"/>
              <a:t>Indivíduos e interações, mais do que processos e ferramentas.</a:t>
            </a:r>
          </a:p>
        </p:txBody>
      </p:sp>
      <p:sp>
        <p:nvSpPr>
          <p:cNvPr id="9" name="Elipse 8">
            <a:extLst>
              <a:ext uri="{FF2B5EF4-FFF2-40B4-BE49-F238E27FC236}">
                <a16:creationId xmlns:a16="http://schemas.microsoft.com/office/drawing/2014/main" id="{111879EB-A9AE-B8C1-A233-BFC2C628DC1E}"/>
              </a:ext>
            </a:extLst>
          </p:cNvPr>
          <p:cNvSpPr/>
          <p:nvPr/>
        </p:nvSpPr>
        <p:spPr>
          <a:xfrm>
            <a:off x="5861958" y="4700877"/>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0727592-9541-A818-933F-078168025A10}"/>
              </a:ext>
            </a:extLst>
          </p:cNvPr>
          <p:cNvSpPr txBox="1"/>
          <p:nvPr/>
        </p:nvSpPr>
        <p:spPr>
          <a:xfrm>
            <a:off x="4075089" y="4126948"/>
            <a:ext cx="1703523" cy="1477328"/>
          </a:xfrm>
          <a:prstGeom prst="rect">
            <a:avLst/>
          </a:prstGeom>
          <a:noFill/>
        </p:spPr>
        <p:txBody>
          <a:bodyPr wrap="square">
            <a:spAutoFit/>
          </a:bodyPr>
          <a:lstStyle/>
          <a:p>
            <a:pPr algn="ctr"/>
            <a:r>
              <a:rPr lang="pt-BR" b="1" dirty="0"/>
              <a:t>Software em funcionamento, mais do que documentação abrangente.</a:t>
            </a:r>
          </a:p>
        </p:txBody>
      </p:sp>
    </p:spTree>
    <p:extLst>
      <p:ext uri="{BB962C8B-B14F-4D97-AF65-F5344CB8AC3E}">
        <p14:creationId xmlns:p14="http://schemas.microsoft.com/office/powerpoint/2010/main" val="18211978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eta: para a Direita 22">
            <a:extLst>
              <a:ext uri="{FF2B5EF4-FFF2-40B4-BE49-F238E27FC236}">
                <a16:creationId xmlns:a16="http://schemas.microsoft.com/office/drawing/2014/main" id="{576A5D3C-FC32-5626-5C76-C536BFA86D5F}"/>
              </a:ext>
            </a:extLst>
          </p:cNvPr>
          <p:cNvSpPr/>
          <p:nvPr/>
        </p:nvSpPr>
        <p:spPr>
          <a:xfrm>
            <a:off x="8118328"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Desenvolvimento Ágil de Software</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80394" y="1614208"/>
            <a:ext cx="10153649" cy="923330"/>
          </a:xfrm>
          <a:prstGeom prst="rect">
            <a:avLst/>
          </a:prstGeom>
          <a:noFill/>
        </p:spPr>
        <p:txBody>
          <a:bodyPr wrap="square" anchor="ctr">
            <a:spAutoFit/>
          </a:bodyPr>
          <a:lstStyle/>
          <a:p>
            <a:pPr algn="just"/>
            <a:r>
              <a:rPr lang="pt-BR" dirty="0">
                <a:solidFill>
                  <a:schemeClr val="bg2">
                    <a:lumMod val="25000"/>
                  </a:schemeClr>
                </a:solidFill>
                <a:effectLst/>
              </a:rPr>
              <a:t>A entrega de software rápida permite que os clientes validem de forma imediata o incremento, indicando possíveis erros ou alterações de requisitos, bem como descrevendo novos requisitos para as próximas iterações.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2" name="Agrupar 31">
            <a:extLst>
              <a:ext uri="{FF2B5EF4-FFF2-40B4-BE49-F238E27FC236}">
                <a16:creationId xmlns:a16="http://schemas.microsoft.com/office/drawing/2014/main" id="{69B4CE1D-4334-8BC4-C9BF-74D7A1B7BBA1}"/>
              </a:ext>
            </a:extLst>
          </p:cNvPr>
          <p:cNvGrpSpPr/>
          <p:nvPr/>
        </p:nvGrpSpPr>
        <p:grpSpPr>
          <a:xfrm>
            <a:off x="1019175" y="3222030"/>
            <a:ext cx="10153650" cy="2458164"/>
            <a:chOff x="1025525" y="248637"/>
            <a:chExt cx="10153650" cy="2458164"/>
          </a:xfrm>
        </p:grpSpPr>
        <p:sp>
          <p:nvSpPr>
            <p:cNvPr id="33" name="Retângulo 32">
              <a:extLst>
                <a:ext uri="{FF2B5EF4-FFF2-40B4-BE49-F238E27FC236}">
                  <a16:creationId xmlns:a16="http://schemas.microsoft.com/office/drawing/2014/main" id="{EA8CAA18-7948-6D1D-BE6A-FAE6A563E340}"/>
                </a:ext>
              </a:extLst>
            </p:cNvPr>
            <p:cNvSpPr/>
            <p:nvPr/>
          </p:nvSpPr>
          <p:spPr>
            <a:xfrm>
              <a:off x="1025525" y="567440"/>
              <a:ext cx="10153650" cy="213936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300B0512-B082-D9CE-07BB-27C12D51BBC1}"/>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35" name="CaixaDeTexto 34">
              <a:extLst>
                <a:ext uri="{FF2B5EF4-FFF2-40B4-BE49-F238E27FC236}">
                  <a16:creationId xmlns:a16="http://schemas.microsoft.com/office/drawing/2014/main" id="{ED852CE4-02D3-5928-C4E8-DA4EC0CDC7FF}"/>
                </a:ext>
              </a:extLst>
            </p:cNvPr>
            <p:cNvSpPr txBox="1"/>
            <p:nvPr/>
          </p:nvSpPr>
          <p:spPr>
            <a:xfrm>
              <a:off x="1612899" y="1707209"/>
              <a:ext cx="8991601" cy="646331"/>
            </a:xfrm>
            <a:prstGeom prst="rect">
              <a:avLst/>
            </a:prstGeom>
            <a:noFill/>
          </p:spPr>
          <p:txBody>
            <a:bodyPr wrap="square" rtlCol="0">
              <a:spAutoFit/>
            </a:bodyPr>
            <a:lstStyle/>
            <a:p>
              <a:r>
                <a:rPr lang="pt-BR" dirty="0">
                  <a:solidFill>
                    <a:schemeClr val="bg1"/>
                  </a:solidFill>
                  <a:effectLst/>
                </a:rPr>
                <a:t>Métodos ágeis também enfatizam comunicações em tempo real entre equipe de desenvolvimento e clientes.</a:t>
              </a:r>
              <a:endParaRPr lang="pt-BR" dirty="0">
                <a:solidFill>
                  <a:schemeClr val="bg1"/>
                </a:solidFill>
              </a:endParaRPr>
            </a:p>
          </p:txBody>
        </p:sp>
        <p:pic>
          <p:nvPicPr>
            <p:cNvPr id="36" name="Imagem 35">
              <a:extLst>
                <a:ext uri="{FF2B5EF4-FFF2-40B4-BE49-F238E27FC236}">
                  <a16:creationId xmlns:a16="http://schemas.microsoft.com/office/drawing/2014/main" id="{41182D97-EA63-F29C-0FAF-4AC5D2815734}"/>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a:solidFill>
              <a:srgbClr val="329CB3"/>
            </a:solidFill>
          </p:spPr>
        </p:pic>
      </p:grpSp>
    </p:spTree>
    <p:extLst>
      <p:ext uri="{BB962C8B-B14F-4D97-AF65-F5344CB8AC3E}">
        <p14:creationId xmlns:p14="http://schemas.microsoft.com/office/powerpoint/2010/main" val="403902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eta: para a Direita 22">
            <a:extLst>
              <a:ext uri="{FF2B5EF4-FFF2-40B4-BE49-F238E27FC236}">
                <a16:creationId xmlns:a16="http://schemas.microsoft.com/office/drawing/2014/main" id="{576A5D3C-FC32-5626-5C76-C536BFA86D5F}"/>
              </a:ext>
            </a:extLst>
          </p:cNvPr>
          <p:cNvSpPr/>
          <p:nvPr/>
        </p:nvSpPr>
        <p:spPr>
          <a:xfrm>
            <a:off x="8118328"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Extreme </a:t>
            </a:r>
            <a:r>
              <a:rPr lang="pt-BR" dirty="0" err="1"/>
              <a:t>Programming</a:t>
            </a:r>
            <a:r>
              <a:rPr lang="pt-BR" dirty="0"/>
              <a:t> - XP</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980394" y="1337210"/>
            <a:ext cx="10153649" cy="1477328"/>
          </a:xfrm>
          <a:prstGeom prst="rect">
            <a:avLst/>
          </a:prstGeom>
          <a:noFill/>
        </p:spPr>
        <p:txBody>
          <a:bodyPr wrap="square" anchor="ctr">
            <a:spAutoFit/>
          </a:bodyPr>
          <a:lstStyle/>
          <a:p>
            <a:pPr marL="285750" indent="-285750" algn="just">
              <a:buFont typeface="Arial" panose="020B0604020202020204" pitchFamily="34" charset="0"/>
              <a:buChar char="•"/>
            </a:pPr>
            <a:r>
              <a:rPr lang="pt-BR" dirty="0">
                <a:solidFill>
                  <a:schemeClr val="bg2">
                    <a:lumMod val="25000"/>
                  </a:schemeClr>
                </a:solidFill>
                <a:effectLst/>
              </a:rPr>
              <a:t>A Extreme </a:t>
            </a:r>
            <a:r>
              <a:rPr lang="pt-BR" dirty="0" err="1">
                <a:solidFill>
                  <a:schemeClr val="bg2">
                    <a:lumMod val="25000"/>
                  </a:schemeClr>
                </a:solidFill>
                <a:effectLst/>
              </a:rPr>
              <a:t>Programming</a:t>
            </a:r>
            <a:r>
              <a:rPr lang="pt-BR" dirty="0">
                <a:solidFill>
                  <a:schemeClr val="bg2">
                    <a:lumMod val="25000"/>
                  </a:schemeClr>
                </a:solidFill>
                <a:effectLst/>
              </a:rPr>
              <a:t>, ou simplesmente XP, é considerada um processo de desenvolvimento de software ágil, tendo sido proposta por Kent Beck em 1999. </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effectLst/>
              </a:rPr>
              <a:t>A XP adota valores que servem como critérios que norteiam as partes interessadas de um projeto, incluindo:</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B316449B-375E-BDC6-BCDB-25CE35E2E273}"/>
              </a:ext>
            </a:extLst>
          </p:cNvPr>
          <p:cNvSpPr/>
          <p:nvPr/>
        </p:nvSpPr>
        <p:spPr>
          <a:xfrm>
            <a:off x="1219749" y="2972105"/>
            <a:ext cx="1788033" cy="254868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77A619-8648-282C-CA6D-7BBF41F2E288}"/>
              </a:ext>
            </a:extLst>
          </p:cNvPr>
          <p:cNvSpPr txBox="1"/>
          <p:nvPr/>
        </p:nvSpPr>
        <p:spPr>
          <a:xfrm>
            <a:off x="1219749" y="3160235"/>
            <a:ext cx="1788034" cy="369332"/>
          </a:xfrm>
          <a:prstGeom prst="rect">
            <a:avLst/>
          </a:prstGeom>
          <a:noFill/>
        </p:spPr>
        <p:txBody>
          <a:bodyPr wrap="square">
            <a:spAutoFit/>
          </a:bodyPr>
          <a:lstStyle/>
          <a:p>
            <a:r>
              <a:rPr lang="pt-BR" b="1" dirty="0">
                <a:effectLst/>
              </a:rPr>
              <a:t>Comunicação</a:t>
            </a:r>
            <a:endParaRPr lang="pt-BR" b="1" dirty="0"/>
          </a:p>
        </p:txBody>
      </p:sp>
      <p:sp>
        <p:nvSpPr>
          <p:cNvPr id="20" name="CaixaDeTexto 19">
            <a:extLst>
              <a:ext uri="{FF2B5EF4-FFF2-40B4-BE49-F238E27FC236}">
                <a16:creationId xmlns:a16="http://schemas.microsoft.com/office/drawing/2014/main" id="{924878D5-3443-9298-4820-D8F203F05331}"/>
              </a:ext>
            </a:extLst>
          </p:cNvPr>
          <p:cNvSpPr txBox="1"/>
          <p:nvPr/>
        </p:nvSpPr>
        <p:spPr>
          <a:xfrm>
            <a:off x="1219750" y="3633757"/>
            <a:ext cx="1863232" cy="1569660"/>
          </a:xfrm>
          <a:prstGeom prst="rect">
            <a:avLst/>
          </a:prstGeom>
          <a:noFill/>
        </p:spPr>
        <p:txBody>
          <a:bodyPr wrap="square">
            <a:spAutoFit/>
          </a:bodyPr>
          <a:lstStyle/>
          <a:p>
            <a:r>
              <a:rPr lang="pt-BR" sz="1600" dirty="0">
                <a:solidFill>
                  <a:schemeClr val="bg2">
                    <a:lumMod val="25000"/>
                  </a:schemeClr>
                </a:solidFill>
              </a:rPr>
              <a:t>Busca compreender requisitos com pouca documentação e muita interação equipe-cliente.</a:t>
            </a:r>
          </a:p>
        </p:txBody>
      </p:sp>
      <p:sp>
        <p:nvSpPr>
          <p:cNvPr id="21" name="Retângulo: Cantos Arredondados 20">
            <a:extLst>
              <a:ext uri="{FF2B5EF4-FFF2-40B4-BE49-F238E27FC236}">
                <a16:creationId xmlns:a16="http://schemas.microsoft.com/office/drawing/2014/main" id="{F54AB6F1-B96C-3902-4FD4-F9235F8CE41A}"/>
              </a:ext>
            </a:extLst>
          </p:cNvPr>
          <p:cNvSpPr/>
          <p:nvPr/>
        </p:nvSpPr>
        <p:spPr>
          <a:xfrm>
            <a:off x="3181976" y="2969548"/>
            <a:ext cx="1788032" cy="255071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0D16FBD1-3F8D-69E7-30D0-3F268D6E5D8A}"/>
              </a:ext>
            </a:extLst>
          </p:cNvPr>
          <p:cNvSpPr txBox="1"/>
          <p:nvPr/>
        </p:nvSpPr>
        <p:spPr>
          <a:xfrm>
            <a:off x="3181975" y="3157679"/>
            <a:ext cx="1788034" cy="369332"/>
          </a:xfrm>
          <a:prstGeom prst="rect">
            <a:avLst/>
          </a:prstGeom>
          <a:noFill/>
        </p:spPr>
        <p:txBody>
          <a:bodyPr wrap="square">
            <a:spAutoFit/>
          </a:bodyPr>
          <a:lstStyle/>
          <a:p>
            <a:r>
              <a:rPr lang="pt-BR" b="1" dirty="0">
                <a:effectLst/>
              </a:rPr>
              <a:t>Simplicidade</a:t>
            </a:r>
            <a:endParaRPr lang="pt-BR" b="1" dirty="0"/>
          </a:p>
        </p:txBody>
      </p:sp>
      <p:sp>
        <p:nvSpPr>
          <p:cNvPr id="24" name="CaixaDeTexto 23">
            <a:extLst>
              <a:ext uri="{FF2B5EF4-FFF2-40B4-BE49-F238E27FC236}">
                <a16:creationId xmlns:a16="http://schemas.microsoft.com/office/drawing/2014/main" id="{79C1B9EE-41B4-C498-AE66-3471B59C6551}"/>
              </a:ext>
            </a:extLst>
          </p:cNvPr>
          <p:cNvSpPr txBox="1"/>
          <p:nvPr/>
        </p:nvSpPr>
        <p:spPr>
          <a:xfrm>
            <a:off x="3181974" y="3638827"/>
            <a:ext cx="1788033" cy="1077218"/>
          </a:xfrm>
          <a:prstGeom prst="rect">
            <a:avLst/>
          </a:prstGeom>
          <a:noFill/>
        </p:spPr>
        <p:txBody>
          <a:bodyPr wrap="square">
            <a:spAutoFit/>
          </a:bodyPr>
          <a:lstStyle/>
          <a:p>
            <a:r>
              <a:rPr lang="pt-BR" sz="1600" dirty="0">
                <a:solidFill>
                  <a:schemeClr val="bg2">
                    <a:lumMod val="25000"/>
                  </a:schemeClr>
                </a:solidFill>
                <a:effectLst/>
              </a:rPr>
              <a:t>Defende soluções simples para reduzir custos de mudanças futuras.</a:t>
            </a:r>
            <a:endParaRPr lang="pt-BR" sz="1600" dirty="0">
              <a:solidFill>
                <a:schemeClr val="bg2">
                  <a:lumMod val="25000"/>
                </a:schemeClr>
              </a:solidFill>
            </a:endParaRPr>
          </a:p>
        </p:txBody>
      </p:sp>
      <p:sp>
        <p:nvSpPr>
          <p:cNvPr id="25" name="Retângulo: Cantos Arredondados 24">
            <a:extLst>
              <a:ext uri="{FF2B5EF4-FFF2-40B4-BE49-F238E27FC236}">
                <a16:creationId xmlns:a16="http://schemas.microsoft.com/office/drawing/2014/main" id="{EECF7DAE-8E08-9230-FD9D-42FA0C49FBDB}"/>
              </a:ext>
            </a:extLst>
          </p:cNvPr>
          <p:cNvSpPr/>
          <p:nvPr/>
        </p:nvSpPr>
        <p:spPr>
          <a:xfrm>
            <a:off x="5150215" y="2966993"/>
            <a:ext cx="1788033" cy="25537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B337B019-0EEF-9087-CEB5-919D776CDF39}"/>
              </a:ext>
            </a:extLst>
          </p:cNvPr>
          <p:cNvSpPr txBox="1"/>
          <p:nvPr/>
        </p:nvSpPr>
        <p:spPr>
          <a:xfrm>
            <a:off x="5150215" y="3155054"/>
            <a:ext cx="1788034" cy="369332"/>
          </a:xfrm>
          <a:prstGeom prst="rect">
            <a:avLst/>
          </a:prstGeom>
          <a:noFill/>
        </p:spPr>
        <p:txBody>
          <a:bodyPr wrap="square">
            <a:spAutoFit/>
          </a:bodyPr>
          <a:lstStyle/>
          <a:p>
            <a:r>
              <a:rPr lang="pt-BR" b="1" dirty="0">
                <a:effectLst/>
              </a:rPr>
              <a:t>Feedback</a:t>
            </a:r>
            <a:endParaRPr lang="pt-BR" b="1" dirty="0"/>
          </a:p>
        </p:txBody>
      </p:sp>
      <p:sp>
        <p:nvSpPr>
          <p:cNvPr id="27" name="CaixaDeTexto 26">
            <a:extLst>
              <a:ext uri="{FF2B5EF4-FFF2-40B4-BE49-F238E27FC236}">
                <a16:creationId xmlns:a16="http://schemas.microsoft.com/office/drawing/2014/main" id="{F342EE08-19B3-6333-D2BB-778CA29632FB}"/>
              </a:ext>
            </a:extLst>
          </p:cNvPr>
          <p:cNvSpPr txBox="1"/>
          <p:nvPr/>
        </p:nvSpPr>
        <p:spPr>
          <a:xfrm>
            <a:off x="5150216" y="3616200"/>
            <a:ext cx="1863232" cy="1815882"/>
          </a:xfrm>
          <a:prstGeom prst="rect">
            <a:avLst/>
          </a:prstGeom>
          <a:noFill/>
        </p:spPr>
        <p:txBody>
          <a:bodyPr wrap="square">
            <a:spAutoFit/>
          </a:bodyPr>
          <a:lstStyle/>
          <a:p>
            <a:r>
              <a:rPr lang="pt-BR" sz="1600" dirty="0">
                <a:solidFill>
                  <a:schemeClr val="bg2">
                    <a:lumMod val="25000"/>
                  </a:schemeClr>
                </a:solidFill>
              </a:rPr>
              <a:t>Oferece feedback durante testes, permitindo correções com base na validação funcional pelos clientes.</a:t>
            </a:r>
          </a:p>
        </p:txBody>
      </p:sp>
      <p:sp>
        <p:nvSpPr>
          <p:cNvPr id="28" name="Retângulo: Cantos Arredondados 27">
            <a:extLst>
              <a:ext uri="{FF2B5EF4-FFF2-40B4-BE49-F238E27FC236}">
                <a16:creationId xmlns:a16="http://schemas.microsoft.com/office/drawing/2014/main" id="{057C53A2-2D69-73B4-17D4-50AEA4EA6EC3}"/>
              </a:ext>
            </a:extLst>
          </p:cNvPr>
          <p:cNvSpPr/>
          <p:nvPr/>
        </p:nvSpPr>
        <p:spPr>
          <a:xfrm>
            <a:off x="7112440" y="2966993"/>
            <a:ext cx="1788033" cy="25537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455FE320-456E-E3FF-D635-3186A8C6638F}"/>
              </a:ext>
            </a:extLst>
          </p:cNvPr>
          <p:cNvSpPr txBox="1"/>
          <p:nvPr/>
        </p:nvSpPr>
        <p:spPr>
          <a:xfrm>
            <a:off x="7112440" y="3155054"/>
            <a:ext cx="1788034" cy="369332"/>
          </a:xfrm>
          <a:prstGeom prst="rect">
            <a:avLst/>
          </a:prstGeom>
          <a:noFill/>
        </p:spPr>
        <p:txBody>
          <a:bodyPr wrap="square">
            <a:spAutoFit/>
          </a:bodyPr>
          <a:lstStyle/>
          <a:p>
            <a:r>
              <a:rPr lang="pt-BR" b="1" dirty="0">
                <a:effectLst/>
              </a:rPr>
              <a:t>Coragem</a:t>
            </a:r>
            <a:endParaRPr lang="pt-BR" b="1" dirty="0"/>
          </a:p>
        </p:txBody>
      </p:sp>
      <p:sp>
        <p:nvSpPr>
          <p:cNvPr id="30" name="CaixaDeTexto 29">
            <a:extLst>
              <a:ext uri="{FF2B5EF4-FFF2-40B4-BE49-F238E27FC236}">
                <a16:creationId xmlns:a16="http://schemas.microsoft.com/office/drawing/2014/main" id="{43625895-6112-7495-8A62-1521BDB0275F}"/>
              </a:ext>
            </a:extLst>
          </p:cNvPr>
          <p:cNvSpPr txBox="1"/>
          <p:nvPr/>
        </p:nvSpPr>
        <p:spPr>
          <a:xfrm>
            <a:off x="7112441" y="3631202"/>
            <a:ext cx="1887024" cy="1815882"/>
          </a:xfrm>
          <a:prstGeom prst="rect">
            <a:avLst/>
          </a:prstGeom>
          <a:noFill/>
        </p:spPr>
        <p:txBody>
          <a:bodyPr wrap="square">
            <a:spAutoFit/>
          </a:bodyPr>
          <a:lstStyle/>
          <a:p>
            <a:r>
              <a:rPr lang="pt-BR" sz="1600" dirty="0">
                <a:solidFill>
                  <a:schemeClr val="bg2">
                    <a:lumMod val="25000"/>
                  </a:schemeClr>
                </a:solidFill>
              </a:rPr>
              <a:t>Essencial para lidar com riscos de erro, promovendo confiança nos mecanismos de prevenção e proteção.</a:t>
            </a:r>
          </a:p>
        </p:txBody>
      </p:sp>
      <p:sp>
        <p:nvSpPr>
          <p:cNvPr id="31" name="Retângulo: Cantos Arredondados 30">
            <a:extLst>
              <a:ext uri="{FF2B5EF4-FFF2-40B4-BE49-F238E27FC236}">
                <a16:creationId xmlns:a16="http://schemas.microsoft.com/office/drawing/2014/main" id="{9FF0E128-4D67-DAE7-4D00-FEA12126815D}"/>
              </a:ext>
            </a:extLst>
          </p:cNvPr>
          <p:cNvSpPr/>
          <p:nvPr/>
        </p:nvSpPr>
        <p:spPr>
          <a:xfrm>
            <a:off x="9074664" y="2966993"/>
            <a:ext cx="1788033" cy="255274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630C7CDA-E625-8F0F-0D70-2ECB7160BAB2}"/>
              </a:ext>
            </a:extLst>
          </p:cNvPr>
          <p:cNvSpPr txBox="1"/>
          <p:nvPr/>
        </p:nvSpPr>
        <p:spPr>
          <a:xfrm>
            <a:off x="9074664" y="3155054"/>
            <a:ext cx="1788034" cy="369332"/>
          </a:xfrm>
          <a:prstGeom prst="rect">
            <a:avLst/>
          </a:prstGeom>
          <a:noFill/>
        </p:spPr>
        <p:txBody>
          <a:bodyPr wrap="square">
            <a:spAutoFit/>
          </a:bodyPr>
          <a:lstStyle/>
          <a:p>
            <a:r>
              <a:rPr lang="pt-BR" b="1" dirty="0">
                <a:effectLst/>
              </a:rPr>
              <a:t>Respeito</a:t>
            </a:r>
            <a:endParaRPr lang="pt-BR" b="1" dirty="0"/>
          </a:p>
        </p:txBody>
      </p:sp>
      <p:sp>
        <p:nvSpPr>
          <p:cNvPr id="38" name="CaixaDeTexto 37">
            <a:extLst>
              <a:ext uri="{FF2B5EF4-FFF2-40B4-BE49-F238E27FC236}">
                <a16:creationId xmlns:a16="http://schemas.microsoft.com/office/drawing/2014/main" id="{437A03BC-994D-5AA2-6F52-AE5070560CD3}"/>
              </a:ext>
            </a:extLst>
          </p:cNvPr>
          <p:cNvSpPr txBox="1"/>
          <p:nvPr/>
        </p:nvSpPr>
        <p:spPr>
          <a:xfrm>
            <a:off x="9074665" y="3631202"/>
            <a:ext cx="1897585" cy="2554545"/>
          </a:xfrm>
          <a:prstGeom prst="rect">
            <a:avLst/>
          </a:prstGeom>
          <a:noFill/>
        </p:spPr>
        <p:txBody>
          <a:bodyPr wrap="square">
            <a:spAutoFit/>
          </a:bodyPr>
          <a:lstStyle/>
          <a:p>
            <a:r>
              <a:rPr lang="pt-BR" sz="1600" dirty="0">
                <a:solidFill>
                  <a:schemeClr val="bg2">
                    <a:lumMod val="25000"/>
                  </a:schemeClr>
                </a:solidFill>
              </a:rPr>
              <a:t>É o valor fundamental que sustenta um projeto de software, sendo crucial para o sucesso.</a:t>
            </a:r>
          </a:p>
          <a:p>
            <a:endParaRPr lang="pt-BR" sz="1600" dirty="0">
              <a:solidFill>
                <a:schemeClr val="bg2">
                  <a:lumMod val="25000"/>
                </a:schemeClr>
              </a:solidFill>
            </a:endParaRPr>
          </a:p>
          <a:p>
            <a:endParaRPr lang="pt-BR" sz="1600" dirty="0">
              <a:solidFill>
                <a:schemeClr val="bg2">
                  <a:lumMod val="25000"/>
                </a:schemeClr>
              </a:solidFill>
            </a:endParaRPr>
          </a:p>
          <a:p>
            <a:endParaRPr lang="pt-BR" sz="1600" dirty="0">
              <a:solidFill>
                <a:schemeClr val="bg2">
                  <a:lumMod val="25000"/>
                </a:schemeClr>
              </a:solidFill>
            </a:endParaRPr>
          </a:p>
          <a:p>
            <a:endParaRPr lang="pt-BR" sz="1600" dirty="0">
              <a:solidFill>
                <a:schemeClr val="bg2">
                  <a:lumMod val="25000"/>
                </a:schemeClr>
              </a:solidFill>
            </a:endParaRPr>
          </a:p>
        </p:txBody>
      </p:sp>
    </p:spTree>
    <p:extLst>
      <p:ext uri="{BB962C8B-B14F-4D97-AF65-F5344CB8AC3E}">
        <p14:creationId xmlns:p14="http://schemas.microsoft.com/office/powerpoint/2010/main" val="3557577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eta: para a Direita 22">
            <a:extLst>
              <a:ext uri="{FF2B5EF4-FFF2-40B4-BE49-F238E27FC236}">
                <a16:creationId xmlns:a16="http://schemas.microsoft.com/office/drawing/2014/main" id="{576A5D3C-FC32-5626-5C76-C536BFA86D5F}"/>
              </a:ext>
            </a:extLst>
          </p:cNvPr>
          <p:cNvSpPr/>
          <p:nvPr/>
        </p:nvSpPr>
        <p:spPr>
          <a:xfrm>
            <a:off x="8118328"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Extreme </a:t>
            </a:r>
            <a:r>
              <a:rPr lang="pt-BR" dirty="0" err="1"/>
              <a:t>Programming</a:t>
            </a:r>
            <a:r>
              <a:rPr lang="pt-BR" dirty="0"/>
              <a:t> - XP</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498533"/>
            <a:ext cx="10153649" cy="369332"/>
          </a:xfrm>
          <a:prstGeom prst="rect">
            <a:avLst/>
          </a:prstGeom>
          <a:noFill/>
        </p:spPr>
        <p:txBody>
          <a:bodyPr wrap="square" anchor="ctr">
            <a:spAutoFit/>
          </a:bodyPr>
          <a:lstStyle/>
          <a:p>
            <a:pPr algn="just"/>
            <a:r>
              <a:rPr lang="pt-BR" dirty="0">
                <a:solidFill>
                  <a:schemeClr val="bg2">
                    <a:lumMod val="25000"/>
                  </a:schemeClr>
                </a:solidFill>
                <a:effectLst/>
              </a:rPr>
              <a:t>A XP possui doze práticas que se enquadram nos valores e princípios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Cantos Arredondados 2">
            <a:extLst>
              <a:ext uri="{FF2B5EF4-FFF2-40B4-BE49-F238E27FC236}">
                <a16:creationId xmlns:a16="http://schemas.microsoft.com/office/drawing/2014/main" id="{52E0A0FE-9B73-940D-D88B-8D695BB61F55}"/>
              </a:ext>
            </a:extLst>
          </p:cNvPr>
          <p:cNvSpPr/>
          <p:nvPr/>
        </p:nvSpPr>
        <p:spPr>
          <a:xfrm>
            <a:off x="1019175" y="2394217"/>
            <a:ext cx="2320417"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41F82878-6D37-94E8-3E58-F2DD6FA1A559}"/>
              </a:ext>
            </a:extLst>
          </p:cNvPr>
          <p:cNvSpPr txBox="1"/>
          <p:nvPr/>
        </p:nvSpPr>
        <p:spPr>
          <a:xfrm>
            <a:off x="990568" y="2648116"/>
            <a:ext cx="2320416" cy="369332"/>
          </a:xfrm>
          <a:prstGeom prst="rect">
            <a:avLst/>
          </a:prstGeom>
          <a:noFill/>
        </p:spPr>
        <p:txBody>
          <a:bodyPr wrap="square">
            <a:spAutoFit/>
          </a:bodyPr>
          <a:lstStyle/>
          <a:p>
            <a:pPr algn="ctr"/>
            <a:r>
              <a:rPr lang="pt-BR" b="1" dirty="0"/>
              <a:t>Jogo de Planejamento</a:t>
            </a:r>
          </a:p>
        </p:txBody>
      </p:sp>
      <p:sp>
        <p:nvSpPr>
          <p:cNvPr id="5" name="Retângulo: Cantos Arredondados 4">
            <a:extLst>
              <a:ext uri="{FF2B5EF4-FFF2-40B4-BE49-F238E27FC236}">
                <a16:creationId xmlns:a16="http://schemas.microsoft.com/office/drawing/2014/main" id="{D5BA6CE1-B212-7B04-81D7-55DAF37E2BE9}"/>
              </a:ext>
            </a:extLst>
          </p:cNvPr>
          <p:cNvSpPr/>
          <p:nvPr/>
        </p:nvSpPr>
        <p:spPr>
          <a:xfrm>
            <a:off x="3489317" y="2394217"/>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30D1FAC-2A63-3E14-3E6F-7DA5CA622449}"/>
              </a:ext>
            </a:extLst>
          </p:cNvPr>
          <p:cNvSpPr txBox="1"/>
          <p:nvPr/>
        </p:nvSpPr>
        <p:spPr>
          <a:xfrm>
            <a:off x="3489317" y="2648116"/>
            <a:ext cx="2320417" cy="369332"/>
          </a:xfrm>
          <a:prstGeom prst="rect">
            <a:avLst/>
          </a:prstGeom>
          <a:noFill/>
        </p:spPr>
        <p:txBody>
          <a:bodyPr wrap="square">
            <a:spAutoFit/>
          </a:bodyPr>
          <a:lstStyle/>
          <a:p>
            <a:pPr algn="ctr"/>
            <a:r>
              <a:rPr lang="pt-BR" b="1" dirty="0"/>
              <a:t>Pequenas Releases</a:t>
            </a:r>
          </a:p>
        </p:txBody>
      </p:sp>
      <p:sp>
        <p:nvSpPr>
          <p:cNvPr id="9" name="Retângulo: Cantos Arredondados 8">
            <a:extLst>
              <a:ext uri="{FF2B5EF4-FFF2-40B4-BE49-F238E27FC236}">
                <a16:creationId xmlns:a16="http://schemas.microsoft.com/office/drawing/2014/main" id="{D25DE9FD-4C96-0DDF-708F-33DA8149E0E0}"/>
              </a:ext>
            </a:extLst>
          </p:cNvPr>
          <p:cNvSpPr/>
          <p:nvPr/>
        </p:nvSpPr>
        <p:spPr>
          <a:xfrm>
            <a:off x="5959459" y="2394217"/>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174ECA4B-61BE-885D-A91D-151A49FC0172}"/>
              </a:ext>
            </a:extLst>
          </p:cNvPr>
          <p:cNvSpPr txBox="1"/>
          <p:nvPr/>
        </p:nvSpPr>
        <p:spPr>
          <a:xfrm>
            <a:off x="5959459" y="2651806"/>
            <a:ext cx="2320417" cy="369332"/>
          </a:xfrm>
          <a:prstGeom prst="rect">
            <a:avLst/>
          </a:prstGeom>
          <a:noFill/>
        </p:spPr>
        <p:txBody>
          <a:bodyPr wrap="square">
            <a:spAutoFit/>
          </a:bodyPr>
          <a:lstStyle/>
          <a:p>
            <a:pPr algn="ctr"/>
            <a:r>
              <a:rPr lang="pt-BR" b="1" dirty="0"/>
              <a:t>Metáfora</a:t>
            </a:r>
          </a:p>
        </p:txBody>
      </p:sp>
      <p:sp>
        <p:nvSpPr>
          <p:cNvPr id="12" name="Retângulo: Cantos Arredondados 11">
            <a:extLst>
              <a:ext uri="{FF2B5EF4-FFF2-40B4-BE49-F238E27FC236}">
                <a16:creationId xmlns:a16="http://schemas.microsoft.com/office/drawing/2014/main" id="{B8509B84-13FC-73D9-352F-EF1F34BDFEF5}"/>
              </a:ext>
            </a:extLst>
          </p:cNvPr>
          <p:cNvSpPr/>
          <p:nvPr/>
        </p:nvSpPr>
        <p:spPr>
          <a:xfrm>
            <a:off x="8429601" y="2394217"/>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FF488AB9-04E6-F8F2-9E72-C8C857604A2B}"/>
              </a:ext>
            </a:extLst>
          </p:cNvPr>
          <p:cNvSpPr txBox="1"/>
          <p:nvPr/>
        </p:nvSpPr>
        <p:spPr>
          <a:xfrm>
            <a:off x="8429601" y="2648116"/>
            <a:ext cx="2320417" cy="369332"/>
          </a:xfrm>
          <a:prstGeom prst="rect">
            <a:avLst/>
          </a:prstGeom>
          <a:noFill/>
        </p:spPr>
        <p:txBody>
          <a:bodyPr wrap="square">
            <a:spAutoFit/>
          </a:bodyPr>
          <a:lstStyle/>
          <a:p>
            <a:pPr algn="ctr"/>
            <a:r>
              <a:rPr lang="pt-BR" b="1" dirty="0"/>
              <a:t>Projeto Simples</a:t>
            </a:r>
          </a:p>
        </p:txBody>
      </p:sp>
      <p:sp>
        <p:nvSpPr>
          <p:cNvPr id="14" name="Retângulo: Cantos Arredondados 13">
            <a:extLst>
              <a:ext uri="{FF2B5EF4-FFF2-40B4-BE49-F238E27FC236}">
                <a16:creationId xmlns:a16="http://schemas.microsoft.com/office/drawing/2014/main" id="{66FFEE9C-1423-1C9F-F70E-271F6297F454}"/>
              </a:ext>
            </a:extLst>
          </p:cNvPr>
          <p:cNvSpPr/>
          <p:nvPr/>
        </p:nvSpPr>
        <p:spPr>
          <a:xfrm>
            <a:off x="1019175" y="3641819"/>
            <a:ext cx="2320417"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18829082-9BCF-AED1-DC9F-20F129C9427F}"/>
              </a:ext>
            </a:extLst>
          </p:cNvPr>
          <p:cNvSpPr txBox="1"/>
          <p:nvPr/>
        </p:nvSpPr>
        <p:spPr>
          <a:xfrm>
            <a:off x="1019176" y="3747278"/>
            <a:ext cx="2320416" cy="646331"/>
          </a:xfrm>
          <a:prstGeom prst="rect">
            <a:avLst/>
          </a:prstGeom>
          <a:noFill/>
        </p:spPr>
        <p:txBody>
          <a:bodyPr wrap="square">
            <a:spAutoFit/>
          </a:bodyPr>
          <a:lstStyle/>
          <a:p>
            <a:pPr algn="ctr"/>
            <a:r>
              <a:rPr lang="pt-BR" b="1" dirty="0"/>
              <a:t>Cliente no Local de Trabalho</a:t>
            </a:r>
          </a:p>
        </p:txBody>
      </p:sp>
      <p:sp>
        <p:nvSpPr>
          <p:cNvPr id="16" name="Retângulo: Cantos Arredondados 15">
            <a:extLst>
              <a:ext uri="{FF2B5EF4-FFF2-40B4-BE49-F238E27FC236}">
                <a16:creationId xmlns:a16="http://schemas.microsoft.com/office/drawing/2014/main" id="{5F0E7C06-6F2D-9AFE-0AD0-B62A632BE1FB}"/>
              </a:ext>
            </a:extLst>
          </p:cNvPr>
          <p:cNvSpPr/>
          <p:nvPr/>
        </p:nvSpPr>
        <p:spPr>
          <a:xfrm>
            <a:off x="3489317" y="3641819"/>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A639A9B6-E5B4-B824-9D26-2937B1F74DDF}"/>
              </a:ext>
            </a:extLst>
          </p:cNvPr>
          <p:cNvSpPr txBox="1"/>
          <p:nvPr/>
        </p:nvSpPr>
        <p:spPr>
          <a:xfrm>
            <a:off x="3489317" y="3896057"/>
            <a:ext cx="2320417" cy="369332"/>
          </a:xfrm>
          <a:prstGeom prst="rect">
            <a:avLst/>
          </a:prstGeom>
          <a:noFill/>
        </p:spPr>
        <p:txBody>
          <a:bodyPr wrap="square">
            <a:spAutoFit/>
          </a:bodyPr>
          <a:lstStyle/>
          <a:p>
            <a:pPr algn="ctr"/>
            <a:r>
              <a:rPr lang="pt-BR" b="1" dirty="0"/>
              <a:t>Semana de 40 horas</a:t>
            </a:r>
          </a:p>
        </p:txBody>
      </p:sp>
      <p:sp>
        <p:nvSpPr>
          <p:cNvPr id="32" name="Retângulo: Cantos Arredondados 31">
            <a:extLst>
              <a:ext uri="{FF2B5EF4-FFF2-40B4-BE49-F238E27FC236}">
                <a16:creationId xmlns:a16="http://schemas.microsoft.com/office/drawing/2014/main" id="{4DA20218-4177-ED88-310B-436814918F05}"/>
              </a:ext>
            </a:extLst>
          </p:cNvPr>
          <p:cNvSpPr/>
          <p:nvPr/>
        </p:nvSpPr>
        <p:spPr>
          <a:xfrm>
            <a:off x="5959459" y="3641819"/>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9F8E6738-6A46-E1B2-45DF-B707556AAAFC}"/>
              </a:ext>
            </a:extLst>
          </p:cNvPr>
          <p:cNvSpPr txBox="1"/>
          <p:nvPr/>
        </p:nvSpPr>
        <p:spPr>
          <a:xfrm>
            <a:off x="5959459" y="3896057"/>
            <a:ext cx="2320417" cy="369332"/>
          </a:xfrm>
          <a:prstGeom prst="rect">
            <a:avLst/>
          </a:prstGeom>
          <a:noFill/>
        </p:spPr>
        <p:txBody>
          <a:bodyPr wrap="square">
            <a:spAutoFit/>
          </a:bodyPr>
          <a:lstStyle/>
          <a:p>
            <a:pPr algn="ctr"/>
            <a:r>
              <a:rPr lang="pt-BR" b="1" dirty="0"/>
              <a:t>Programação Pareada</a:t>
            </a:r>
          </a:p>
        </p:txBody>
      </p:sp>
      <p:sp>
        <p:nvSpPr>
          <p:cNvPr id="34" name="Retângulo: Cantos Arredondados 33">
            <a:extLst>
              <a:ext uri="{FF2B5EF4-FFF2-40B4-BE49-F238E27FC236}">
                <a16:creationId xmlns:a16="http://schemas.microsoft.com/office/drawing/2014/main" id="{5C88E973-2BD3-F0E5-5277-B2C64BA6C217}"/>
              </a:ext>
            </a:extLst>
          </p:cNvPr>
          <p:cNvSpPr/>
          <p:nvPr/>
        </p:nvSpPr>
        <p:spPr>
          <a:xfrm>
            <a:off x="8429601" y="3641819"/>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C624AF5D-49B6-DA21-C701-B8FE8DDD24C1}"/>
              </a:ext>
            </a:extLst>
          </p:cNvPr>
          <p:cNvSpPr txBox="1"/>
          <p:nvPr/>
        </p:nvSpPr>
        <p:spPr>
          <a:xfrm>
            <a:off x="8429601" y="3896057"/>
            <a:ext cx="2320417" cy="369332"/>
          </a:xfrm>
          <a:prstGeom prst="rect">
            <a:avLst/>
          </a:prstGeom>
          <a:noFill/>
        </p:spPr>
        <p:txBody>
          <a:bodyPr wrap="square">
            <a:spAutoFit/>
          </a:bodyPr>
          <a:lstStyle/>
          <a:p>
            <a:pPr algn="ctr"/>
            <a:r>
              <a:rPr lang="pt-BR" b="1" dirty="0"/>
              <a:t>Propriedade Coletiva</a:t>
            </a:r>
          </a:p>
        </p:txBody>
      </p:sp>
      <p:sp>
        <p:nvSpPr>
          <p:cNvPr id="46" name="Retângulo: Cantos Arredondados 45">
            <a:extLst>
              <a:ext uri="{FF2B5EF4-FFF2-40B4-BE49-F238E27FC236}">
                <a16:creationId xmlns:a16="http://schemas.microsoft.com/office/drawing/2014/main" id="{14265E49-9249-28C3-AB62-48CDE2F27403}"/>
              </a:ext>
            </a:extLst>
          </p:cNvPr>
          <p:cNvSpPr/>
          <p:nvPr/>
        </p:nvSpPr>
        <p:spPr>
          <a:xfrm>
            <a:off x="1019175" y="4889421"/>
            <a:ext cx="2320417"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CaixaDeTexto 46">
            <a:extLst>
              <a:ext uri="{FF2B5EF4-FFF2-40B4-BE49-F238E27FC236}">
                <a16:creationId xmlns:a16="http://schemas.microsoft.com/office/drawing/2014/main" id="{C19E0DC8-E09E-AB08-78C2-98B6DF449BD8}"/>
              </a:ext>
            </a:extLst>
          </p:cNvPr>
          <p:cNvSpPr txBox="1"/>
          <p:nvPr/>
        </p:nvSpPr>
        <p:spPr>
          <a:xfrm>
            <a:off x="1019175" y="4994880"/>
            <a:ext cx="2336672" cy="646331"/>
          </a:xfrm>
          <a:prstGeom prst="rect">
            <a:avLst/>
          </a:prstGeom>
          <a:noFill/>
        </p:spPr>
        <p:txBody>
          <a:bodyPr wrap="square">
            <a:spAutoFit/>
          </a:bodyPr>
          <a:lstStyle/>
          <a:p>
            <a:pPr algn="ctr"/>
            <a:r>
              <a:rPr lang="pt-BR" b="1" dirty="0"/>
              <a:t>Padronização do Código</a:t>
            </a:r>
          </a:p>
        </p:txBody>
      </p:sp>
      <p:sp>
        <p:nvSpPr>
          <p:cNvPr id="48" name="Retângulo: Cantos Arredondados 47">
            <a:extLst>
              <a:ext uri="{FF2B5EF4-FFF2-40B4-BE49-F238E27FC236}">
                <a16:creationId xmlns:a16="http://schemas.microsoft.com/office/drawing/2014/main" id="{288E7F0B-EE7A-2FFC-6B13-C3283741F48C}"/>
              </a:ext>
            </a:extLst>
          </p:cNvPr>
          <p:cNvSpPr/>
          <p:nvPr/>
        </p:nvSpPr>
        <p:spPr>
          <a:xfrm>
            <a:off x="3489317" y="4889421"/>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68ED46FB-9B57-F37A-8738-85B5BA7EE51B}"/>
              </a:ext>
            </a:extLst>
          </p:cNvPr>
          <p:cNvSpPr txBox="1"/>
          <p:nvPr/>
        </p:nvSpPr>
        <p:spPr>
          <a:xfrm>
            <a:off x="3489317" y="4994880"/>
            <a:ext cx="2320417" cy="646331"/>
          </a:xfrm>
          <a:prstGeom prst="rect">
            <a:avLst/>
          </a:prstGeom>
          <a:noFill/>
        </p:spPr>
        <p:txBody>
          <a:bodyPr wrap="square">
            <a:spAutoFit/>
          </a:bodyPr>
          <a:lstStyle/>
          <a:p>
            <a:pPr algn="ctr"/>
            <a:r>
              <a:rPr lang="pt-BR" b="1" dirty="0"/>
              <a:t>Desenvolvimento Orientado a Testes</a:t>
            </a:r>
          </a:p>
        </p:txBody>
      </p:sp>
      <p:sp>
        <p:nvSpPr>
          <p:cNvPr id="50" name="Retângulo: Cantos Arredondados 49">
            <a:extLst>
              <a:ext uri="{FF2B5EF4-FFF2-40B4-BE49-F238E27FC236}">
                <a16:creationId xmlns:a16="http://schemas.microsoft.com/office/drawing/2014/main" id="{885BBD2E-6019-36E5-4D0D-9B5C19DA3DCF}"/>
              </a:ext>
            </a:extLst>
          </p:cNvPr>
          <p:cNvSpPr/>
          <p:nvPr/>
        </p:nvSpPr>
        <p:spPr>
          <a:xfrm>
            <a:off x="5959459" y="4889421"/>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aixaDeTexto 50">
            <a:extLst>
              <a:ext uri="{FF2B5EF4-FFF2-40B4-BE49-F238E27FC236}">
                <a16:creationId xmlns:a16="http://schemas.microsoft.com/office/drawing/2014/main" id="{06CFF0A9-CDD7-F639-1A41-6909775827C7}"/>
              </a:ext>
            </a:extLst>
          </p:cNvPr>
          <p:cNvSpPr txBox="1"/>
          <p:nvPr/>
        </p:nvSpPr>
        <p:spPr>
          <a:xfrm>
            <a:off x="5959459" y="5158701"/>
            <a:ext cx="2320417" cy="369332"/>
          </a:xfrm>
          <a:prstGeom prst="rect">
            <a:avLst/>
          </a:prstGeom>
          <a:noFill/>
        </p:spPr>
        <p:txBody>
          <a:bodyPr wrap="square">
            <a:spAutoFit/>
          </a:bodyPr>
          <a:lstStyle/>
          <a:p>
            <a:pPr algn="ctr"/>
            <a:r>
              <a:rPr lang="pt-BR" b="1" dirty="0" err="1"/>
              <a:t>Refatoração</a:t>
            </a:r>
            <a:endParaRPr lang="pt-BR" b="1" dirty="0"/>
          </a:p>
        </p:txBody>
      </p:sp>
      <p:sp>
        <p:nvSpPr>
          <p:cNvPr id="52" name="Retângulo: Cantos Arredondados 51">
            <a:extLst>
              <a:ext uri="{FF2B5EF4-FFF2-40B4-BE49-F238E27FC236}">
                <a16:creationId xmlns:a16="http://schemas.microsoft.com/office/drawing/2014/main" id="{B55FE0BF-3A32-5C2E-1AA6-7442A229C7DF}"/>
              </a:ext>
            </a:extLst>
          </p:cNvPr>
          <p:cNvSpPr/>
          <p:nvPr/>
        </p:nvSpPr>
        <p:spPr>
          <a:xfrm>
            <a:off x="8429601" y="4889421"/>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42CBEA50-2472-9214-3F30-80255F30F551}"/>
              </a:ext>
            </a:extLst>
          </p:cNvPr>
          <p:cNvSpPr txBox="1"/>
          <p:nvPr/>
        </p:nvSpPr>
        <p:spPr>
          <a:xfrm>
            <a:off x="8429601" y="5158701"/>
            <a:ext cx="2320417" cy="369332"/>
          </a:xfrm>
          <a:prstGeom prst="rect">
            <a:avLst/>
          </a:prstGeom>
          <a:noFill/>
        </p:spPr>
        <p:txBody>
          <a:bodyPr wrap="square">
            <a:spAutoFit/>
          </a:bodyPr>
          <a:lstStyle/>
          <a:p>
            <a:pPr algn="ctr"/>
            <a:r>
              <a:rPr lang="pt-BR" b="1" dirty="0"/>
              <a:t>Integração Contínua</a:t>
            </a:r>
          </a:p>
        </p:txBody>
      </p:sp>
    </p:spTree>
    <p:extLst>
      <p:ext uri="{BB962C8B-B14F-4D97-AF65-F5344CB8AC3E}">
        <p14:creationId xmlns:p14="http://schemas.microsoft.com/office/powerpoint/2010/main" val="1865016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eta: para a Direita 22">
            <a:extLst>
              <a:ext uri="{FF2B5EF4-FFF2-40B4-BE49-F238E27FC236}">
                <a16:creationId xmlns:a16="http://schemas.microsoft.com/office/drawing/2014/main" id="{576A5D3C-FC32-5626-5C76-C536BFA86D5F}"/>
              </a:ext>
            </a:extLst>
          </p:cNvPr>
          <p:cNvSpPr/>
          <p:nvPr/>
        </p:nvSpPr>
        <p:spPr>
          <a:xfrm>
            <a:off x="8118328"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Extreme </a:t>
            </a:r>
            <a:r>
              <a:rPr lang="pt-BR" dirty="0" err="1"/>
              <a:t>Programming</a:t>
            </a:r>
            <a:r>
              <a:rPr lang="pt-BR" dirty="0"/>
              <a:t> - XP</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746" name="Picture 2">
            <a:extLst>
              <a:ext uri="{FF2B5EF4-FFF2-40B4-BE49-F238E27FC236}">
                <a16:creationId xmlns:a16="http://schemas.microsoft.com/office/drawing/2014/main" id="{0AE2D194-772E-511F-8EBF-0F95E5009493}"/>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365741" y="2418207"/>
            <a:ext cx="4938322" cy="3397377"/>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7BD86DB1-DF16-3D70-55C8-B27660D4CAEA}"/>
              </a:ext>
            </a:extLst>
          </p:cNvPr>
          <p:cNvSpPr txBox="1"/>
          <p:nvPr/>
        </p:nvSpPr>
        <p:spPr>
          <a:xfrm>
            <a:off x="2971709" y="6055903"/>
            <a:ext cx="6248579" cy="307777"/>
          </a:xfrm>
          <a:prstGeom prst="rect">
            <a:avLst/>
          </a:prstGeom>
          <a:noFill/>
        </p:spPr>
        <p:txBody>
          <a:bodyPr wrap="square" rtlCol="0">
            <a:spAutoFit/>
          </a:bodyPr>
          <a:lstStyle/>
          <a:p>
            <a:pPr algn="ctr"/>
            <a:r>
              <a:rPr lang="pt-BR" sz="1400" dirty="0"/>
              <a:t>O processo XP.</a:t>
            </a:r>
          </a:p>
        </p:txBody>
      </p:sp>
      <p:sp>
        <p:nvSpPr>
          <p:cNvPr id="3" name="Espaço Reservado para Texto 26">
            <a:extLst>
              <a:ext uri="{FF2B5EF4-FFF2-40B4-BE49-F238E27FC236}">
                <a16:creationId xmlns:a16="http://schemas.microsoft.com/office/drawing/2014/main" id="{BDBC8695-D2E6-A8EA-8622-33DF3268769A}"/>
              </a:ext>
            </a:extLst>
          </p:cNvPr>
          <p:cNvSpPr txBox="1">
            <a:spLocks/>
          </p:cNvSpPr>
          <p:nvPr/>
        </p:nvSpPr>
        <p:spPr>
          <a:xfrm>
            <a:off x="1029217" y="1359858"/>
            <a:ext cx="704673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Processo XP</a:t>
            </a:r>
          </a:p>
        </p:txBody>
      </p:sp>
    </p:spTree>
    <p:extLst>
      <p:ext uri="{BB962C8B-B14F-4D97-AF65-F5344CB8AC3E}">
        <p14:creationId xmlns:p14="http://schemas.microsoft.com/office/powerpoint/2010/main" val="198184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eta: para a Direita 22">
            <a:extLst>
              <a:ext uri="{FF2B5EF4-FFF2-40B4-BE49-F238E27FC236}">
                <a16:creationId xmlns:a16="http://schemas.microsoft.com/office/drawing/2014/main" id="{576A5D3C-FC32-5626-5C76-C536BFA86D5F}"/>
              </a:ext>
            </a:extLst>
          </p:cNvPr>
          <p:cNvSpPr/>
          <p:nvPr/>
        </p:nvSpPr>
        <p:spPr>
          <a:xfrm>
            <a:off x="8118328" y="528209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O Processo Ágil de Extreme </a:t>
            </a:r>
            <a:r>
              <a:rPr lang="pt-BR" dirty="0" err="1"/>
              <a:t>Programming</a:t>
            </a:r>
            <a:r>
              <a:rPr lang="pt-BR" dirty="0"/>
              <a:t> - XP</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441450"/>
            <a:ext cx="10153649" cy="369332"/>
          </a:xfrm>
          <a:prstGeom prst="rect">
            <a:avLst/>
          </a:prstGeom>
          <a:noFill/>
        </p:spPr>
        <p:txBody>
          <a:bodyPr wrap="square" anchor="ctr">
            <a:spAutoFit/>
          </a:bodyPr>
          <a:lstStyle/>
          <a:p>
            <a:pPr algn="just"/>
            <a:r>
              <a:rPr lang="pt-BR" dirty="0">
                <a:solidFill>
                  <a:schemeClr val="bg2">
                    <a:lumMod val="25000"/>
                  </a:schemeClr>
                </a:solidFill>
                <a:effectLst/>
              </a:rPr>
              <a:t>Veja mais detalhes sobre o processo XP e suas etapas: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528209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528209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Cantos Arredondados 2">
            <a:extLst>
              <a:ext uri="{FF2B5EF4-FFF2-40B4-BE49-F238E27FC236}">
                <a16:creationId xmlns:a16="http://schemas.microsoft.com/office/drawing/2014/main" id="{1C033429-5C84-A715-496C-98C7814ED08A}"/>
              </a:ext>
            </a:extLst>
          </p:cNvPr>
          <p:cNvSpPr/>
          <p:nvPr/>
        </p:nvSpPr>
        <p:spPr>
          <a:xfrm>
            <a:off x="1019175" y="2605265"/>
            <a:ext cx="2464689" cy="281128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0524AD14-E8DF-A219-8B64-172FDD6F5957}"/>
              </a:ext>
            </a:extLst>
          </p:cNvPr>
          <p:cNvSpPr txBox="1"/>
          <p:nvPr/>
        </p:nvSpPr>
        <p:spPr>
          <a:xfrm>
            <a:off x="1019175" y="2793396"/>
            <a:ext cx="2237258" cy="369332"/>
          </a:xfrm>
          <a:prstGeom prst="rect">
            <a:avLst/>
          </a:prstGeom>
          <a:noFill/>
        </p:spPr>
        <p:txBody>
          <a:bodyPr wrap="square">
            <a:spAutoFit/>
          </a:bodyPr>
          <a:lstStyle/>
          <a:p>
            <a:r>
              <a:rPr lang="pt-BR" b="1" dirty="0"/>
              <a:t>Planejamento</a:t>
            </a:r>
          </a:p>
        </p:txBody>
      </p:sp>
      <p:sp>
        <p:nvSpPr>
          <p:cNvPr id="5" name="CaixaDeTexto 4">
            <a:extLst>
              <a:ext uri="{FF2B5EF4-FFF2-40B4-BE49-F238E27FC236}">
                <a16:creationId xmlns:a16="http://schemas.microsoft.com/office/drawing/2014/main" id="{08801878-AB1D-4527-D479-B2DDE33AD60F}"/>
              </a:ext>
            </a:extLst>
          </p:cNvPr>
          <p:cNvSpPr txBox="1"/>
          <p:nvPr/>
        </p:nvSpPr>
        <p:spPr>
          <a:xfrm>
            <a:off x="1019176" y="3266918"/>
            <a:ext cx="2558048" cy="1323439"/>
          </a:xfrm>
          <a:prstGeom prst="rect">
            <a:avLst/>
          </a:prstGeom>
          <a:noFill/>
        </p:spPr>
        <p:txBody>
          <a:bodyPr wrap="square">
            <a:spAutoFit/>
          </a:bodyPr>
          <a:lstStyle/>
          <a:p>
            <a:r>
              <a:rPr lang="pt-BR" sz="1600" dirty="0">
                <a:solidFill>
                  <a:schemeClr val="bg2">
                    <a:lumMod val="25000"/>
                  </a:schemeClr>
                </a:solidFill>
              </a:rPr>
              <a:t>Cliente define requisitos, equipe avalia, seleciona e calcula velocidade após a primeira versão para estimar prazos.</a:t>
            </a:r>
          </a:p>
        </p:txBody>
      </p:sp>
      <p:sp>
        <p:nvSpPr>
          <p:cNvPr id="8" name="Retângulo: Cantos Arredondados 7">
            <a:extLst>
              <a:ext uri="{FF2B5EF4-FFF2-40B4-BE49-F238E27FC236}">
                <a16:creationId xmlns:a16="http://schemas.microsoft.com/office/drawing/2014/main" id="{C08B9F51-CA71-C297-BD0F-42226BE912E8}"/>
              </a:ext>
            </a:extLst>
          </p:cNvPr>
          <p:cNvSpPr/>
          <p:nvPr/>
        </p:nvSpPr>
        <p:spPr>
          <a:xfrm>
            <a:off x="3631311" y="2605265"/>
            <a:ext cx="2464689" cy="281128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BB876EE-0B64-3CFD-69CE-5F3A082A67BA}"/>
              </a:ext>
            </a:extLst>
          </p:cNvPr>
          <p:cNvSpPr txBox="1"/>
          <p:nvPr/>
        </p:nvSpPr>
        <p:spPr>
          <a:xfrm>
            <a:off x="3631311" y="2793396"/>
            <a:ext cx="2237258" cy="369332"/>
          </a:xfrm>
          <a:prstGeom prst="rect">
            <a:avLst/>
          </a:prstGeom>
          <a:noFill/>
        </p:spPr>
        <p:txBody>
          <a:bodyPr wrap="square">
            <a:spAutoFit/>
          </a:bodyPr>
          <a:lstStyle/>
          <a:p>
            <a:r>
              <a:rPr lang="pt-BR" b="1" dirty="0">
                <a:effectLst/>
              </a:rPr>
              <a:t>Projeto</a:t>
            </a:r>
            <a:endParaRPr lang="pt-BR" b="1" dirty="0"/>
          </a:p>
        </p:txBody>
      </p:sp>
      <p:sp>
        <p:nvSpPr>
          <p:cNvPr id="11" name="CaixaDeTexto 10">
            <a:extLst>
              <a:ext uri="{FF2B5EF4-FFF2-40B4-BE49-F238E27FC236}">
                <a16:creationId xmlns:a16="http://schemas.microsoft.com/office/drawing/2014/main" id="{14C45816-16D1-4D99-364E-1C5CD309100E}"/>
              </a:ext>
            </a:extLst>
          </p:cNvPr>
          <p:cNvSpPr txBox="1"/>
          <p:nvPr/>
        </p:nvSpPr>
        <p:spPr>
          <a:xfrm>
            <a:off x="3631311" y="3266918"/>
            <a:ext cx="2518775" cy="1569660"/>
          </a:xfrm>
          <a:prstGeom prst="rect">
            <a:avLst/>
          </a:prstGeom>
          <a:noFill/>
        </p:spPr>
        <p:txBody>
          <a:bodyPr wrap="square">
            <a:spAutoFit/>
          </a:bodyPr>
          <a:lstStyle/>
          <a:p>
            <a:r>
              <a:rPr lang="pt-BR" sz="1600" dirty="0">
                <a:solidFill>
                  <a:schemeClr val="bg2">
                    <a:lumMod val="25000"/>
                  </a:schemeClr>
                </a:solidFill>
              </a:rPr>
              <a:t>XP enfatiza simplicidade com cartões CRC, prototipação para complexidade e </a:t>
            </a:r>
            <a:r>
              <a:rPr lang="pt-BR" sz="1600" dirty="0" err="1">
                <a:solidFill>
                  <a:schemeClr val="bg2">
                    <a:lumMod val="25000"/>
                  </a:schemeClr>
                </a:solidFill>
              </a:rPr>
              <a:t>refatoração</a:t>
            </a:r>
            <a:r>
              <a:rPr lang="pt-BR" sz="1600" dirty="0">
                <a:solidFill>
                  <a:schemeClr val="bg2">
                    <a:lumMod val="25000"/>
                  </a:schemeClr>
                </a:solidFill>
              </a:rPr>
              <a:t> para organização do código sem impacto funcional.</a:t>
            </a:r>
          </a:p>
        </p:txBody>
      </p:sp>
      <p:sp>
        <p:nvSpPr>
          <p:cNvPr id="12" name="Retângulo: Cantos Arredondados 11">
            <a:extLst>
              <a:ext uri="{FF2B5EF4-FFF2-40B4-BE49-F238E27FC236}">
                <a16:creationId xmlns:a16="http://schemas.microsoft.com/office/drawing/2014/main" id="{45E8BDC4-5533-CA64-A242-F072DDFB7D4E}"/>
              </a:ext>
            </a:extLst>
          </p:cNvPr>
          <p:cNvSpPr/>
          <p:nvPr/>
        </p:nvSpPr>
        <p:spPr>
          <a:xfrm>
            <a:off x="6243447" y="2605265"/>
            <a:ext cx="2464689" cy="281128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602064F6-7613-04AD-C93A-9C4038DF4489}"/>
              </a:ext>
            </a:extLst>
          </p:cNvPr>
          <p:cNvSpPr txBox="1"/>
          <p:nvPr/>
        </p:nvSpPr>
        <p:spPr>
          <a:xfrm>
            <a:off x="6243447" y="2793396"/>
            <a:ext cx="2237258" cy="369332"/>
          </a:xfrm>
          <a:prstGeom prst="rect">
            <a:avLst/>
          </a:prstGeom>
          <a:noFill/>
        </p:spPr>
        <p:txBody>
          <a:bodyPr wrap="square">
            <a:spAutoFit/>
          </a:bodyPr>
          <a:lstStyle/>
          <a:p>
            <a:r>
              <a:rPr lang="pt-BR" b="1" dirty="0">
                <a:effectLst/>
              </a:rPr>
              <a:t>Codificação</a:t>
            </a:r>
            <a:endParaRPr lang="pt-BR" b="1" dirty="0"/>
          </a:p>
        </p:txBody>
      </p:sp>
      <p:sp>
        <p:nvSpPr>
          <p:cNvPr id="14" name="CaixaDeTexto 13">
            <a:extLst>
              <a:ext uri="{FF2B5EF4-FFF2-40B4-BE49-F238E27FC236}">
                <a16:creationId xmlns:a16="http://schemas.microsoft.com/office/drawing/2014/main" id="{CBE7F83C-9C48-C646-3326-A71749AB9C9A}"/>
              </a:ext>
            </a:extLst>
          </p:cNvPr>
          <p:cNvSpPr txBox="1"/>
          <p:nvPr/>
        </p:nvSpPr>
        <p:spPr>
          <a:xfrm>
            <a:off x="6243448" y="3266918"/>
            <a:ext cx="2558048" cy="1323439"/>
          </a:xfrm>
          <a:prstGeom prst="rect">
            <a:avLst/>
          </a:prstGeom>
          <a:noFill/>
        </p:spPr>
        <p:txBody>
          <a:bodyPr wrap="square">
            <a:spAutoFit/>
          </a:bodyPr>
          <a:lstStyle/>
          <a:p>
            <a:r>
              <a:rPr lang="pt-BR" sz="1600" dirty="0">
                <a:solidFill>
                  <a:schemeClr val="bg2">
                    <a:lumMod val="25000"/>
                  </a:schemeClr>
                </a:solidFill>
              </a:rPr>
              <a:t>XP incentiva programação em par com revisão de padrões e integração contínua para detecção precoce de erros.</a:t>
            </a:r>
          </a:p>
        </p:txBody>
      </p:sp>
      <p:sp>
        <p:nvSpPr>
          <p:cNvPr id="15" name="Retângulo: Cantos Arredondados 14">
            <a:extLst>
              <a:ext uri="{FF2B5EF4-FFF2-40B4-BE49-F238E27FC236}">
                <a16:creationId xmlns:a16="http://schemas.microsoft.com/office/drawing/2014/main" id="{3863A6F4-D215-EA70-29B2-ACDC18A794C7}"/>
              </a:ext>
            </a:extLst>
          </p:cNvPr>
          <p:cNvSpPr/>
          <p:nvPr/>
        </p:nvSpPr>
        <p:spPr>
          <a:xfrm>
            <a:off x="8855583" y="2605265"/>
            <a:ext cx="2464689" cy="281128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E8217E1C-C12B-7C30-03C6-E59824915969}"/>
              </a:ext>
            </a:extLst>
          </p:cNvPr>
          <p:cNvSpPr txBox="1"/>
          <p:nvPr/>
        </p:nvSpPr>
        <p:spPr>
          <a:xfrm>
            <a:off x="8855583" y="2793396"/>
            <a:ext cx="2237258" cy="369332"/>
          </a:xfrm>
          <a:prstGeom prst="rect">
            <a:avLst/>
          </a:prstGeom>
          <a:noFill/>
        </p:spPr>
        <p:txBody>
          <a:bodyPr wrap="square">
            <a:spAutoFit/>
          </a:bodyPr>
          <a:lstStyle/>
          <a:p>
            <a:r>
              <a:rPr lang="pt-BR" b="1" dirty="0">
                <a:effectLst/>
              </a:rPr>
              <a:t>Teste</a:t>
            </a:r>
            <a:endParaRPr lang="pt-BR" b="1" dirty="0"/>
          </a:p>
        </p:txBody>
      </p:sp>
      <p:sp>
        <p:nvSpPr>
          <p:cNvPr id="17" name="CaixaDeTexto 16">
            <a:extLst>
              <a:ext uri="{FF2B5EF4-FFF2-40B4-BE49-F238E27FC236}">
                <a16:creationId xmlns:a16="http://schemas.microsoft.com/office/drawing/2014/main" id="{42F5DD8F-171A-23C3-7FD8-C0FFA559CA91}"/>
              </a:ext>
            </a:extLst>
          </p:cNvPr>
          <p:cNvSpPr txBox="1"/>
          <p:nvPr/>
        </p:nvSpPr>
        <p:spPr>
          <a:xfrm>
            <a:off x="8855584" y="3266918"/>
            <a:ext cx="2464688" cy="2062103"/>
          </a:xfrm>
          <a:prstGeom prst="rect">
            <a:avLst/>
          </a:prstGeom>
          <a:noFill/>
        </p:spPr>
        <p:txBody>
          <a:bodyPr wrap="square">
            <a:spAutoFit/>
          </a:bodyPr>
          <a:lstStyle/>
          <a:p>
            <a:r>
              <a:rPr lang="pt-BR" sz="1600" dirty="0">
                <a:solidFill>
                  <a:schemeClr val="bg2">
                    <a:lumMod val="25000"/>
                  </a:schemeClr>
                </a:solidFill>
              </a:rPr>
              <a:t>Na XP, equipes dividem histórias em tarefas com testes de unidade, automação, integração contínua, e testes de aceitação são definidos pelos clientes para funcionalidades visíveis.</a:t>
            </a:r>
          </a:p>
        </p:txBody>
      </p:sp>
    </p:spTree>
    <p:extLst>
      <p:ext uri="{BB962C8B-B14F-4D97-AF65-F5344CB8AC3E}">
        <p14:creationId xmlns:p14="http://schemas.microsoft.com/office/powerpoint/2010/main" val="621355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Metodologia Ágil Scrum</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6" y="1191144"/>
            <a:ext cx="10153649" cy="2862322"/>
          </a:xfrm>
          <a:prstGeom prst="rect">
            <a:avLst/>
          </a:prstGeom>
          <a:noFill/>
        </p:spPr>
        <p:txBody>
          <a:bodyPr wrap="square" anchor="ctr">
            <a:spAutoFit/>
          </a:bodyPr>
          <a:lstStyle/>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Scrum originou-se como um método de gerenciamento de produtos fora da indústria de software.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Jeffrey Sutherland e Ken </a:t>
            </a:r>
            <a:r>
              <a:rPr lang="pt-BR" dirty="0" err="1">
                <a:solidFill>
                  <a:schemeClr val="bg2">
                    <a:lumMod val="25000"/>
                  </a:schemeClr>
                </a:solidFill>
                <a:effectLst/>
              </a:rPr>
              <a:t>Schwaber</a:t>
            </a:r>
            <a:r>
              <a:rPr lang="pt-BR" dirty="0">
                <a:solidFill>
                  <a:schemeClr val="bg2">
                    <a:lumMod val="25000"/>
                  </a:schemeClr>
                </a:solidFill>
                <a:effectLst/>
              </a:rPr>
              <a:t> desenvolveram o Processo de Desenvolvimento Scrum nos anos 90, amplamente utilizado no desenvolvimento de software.</a:t>
            </a:r>
          </a:p>
          <a:p>
            <a:pPr marL="285750" indent="-285750" algn="just">
              <a:buFont typeface="Arial" panose="020B0604020202020204" pitchFamily="34" charset="0"/>
              <a:buChar char="•"/>
            </a:pPr>
            <a:endParaRPr lang="pt-BR" dirty="0">
              <a:solidFill>
                <a:schemeClr val="bg2">
                  <a:lumMod val="25000"/>
                </a:schemeClr>
              </a:solidFill>
              <a:effectLst/>
            </a:endParaRPr>
          </a:p>
          <a:p>
            <a:pPr marL="285750" indent="-285750" algn="just">
              <a:buFont typeface="Arial" panose="020B0604020202020204" pitchFamily="34" charset="0"/>
              <a:buChar char="•"/>
            </a:pPr>
            <a:r>
              <a:rPr lang="pt-BR" dirty="0">
                <a:solidFill>
                  <a:schemeClr val="bg2">
                    <a:lumMod val="25000"/>
                  </a:schemeClr>
                </a:solidFill>
                <a:effectLst/>
              </a:rPr>
              <a:t>Scrum é aplicado sistematicamente, combinando valores ágeis e princípios do manifesto, ideal para projetos complexos com requisitos evolutivos.</a:t>
            </a:r>
          </a:p>
          <a:p>
            <a:pPr marL="285750" indent="-285750" algn="just">
              <a:buFont typeface="Arial" panose="020B0604020202020204" pitchFamily="34" charset="0"/>
              <a:buChar char="•"/>
            </a:pPr>
            <a:endParaRPr lang="pt-BR" dirty="0">
              <a:solidFill>
                <a:schemeClr val="bg2">
                  <a:lumMod val="25000"/>
                </a:schemeClr>
              </a:solidFill>
            </a:endParaRPr>
          </a:p>
          <a:p>
            <a:pPr marL="285750" indent="-285750" algn="just">
              <a:buFont typeface="Arial" panose="020B0604020202020204" pitchFamily="34" charset="0"/>
              <a:buChar char="•"/>
            </a:pPr>
            <a:r>
              <a:rPr lang="pt-BR" dirty="0">
                <a:solidFill>
                  <a:schemeClr val="bg2">
                    <a:lumMod val="25000"/>
                  </a:schemeClr>
                </a:solidFill>
              </a:rPr>
              <a:t>O Scrum possui três pilares fundamentais.</a:t>
            </a: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4819388"/>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Cantos Arredondados 28">
            <a:extLst>
              <a:ext uri="{FF2B5EF4-FFF2-40B4-BE49-F238E27FC236}">
                <a16:creationId xmlns:a16="http://schemas.microsoft.com/office/drawing/2014/main" id="{CE3831F3-D008-F89B-B87C-A1D3CF82D45A}"/>
              </a:ext>
            </a:extLst>
          </p:cNvPr>
          <p:cNvSpPr/>
          <p:nvPr/>
        </p:nvSpPr>
        <p:spPr>
          <a:xfrm>
            <a:off x="1768983" y="4697798"/>
            <a:ext cx="2320417" cy="857250"/>
          </a:xfrm>
          <a:prstGeom prst="roundRect">
            <a:avLst>
              <a:gd name="adj" fmla="val 1935"/>
            </a:avLst>
          </a:prstGeom>
          <a:solidFill>
            <a:srgbClr val="E3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5EEAC7D3-F065-ED0D-EE3C-4E9058E8FF3A}"/>
              </a:ext>
            </a:extLst>
          </p:cNvPr>
          <p:cNvSpPr txBox="1"/>
          <p:nvPr/>
        </p:nvSpPr>
        <p:spPr>
          <a:xfrm>
            <a:off x="1740376" y="4951697"/>
            <a:ext cx="2320416" cy="369332"/>
          </a:xfrm>
          <a:prstGeom prst="rect">
            <a:avLst/>
          </a:prstGeom>
          <a:noFill/>
        </p:spPr>
        <p:txBody>
          <a:bodyPr wrap="square">
            <a:spAutoFit/>
          </a:bodyPr>
          <a:lstStyle/>
          <a:p>
            <a:pPr algn="ctr"/>
            <a:r>
              <a:rPr lang="pt-BR" b="1" dirty="0"/>
              <a:t>Transparência</a:t>
            </a:r>
          </a:p>
        </p:txBody>
      </p:sp>
      <p:sp>
        <p:nvSpPr>
          <p:cNvPr id="31" name="Retângulo: Cantos Arredondados 30">
            <a:extLst>
              <a:ext uri="{FF2B5EF4-FFF2-40B4-BE49-F238E27FC236}">
                <a16:creationId xmlns:a16="http://schemas.microsoft.com/office/drawing/2014/main" id="{5B5A4769-BCFB-1949-38EE-21F8F09811D9}"/>
              </a:ext>
            </a:extLst>
          </p:cNvPr>
          <p:cNvSpPr/>
          <p:nvPr/>
        </p:nvSpPr>
        <p:spPr>
          <a:xfrm>
            <a:off x="4806053" y="4697798"/>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9FF31819-8C25-9C14-15B7-9BF6A9DDEE42}"/>
              </a:ext>
            </a:extLst>
          </p:cNvPr>
          <p:cNvSpPr txBox="1"/>
          <p:nvPr/>
        </p:nvSpPr>
        <p:spPr>
          <a:xfrm>
            <a:off x="4806053" y="4951697"/>
            <a:ext cx="2320417" cy="369332"/>
          </a:xfrm>
          <a:prstGeom prst="rect">
            <a:avLst/>
          </a:prstGeom>
          <a:noFill/>
        </p:spPr>
        <p:txBody>
          <a:bodyPr wrap="square">
            <a:spAutoFit/>
          </a:bodyPr>
          <a:lstStyle/>
          <a:p>
            <a:pPr algn="ctr"/>
            <a:r>
              <a:rPr lang="pt-BR" b="1" dirty="0"/>
              <a:t>Inspeção</a:t>
            </a:r>
          </a:p>
        </p:txBody>
      </p:sp>
      <p:sp>
        <p:nvSpPr>
          <p:cNvPr id="33" name="Retângulo: Cantos Arredondados 32">
            <a:extLst>
              <a:ext uri="{FF2B5EF4-FFF2-40B4-BE49-F238E27FC236}">
                <a16:creationId xmlns:a16="http://schemas.microsoft.com/office/drawing/2014/main" id="{B046F74F-C514-E38D-A0BD-4D76C249BD06}"/>
              </a:ext>
            </a:extLst>
          </p:cNvPr>
          <p:cNvSpPr/>
          <p:nvPr/>
        </p:nvSpPr>
        <p:spPr>
          <a:xfrm>
            <a:off x="7843123" y="4697798"/>
            <a:ext cx="2320417" cy="857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A87A08A1-62C1-C089-B676-4A49F68000CE}"/>
              </a:ext>
            </a:extLst>
          </p:cNvPr>
          <p:cNvSpPr txBox="1"/>
          <p:nvPr/>
        </p:nvSpPr>
        <p:spPr>
          <a:xfrm>
            <a:off x="7843123" y="4955387"/>
            <a:ext cx="2320417" cy="369332"/>
          </a:xfrm>
          <a:prstGeom prst="rect">
            <a:avLst/>
          </a:prstGeom>
          <a:noFill/>
        </p:spPr>
        <p:txBody>
          <a:bodyPr wrap="square">
            <a:spAutoFit/>
          </a:bodyPr>
          <a:lstStyle/>
          <a:p>
            <a:pPr algn="ctr"/>
            <a:r>
              <a:rPr lang="pt-BR" b="1" dirty="0"/>
              <a:t>Adaptação</a:t>
            </a:r>
          </a:p>
        </p:txBody>
      </p:sp>
    </p:spTree>
    <p:extLst>
      <p:ext uri="{BB962C8B-B14F-4D97-AF65-F5344CB8AC3E}">
        <p14:creationId xmlns:p14="http://schemas.microsoft.com/office/powerpoint/2010/main" val="368744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Papéis do Scrum</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887527" y="1118284"/>
            <a:ext cx="10153650" cy="646331"/>
          </a:xfrm>
          <a:prstGeom prst="rect">
            <a:avLst/>
          </a:prstGeom>
          <a:noFill/>
        </p:spPr>
        <p:txBody>
          <a:bodyPr wrap="square" anchor="ctr">
            <a:spAutoFit/>
          </a:bodyPr>
          <a:lstStyle/>
          <a:p>
            <a:pPr algn="just"/>
            <a:r>
              <a:rPr lang="pt-BR" dirty="0">
                <a:solidFill>
                  <a:schemeClr val="bg2">
                    <a:lumMod val="25000"/>
                  </a:schemeClr>
                </a:solidFill>
                <a:effectLst/>
              </a:rPr>
              <a:t>Uma equipe Scrum é composta </a:t>
            </a:r>
            <a:r>
              <a:rPr lang="pt-BR" dirty="0" smtClean="0">
                <a:solidFill>
                  <a:schemeClr val="bg2">
                    <a:lumMod val="25000"/>
                  </a:schemeClr>
                </a:solidFill>
                <a:effectLst/>
              </a:rPr>
              <a:t>pelo:</a:t>
            </a:r>
          </a:p>
          <a:p>
            <a:pPr marL="285750" indent="-285750" algn="just">
              <a:buFont typeface="Arial" panose="020B0604020202020204" pitchFamily="34" charset="0"/>
              <a:buChar char="•"/>
            </a:pPr>
            <a:endParaRPr lang="pt-BR" dirty="0">
              <a:solidFill>
                <a:schemeClr val="bg2">
                  <a:lumMod val="25000"/>
                </a:schemeClr>
              </a:solidFill>
              <a:effectLst/>
            </a:endParaRPr>
          </a:p>
        </p:txBody>
      </p:sp>
      <p:sp>
        <p:nvSpPr>
          <p:cNvPr id="6" name="Seta: para a Direita 5">
            <a:extLst>
              <a:ext uri="{FF2B5EF4-FFF2-40B4-BE49-F238E27FC236}">
                <a16:creationId xmlns:a16="http://schemas.microsoft.com/office/drawing/2014/main" id="{5B03B361-AD90-FDC9-B318-4028F72E2FAD}"/>
              </a:ext>
            </a:extLst>
          </p:cNvPr>
          <p:cNvSpPr/>
          <p:nvPr/>
        </p:nvSpPr>
        <p:spPr>
          <a:xfrm>
            <a:off x="3810376" y="5353472"/>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2" y="5353472"/>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2" name="Agrupar 31">
            <a:extLst>
              <a:ext uri="{FF2B5EF4-FFF2-40B4-BE49-F238E27FC236}">
                <a16:creationId xmlns:a16="http://schemas.microsoft.com/office/drawing/2014/main" id="{CC793551-548A-BC9D-2D64-018AD2FCBE5F}"/>
              </a:ext>
            </a:extLst>
          </p:cNvPr>
          <p:cNvGrpSpPr/>
          <p:nvPr/>
        </p:nvGrpSpPr>
        <p:grpSpPr>
          <a:xfrm>
            <a:off x="357165" y="1975534"/>
            <a:ext cx="10815660" cy="2922999"/>
            <a:chOff x="357164" y="835955"/>
            <a:chExt cx="10815660" cy="2922999"/>
          </a:xfrm>
        </p:grpSpPr>
        <p:grpSp>
          <p:nvGrpSpPr>
            <p:cNvPr id="33" name="Agrupar 32">
              <a:extLst>
                <a:ext uri="{FF2B5EF4-FFF2-40B4-BE49-F238E27FC236}">
                  <a16:creationId xmlns:a16="http://schemas.microsoft.com/office/drawing/2014/main" id="{A718990E-BAC0-32A8-5729-E17686F4EEC8}"/>
                </a:ext>
              </a:extLst>
            </p:cNvPr>
            <p:cNvGrpSpPr/>
            <p:nvPr/>
          </p:nvGrpSpPr>
          <p:grpSpPr>
            <a:xfrm>
              <a:off x="357164" y="835955"/>
              <a:ext cx="454941" cy="2922999"/>
              <a:chOff x="357164" y="835955"/>
              <a:chExt cx="454941" cy="2922999"/>
            </a:xfrm>
          </p:grpSpPr>
          <p:sp>
            <p:nvSpPr>
              <p:cNvPr id="37" name="Elipse 36">
                <a:extLst>
                  <a:ext uri="{FF2B5EF4-FFF2-40B4-BE49-F238E27FC236}">
                    <a16:creationId xmlns:a16="http://schemas.microsoft.com/office/drawing/2014/main" id="{54350030-8917-A2F9-94E3-80F19016223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DCB3D773-F0F0-288B-61A0-F8378C486239}"/>
                  </a:ext>
                </a:extLst>
              </p:cNvPr>
              <p:cNvCxnSpPr>
                <a:cxnSpLocks/>
                <a:stCxn id="37" idx="4"/>
              </p:cNvCxnSpPr>
              <p:nvPr/>
            </p:nvCxnSpPr>
            <p:spPr>
              <a:xfrm>
                <a:off x="584635" y="1290896"/>
                <a:ext cx="0" cy="2468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Seta: para a Direita 11">
                <a:extLst>
                  <a:ext uri="{FF2B5EF4-FFF2-40B4-BE49-F238E27FC236}">
                    <a16:creationId xmlns:a16="http://schemas.microsoft.com/office/drawing/2014/main" id="{986CCC98-FFB3-ECD6-ACD0-437C886F532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Retângulo: Cantos Arredondados 5">
              <a:extLst>
                <a:ext uri="{FF2B5EF4-FFF2-40B4-BE49-F238E27FC236}">
                  <a16:creationId xmlns:a16="http://schemas.microsoft.com/office/drawing/2014/main" id="{25311632-63B8-1C5A-E953-D537BC299259}"/>
                </a:ext>
              </a:extLst>
            </p:cNvPr>
            <p:cNvSpPr/>
            <p:nvPr/>
          </p:nvSpPr>
          <p:spPr>
            <a:xfrm>
              <a:off x="1041399" y="835955"/>
              <a:ext cx="10131425" cy="95115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5" name="CaixaDeTexto 34">
              <a:extLst>
                <a:ext uri="{FF2B5EF4-FFF2-40B4-BE49-F238E27FC236}">
                  <a16:creationId xmlns:a16="http://schemas.microsoft.com/office/drawing/2014/main" id="{32D0EDAF-6372-9F41-F8BB-25A3E538800D}"/>
                </a:ext>
              </a:extLst>
            </p:cNvPr>
            <p:cNvSpPr txBox="1"/>
            <p:nvPr/>
          </p:nvSpPr>
          <p:spPr>
            <a:xfrm>
              <a:off x="1232462" y="1315169"/>
              <a:ext cx="9638738" cy="369332"/>
            </a:xfrm>
            <a:prstGeom prst="rect">
              <a:avLst/>
            </a:prstGeom>
            <a:noFill/>
          </p:spPr>
          <p:txBody>
            <a:bodyPr wrap="square">
              <a:spAutoFit/>
            </a:bodyPr>
            <a:lstStyle/>
            <a:p>
              <a:pPr algn="just"/>
              <a:r>
                <a:rPr lang="pt-BR" dirty="0">
                  <a:solidFill>
                    <a:schemeClr val="bg2">
                      <a:lumMod val="25000"/>
                    </a:schemeClr>
                  </a:solidFill>
                </a:rPr>
                <a:t>A</a:t>
              </a:r>
              <a:r>
                <a:rPr lang="pt-BR" dirty="0" smtClean="0">
                  <a:solidFill>
                    <a:schemeClr val="bg2">
                      <a:lumMod val="25000"/>
                    </a:schemeClr>
                  </a:solidFill>
                </a:rPr>
                <a:t>tua </a:t>
              </a:r>
              <a:r>
                <a:rPr lang="pt-BR" dirty="0">
                  <a:solidFill>
                    <a:schemeClr val="bg2">
                      <a:lumMod val="25000"/>
                    </a:schemeClr>
                  </a:solidFill>
                </a:rPr>
                <a:t>como cliente, define requisitos, comunica a visão do projeto e esclarece dúvidas.</a:t>
              </a:r>
              <a:endParaRPr lang="pt-BR" dirty="0">
                <a:solidFill>
                  <a:schemeClr val="bg2">
                    <a:lumMod val="25000"/>
                  </a:schemeClr>
                </a:solidFill>
              </a:endParaRPr>
            </a:p>
          </p:txBody>
        </p:sp>
        <p:sp>
          <p:nvSpPr>
            <p:cNvPr id="36" name="CaixaDeTexto 35">
              <a:extLst>
                <a:ext uri="{FF2B5EF4-FFF2-40B4-BE49-F238E27FC236}">
                  <a16:creationId xmlns:a16="http://schemas.microsoft.com/office/drawing/2014/main" id="{D2AE1770-2FAD-0941-E6A2-80A743054238}"/>
                </a:ext>
              </a:extLst>
            </p:cNvPr>
            <p:cNvSpPr txBox="1"/>
            <p:nvPr/>
          </p:nvSpPr>
          <p:spPr>
            <a:xfrm>
              <a:off x="1232462" y="915059"/>
              <a:ext cx="9638738" cy="400110"/>
            </a:xfrm>
            <a:prstGeom prst="rect">
              <a:avLst/>
            </a:prstGeom>
            <a:noFill/>
          </p:spPr>
          <p:txBody>
            <a:bodyPr wrap="square">
              <a:spAutoFit/>
            </a:bodyPr>
            <a:lstStyle/>
            <a:p>
              <a:r>
                <a:rPr lang="pt-BR" sz="2000" b="1" dirty="0" err="1" smtClean="0"/>
                <a:t>Product</a:t>
              </a:r>
              <a:r>
                <a:rPr lang="pt-BR" sz="2000" b="1" dirty="0" smtClean="0"/>
                <a:t> </a:t>
              </a:r>
              <a:r>
                <a:rPr lang="pt-BR" sz="2000" b="1" dirty="0" err="1" smtClean="0"/>
                <a:t>Owner</a:t>
              </a:r>
              <a:r>
                <a:rPr lang="pt-BR" sz="2000" b="1" dirty="0" smtClean="0"/>
                <a:t> (Dono </a:t>
              </a:r>
              <a:r>
                <a:rPr lang="pt-BR" sz="2000" b="1" dirty="0"/>
                <a:t>do </a:t>
              </a:r>
              <a:r>
                <a:rPr lang="pt-BR" sz="2000" b="1" dirty="0" smtClean="0"/>
                <a:t>Produto)</a:t>
              </a:r>
              <a:endParaRPr lang="pt-BR" sz="2000" b="1" dirty="0"/>
            </a:p>
          </p:txBody>
        </p:sp>
      </p:grpSp>
      <p:grpSp>
        <p:nvGrpSpPr>
          <p:cNvPr id="40" name="Agrupar 39">
            <a:extLst>
              <a:ext uri="{FF2B5EF4-FFF2-40B4-BE49-F238E27FC236}">
                <a16:creationId xmlns:a16="http://schemas.microsoft.com/office/drawing/2014/main" id="{656F493C-D3C0-0580-2D6D-7D7E914DF8A1}"/>
              </a:ext>
            </a:extLst>
          </p:cNvPr>
          <p:cNvGrpSpPr/>
          <p:nvPr/>
        </p:nvGrpSpPr>
        <p:grpSpPr>
          <a:xfrm>
            <a:off x="357165" y="3257198"/>
            <a:ext cx="10815660" cy="1125545"/>
            <a:chOff x="357164" y="835955"/>
            <a:chExt cx="10815660" cy="1125545"/>
          </a:xfrm>
        </p:grpSpPr>
        <p:grpSp>
          <p:nvGrpSpPr>
            <p:cNvPr id="41" name="Agrupar 40">
              <a:extLst>
                <a:ext uri="{FF2B5EF4-FFF2-40B4-BE49-F238E27FC236}">
                  <a16:creationId xmlns:a16="http://schemas.microsoft.com/office/drawing/2014/main" id="{4DF6C2CA-637D-CC5E-15B2-C91BC1939CAE}"/>
                </a:ext>
              </a:extLst>
            </p:cNvPr>
            <p:cNvGrpSpPr/>
            <p:nvPr/>
          </p:nvGrpSpPr>
          <p:grpSpPr>
            <a:xfrm>
              <a:off x="357164" y="996258"/>
              <a:ext cx="454941" cy="454941"/>
              <a:chOff x="357164" y="996258"/>
              <a:chExt cx="454941" cy="454941"/>
            </a:xfrm>
          </p:grpSpPr>
          <p:sp>
            <p:nvSpPr>
              <p:cNvPr id="45" name="Elipse 44">
                <a:extLst>
                  <a:ext uri="{FF2B5EF4-FFF2-40B4-BE49-F238E27FC236}">
                    <a16:creationId xmlns:a16="http://schemas.microsoft.com/office/drawing/2014/main" id="{C090E761-2255-DE5B-BDC8-C657C23E4DA2}"/>
                  </a:ext>
                </a:extLst>
              </p:cNvPr>
              <p:cNvSpPr/>
              <p:nvPr/>
            </p:nvSpPr>
            <p:spPr>
              <a:xfrm>
                <a:off x="357164" y="996258"/>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a Direita 39">
                <a:extLst>
                  <a:ext uri="{FF2B5EF4-FFF2-40B4-BE49-F238E27FC236}">
                    <a16:creationId xmlns:a16="http://schemas.microsoft.com/office/drawing/2014/main" id="{50FEA0F6-CD6C-C22E-7F3F-5C9D77B0A733}"/>
                  </a:ext>
                </a:extLst>
              </p:cNvPr>
              <p:cNvSpPr/>
              <p:nvPr/>
            </p:nvSpPr>
            <p:spPr>
              <a:xfrm>
                <a:off x="496647" y="1159919"/>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2" name="Retângulo: Cantos Arredondados 34">
              <a:extLst>
                <a:ext uri="{FF2B5EF4-FFF2-40B4-BE49-F238E27FC236}">
                  <a16:creationId xmlns:a16="http://schemas.microsoft.com/office/drawing/2014/main" id="{6D96CC1C-19F1-CF74-63A7-DD49E67B99B9}"/>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3" name="CaixaDeTexto 42">
              <a:extLst>
                <a:ext uri="{FF2B5EF4-FFF2-40B4-BE49-F238E27FC236}">
                  <a16:creationId xmlns:a16="http://schemas.microsoft.com/office/drawing/2014/main" id="{BB3AE8D5-41CA-BA19-8978-B4903C4F7291}"/>
                </a:ext>
              </a:extLst>
            </p:cNvPr>
            <p:cNvSpPr txBox="1"/>
            <p:nvPr/>
          </p:nvSpPr>
          <p:spPr>
            <a:xfrm>
              <a:off x="1232462" y="1315169"/>
              <a:ext cx="9638738" cy="646331"/>
            </a:xfrm>
            <a:prstGeom prst="rect">
              <a:avLst/>
            </a:prstGeom>
            <a:noFill/>
          </p:spPr>
          <p:txBody>
            <a:bodyPr wrap="square">
              <a:spAutoFit/>
            </a:bodyPr>
            <a:lstStyle/>
            <a:p>
              <a:pPr algn="just"/>
              <a:r>
                <a:rPr lang="pt-BR" dirty="0" smtClean="0">
                  <a:solidFill>
                    <a:schemeClr val="bg2">
                      <a:lumMod val="25000"/>
                    </a:schemeClr>
                  </a:solidFill>
                </a:rPr>
                <a:t>É </a:t>
              </a:r>
              <a:r>
                <a:rPr lang="pt-BR" dirty="0">
                  <a:solidFill>
                    <a:schemeClr val="bg2">
                      <a:lumMod val="25000"/>
                    </a:schemeClr>
                  </a:solidFill>
                </a:rPr>
                <a:t>o responsável por assegura a adesão às regras do </a:t>
              </a:r>
              <a:r>
                <a:rPr lang="pt-BR" dirty="0" err="1">
                  <a:solidFill>
                    <a:schemeClr val="bg2">
                      <a:lumMod val="25000"/>
                    </a:schemeClr>
                  </a:solidFill>
                </a:rPr>
                <a:t>Scrum</a:t>
              </a:r>
              <a:r>
                <a:rPr lang="pt-BR" dirty="0">
                  <a:solidFill>
                    <a:schemeClr val="bg2">
                      <a:lumMod val="25000"/>
                    </a:schemeClr>
                  </a:solidFill>
                </a:rPr>
                <a:t>, facilita a resolução de problemas e mantém as regras do processo, esclarecendo papéis da equipe.</a:t>
              </a:r>
              <a:endParaRPr lang="pt-BR" dirty="0">
                <a:solidFill>
                  <a:schemeClr val="bg2">
                    <a:lumMod val="25000"/>
                  </a:schemeClr>
                </a:solidFill>
              </a:endParaRPr>
            </a:p>
          </p:txBody>
        </p:sp>
        <p:sp>
          <p:nvSpPr>
            <p:cNvPr id="44" name="CaixaDeTexto 43">
              <a:extLst>
                <a:ext uri="{FF2B5EF4-FFF2-40B4-BE49-F238E27FC236}">
                  <a16:creationId xmlns:a16="http://schemas.microsoft.com/office/drawing/2014/main" id="{05B46C0E-1A09-D633-AB08-16606F1F8669}"/>
                </a:ext>
              </a:extLst>
            </p:cNvPr>
            <p:cNvSpPr txBox="1"/>
            <p:nvPr/>
          </p:nvSpPr>
          <p:spPr>
            <a:xfrm>
              <a:off x="1232462" y="915059"/>
              <a:ext cx="9638738" cy="400110"/>
            </a:xfrm>
            <a:prstGeom prst="rect">
              <a:avLst/>
            </a:prstGeom>
            <a:noFill/>
          </p:spPr>
          <p:txBody>
            <a:bodyPr wrap="square">
              <a:spAutoFit/>
            </a:bodyPr>
            <a:lstStyle/>
            <a:p>
              <a:r>
                <a:rPr lang="pt-BR" sz="2000" b="1" dirty="0" err="1" smtClean="0"/>
                <a:t>Scrum</a:t>
              </a:r>
              <a:r>
                <a:rPr lang="pt-BR" sz="2000" b="1" dirty="0" smtClean="0"/>
                <a:t> </a:t>
              </a:r>
              <a:r>
                <a:rPr lang="pt-BR" sz="2000" b="1" dirty="0"/>
                <a:t>Master </a:t>
              </a:r>
              <a:endParaRPr lang="pt-BR" sz="2000" b="1" dirty="0"/>
            </a:p>
          </p:txBody>
        </p:sp>
      </p:grpSp>
      <p:grpSp>
        <p:nvGrpSpPr>
          <p:cNvPr id="47" name="Agrupar 46">
            <a:extLst>
              <a:ext uri="{FF2B5EF4-FFF2-40B4-BE49-F238E27FC236}">
                <a16:creationId xmlns:a16="http://schemas.microsoft.com/office/drawing/2014/main" id="{11FCC299-1B1F-015F-1E8C-23A37A615D59}"/>
              </a:ext>
            </a:extLst>
          </p:cNvPr>
          <p:cNvGrpSpPr/>
          <p:nvPr/>
        </p:nvGrpSpPr>
        <p:grpSpPr>
          <a:xfrm>
            <a:off x="357165" y="4819429"/>
            <a:ext cx="10815660" cy="1125545"/>
            <a:chOff x="357164" y="835955"/>
            <a:chExt cx="10815660" cy="1125545"/>
          </a:xfrm>
        </p:grpSpPr>
        <p:grpSp>
          <p:nvGrpSpPr>
            <p:cNvPr id="48" name="Agrupar 47">
              <a:extLst>
                <a:ext uri="{FF2B5EF4-FFF2-40B4-BE49-F238E27FC236}">
                  <a16:creationId xmlns:a16="http://schemas.microsoft.com/office/drawing/2014/main" id="{6A018205-DEAD-57D6-7C3B-5BCE9F7721F9}"/>
                </a:ext>
              </a:extLst>
            </p:cNvPr>
            <p:cNvGrpSpPr/>
            <p:nvPr/>
          </p:nvGrpSpPr>
          <p:grpSpPr>
            <a:xfrm>
              <a:off x="357164" y="835955"/>
              <a:ext cx="454941" cy="454941"/>
              <a:chOff x="357164" y="835955"/>
              <a:chExt cx="454941" cy="454941"/>
            </a:xfrm>
          </p:grpSpPr>
          <p:sp>
            <p:nvSpPr>
              <p:cNvPr id="52" name="Elipse 51">
                <a:extLst>
                  <a:ext uri="{FF2B5EF4-FFF2-40B4-BE49-F238E27FC236}">
                    <a16:creationId xmlns:a16="http://schemas.microsoft.com/office/drawing/2014/main" id="{B00E61BA-63D6-9982-C7A4-6CEE2123354F}"/>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Seta: para a Direita 47">
                <a:extLst>
                  <a:ext uri="{FF2B5EF4-FFF2-40B4-BE49-F238E27FC236}">
                    <a16:creationId xmlns:a16="http://schemas.microsoft.com/office/drawing/2014/main" id="{DA4F29F2-03F4-EA46-06E5-DA3FF2EA1355}"/>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9" name="Retângulo: Cantos Arredondados 42">
              <a:extLst>
                <a:ext uri="{FF2B5EF4-FFF2-40B4-BE49-F238E27FC236}">
                  <a16:creationId xmlns:a16="http://schemas.microsoft.com/office/drawing/2014/main" id="{1E9D8EB1-460F-CC59-5B61-F7FC0AB92A85}"/>
                </a:ext>
              </a:extLst>
            </p:cNvPr>
            <p:cNvSpPr/>
            <p:nvPr/>
          </p:nvSpPr>
          <p:spPr>
            <a:xfrm>
              <a:off x="1041399" y="835955"/>
              <a:ext cx="10131425" cy="112554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0" name="CaixaDeTexto 49">
              <a:extLst>
                <a:ext uri="{FF2B5EF4-FFF2-40B4-BE49-F238E27FC236}">
                  <a16:creationId xmlns:a16="http://schemas.microsoft.com/office/drawing/2014/main" id="{1860D862-C45F-D401-A4B6-4BF4D7DFDC11}"/>
                </a:ext>
              </a:extLst>
            </p:cNvPr>
            <p:cNvSpPr txBox="1"/>
            <p:nvPr/>
          </p:nvSpPr>
          <p:spPr>
            <a:xfrm>
              <a:off x="1232462" y="1315169"/>
              <a:ext cx="9638738" cy="646331"/>
            </a:xfrm>
            <a:prstGeom prst="rect">
              <a:avLst/>
            </a:prstGeom>
            <a:noFill/>
          </p:spPr>
          <p:txBody>
            <a:bodyPr wrap="square">
              <a:spAutoFit/>
            </a:bodyPr>
            <a:lstStyle/>
            <a:p>
              <a:pPr algn="just"/>
              <a:r>
                <a:rPr lang="pt-BR" dirty="0" smtClean="0">
                  <a:solidFill>
                    <a:schemeClr val="bg2">
                      <a:lumMod val="25000"/>
                    </a:schemeClr>
                  </a:solidFill>
                </a:rPr>
                <a:t>É multidisciplinar </a:t>
              </a:r>
              <a:r>
                <a:rPr lang="pt-BR" dirty="0">
                  <a:solidFill>
                    <a:schemeClr val="bg2">
                      <a:lumMod val="25000"/>
                    </a:schemeClr>
                  </a:solidFill>
                </a:rPr>
                <a:t>e inclui especialistas para desenvolver o produto independentemente de membros externos, como programadores, administradores de banco de dados e web designers.</a:t>
              </a:r>
              <a:endParaRPr lang="pt-BR" dirty="0">
                <a:solidFill>
                  <a:schemeClr val="bg2">
                    <a:lumMod val="25000"/>
                  </a:schemeClr>
                </a:solidFill>
              </a:endParaRPr>
            </a:p>
          </p:txBody>
        </p:sp>
        <p:sp>
          <p:nvSpPr>
            <p:cNvPr id="51" name="CaixaDeTexto 50">
              <a:extLst>
                <a:ext uri="{FF2B5EF4-FFF2-40B4-BE49-F238E27FC236}">
                  <a16:creationId xmlns:a16="http://schemas.microsoft.com/office/drawing/2014/main" id="{245B35AC-8707-EB4C-8005-EAC07CFA0600}"/>
                </a:ext>
              </a:extLst>
            </p:cNvPr>
            <p:cNvSpPr txBox="1"/>
            <p:nvPr/>
          </p:nvSpPr>
          <p:spPr>
            <a:xfrm>
              <a:off x="1232462" y="915059"/>
              <a:ext cx="9638738" cy="400110"/>
            </a:xfrm>
            <a:prstGeom prst="rect">
              <a:avLst/>
            </a:prstGeom>
            <a:noFill/>
          </p:spPr>
          <p:txBody>
            <a:bodyPr wrap="square">
              <a:spAutoFit/>
            </a:bodyPr>
            <a:lstStyle/>
            <a:p>
              <a:r>
                <a:rPr lang="pt-BR" sz="2000" b="1" dirty="0" err="1"/>
                <a:t>Scrum</a:t>
              </a:r>
              <a:r>
                <a:rPr lang="pt-BR" sz="2000" b="1" dirty="0"/>
                <a:t> </a:t>
              </a:r>
              <a:r>
                <a:rPr lang="pt-BR" sz="2000" b="1" dirty="0" smtClean="0"/>
                <a:t>Team (Equipe </a:t>
              </a:r>
              <a:r>
                <a:rPr lang="pt-BR" sz="2000" b="1" dirty="0" err="1" smtClean="0"/>
                <a:t>Scrum</a:t>
              </a:r>
              <a:r>
                <a:rPr lang="pt-BR" sz="2000" b="1" dirty="0" smtClean="0"/>
                <a:t>)</a:t>
              </a:r>
              <a:endParaRPr lang="pt-BR" sz="2000" b="1" dirty="0"/>
            </a:p>
          </p:txBody>
        </p:sp>
      </p:grpSp>
    </p:spTree>
    <p:extLst>
      <p:ext uri="{BB962C8B-B14F-4D97-AF65-F5344CB8AC3E}">
        <p14:creationId xmlns:p14="http://schemas.microsoft.com/office/powerpoint/2010/main" val="26963637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E5FBC30-1344-AF7A-84DA-4F480435896F}"/>
              </a:ext>
            </a:extLst>
          </p:cNvPr>
          <p:cNvSpPr>
            <a:spLocks noGrp="1"/>
          </p:cNvSpPr>
          <p:nvPr>
            <p:ph type="body" sz="quarter" idx="10"/>
          </p:nvPr>
        </p:nvSpPr>
        <p:spPr/>
        <p:txBody>
          <a:bodyPr/>
          <a:lstStyle/>
          <a:p>
            <a:r>
              <a:rPr lang="pt-BR" dirty="0"/>
              <a:t>Artefatos Scrum</a:t>
            </a:r>
          </a:p>
        </p:txBody>
      </p:sp>
      <p:sp>
        <p:nvSpPr>
          <p:cNvPr id="2" name="CaixaDeTexto 1">
            <a:extLst>
              <a:ext uri="{FF2B5EF4-FFF2-40B4-BE49-F238E27FC236}">
                <a16:creationId xmlns:a16="http://schemas.microsoft.com/office/drawing/2014/main" id="{25004A80-C47A-1CBE-5E12-78F5CD18C159}"/>
              </a:ext>
            </a:extLst>
          </p:cNvPr>
          <p:cNvSpPr txBox="1"/>
          <p:nvPr/>
        </p:nvSpPr>
        <p:spPr>
          <a:xfrm>
            <a:off x="1019175" y="1392281"/>
            <a:ext cx="10153650" cy="646331"/>
          </a:xfrm>
          <a:prstGeom prst="rect">
            <a:avLst/>
          </a:prstGeom>
          <a:noFill/>
        </p:spPr>
        <p:txBody>
          <a:bodyPr wrap="square" anchor="ctr">
            <a:spAutoFit/>
          </a:bodyPr>
          <a:lstStyle/>
          <a:p>
            <a:pPr algn="just"/>
            <a:r>
              <a:rPr lang="pt-BR" dirty="0">
                <a:solidFill>
                  <a:schemeClr val="bg2">
                    <a:lumMod val="25000"/>
                  </a:schemeClr>
                </a:solidFill>
                <a:effectLst/>
              </a:rPr>
              <a:t>Os Artefatos Scrum são concebidos com a finalidade de garantir que as equipes Scrum sejam bem-sucedidas na geração de um incremento. Vejamos os principais artefatos:</a:t>
            </a:r>
          </a:p>
        </p:txBody>
      </p:sp>
      <p:sp>
        <p:nvSpPr>
          <p:cNvPr id="10" name="Seta: para a Direita 9">
            <a:extLst>
              <a:ext uri="{FF2B5EF4-FFF2-40B4-BE49-F238E27FC236}">
                <a16:creationId xmlns:a16="http://schemas.microsoft.com/office/drawing/2014/main" id="{A8B0FF24-C258-4B8E-AC74-95539F570DF2}"/>
              </a:ext>
            </a:extLst>
          </p:cNvPr>
          <p:cNvSpPr/>
          <p:nvPr/>
        </p:nvSpPr>
        <p:spPr>
          <a:xfrm>
            <a:off x="5964356" y="5114797"/>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E117DF57-DD39-3A54-3793-46EC2366AF76}"/>
              </a:ext>
            </a:extLst>
          </p:cNvPr>
          <p:cNvSpPr/>
          <p:nvPr/>
        </p:nvSpPr>
        <p:spPr>
          <a:xfrm>
            <a:off x="1019171" y="2846693"/>
            <a:ext cx="4724400" cy="252521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2726BE38-12EE-521E-7E1D-7600D79FD2D4}"/>
              </a:ext>
            </a:extLst>
          </p:cNvPr>
          <p:cNvSpPr txBox="1"/>
          <p:nvPr/>
        </p:nvSpPr>
        <p:spPr>
          <a:xfrm>
            <a:off x="1228316" y="3084025"/>
            <a:ext cx="4091231" cy="369332"/>
          </a:xfrm>
          <a:prstGeom prst="rect">
            <a:avLst/>
          </a:prstGeom>
          <a:noFill/>
        </p:spPr>
        <p:txBody>
          <a:bodyPr wrap="square">
            <a:spAutoFit/>
          </a:bodyPr>
          <a:lstStyle/>
          <a:p>
            <a:r>
              <a:rPr lang="pt-BR" b="1" dirty="0" err="1">
                <a:effectLst/>
              </a:rPr>
              <a:t>Product</a:t>
            </a:r>
            <a:r>
              <a:rPr lang="pt-BR" b="1" dirty="0">
                <a:effectLst/>
              </a:rPr>
              <a:t> Backlog</a:t>
            </a:r>
            <a:endParaRPr lang="pt-BR" b="1" dirty="0"/>
          </a:p>
        </p:txBody>
      </p:sp>
      <p:sp>
        <p:nvSpPr>
          <p:cNvPr id="6" name="CaixaDeTexto 5">
            <a:extLst>
              <a:ext uri="{FF2B5EF4-FFF2-40B4-BE49-F238E27FC236}">
                <a16:creationId xmlns:a16="http://schemas.microsoft.com/office/drawing/2014/main" id="{D1D60736-70BF-3906-A465-399A3467BC38}"/>
              </a:ext>
            </a:extLst>
          </p:cNvPr>
          <p:cNvSpPr txBox="1"/>
          <p:nvPr/>
        </p:nvSpPr>
        <p:spPr>
          <a:xfrm>
            <a:off x="1228314" y="3485431"/>
            <a:ext cx="4515257" cy="1077218"/>
          </a:xfrm>
          <a:prstGeom prst="rect">
            <a:avLst/>
          </a:prstGeom>
          <a:noFill/>
        </p:spPr>
        <p:txBody>
          <a:bodyPr wrap="square">
            <a:spAutoFit/>
          </a:bodyPr>
          <a:lstStyle/>
          <a:p>
            <a:r>
              <a:rPr lang="pt-BR" sz="1600" dirty="0">
                <a:solidFill>
                  <a:schemeClr val="bg2">
                    <a:lumMod val="25000"/>
                  </a:schemeClr>
                </a:solidFill>
                <a:effectLst/>
              </a:rPr>
              <a:t>O </a:t>
            </a:r>
            <a:r>
              <a:rPr lang="pt-BR" sz="1600" dirty="0" err="1">
                <a:solidFill>
                  <a:schemeClr val="bg2">
                    <a:lumMod val="25000"/>
                  </a:schemeClr>
                </a:solidFill>
                <a:effectLst/>
              </a:rPr>
              <a:t>Product</a:t>
            </a:r>
            <a:r>
              <a:rPr lang="pt-BR" sz="1600" dirty="0">
                <a:solidFill>
                  <a:schemeClr val="bg2">
                    <a:lumMod val="25000"/>
                  </a:schemeClr>
                </a:solidFill>
                <a:effectLst/>
              </a:rPr>
              <a:t> </a:t>
            </a:r>
            <a:r>
              <a:rPr lang="pt-BR" sz="1600" dirty="0" err="1">
                <a:solidFill>
                  <a:schemeClr val="bg2">
                    <a:lumMod val="25000"/>
                  </a:schemeClr>
                </a:solidFill>
                <a:effectLst/>
              </a:rPr>
              <a:t>Owner</a:t>
            </a:r>
            <a:r>
              <a:rPr lang="pt-BR" sz="1600" dirty="0">
                <a:solidFill>
                  <a:schemeClr val="bg2">
                    <a:lumMod val="25000"/>
                  </a:schemeClr>
                </a:solidFill>
                <a:effectLst/>
              </a:rPr>
              <a:t> mantém uma lista de requisitos e funcionalidades do produto, chamada </a:t>
            </a:r>
            <a:r>
              <a:rPr lang="pt-BR" sz="1600" dirty="0" err="1">
                <a:solidFill>
                  <a:schemeClr val="bg2">
                    <a:lumMod val="25000"/>
                  </a:schemeClr>
                </a:solidFill>
                <a:effectLst/>
              </a:rPr>
              <a:t>Product</a:t>
            </a:r>
            <a:r>
              <a:rPr lang="pt-BR" sz="1600" dirty="0">
                <a:solidFill>
                  <a:schemeClr val="bg2">
                    <a:lumMod val="25000"/>
                  </a:schemeClr>
                </a:solidFill>
                <a:effectLst/>
              </a:rPr>
              <a:t> Backlog, que evolui à medida que o produto e seu ambiente mudam.</a:t>
            </a:r>
            <a:endParaRPr lang="pt-BR" sz="1600" dirty="0">
              <a:solidFill>
                <a:schemeClr val="bg2">
                  <a:lumMod val="25000"/>
                </a:schemeClr>
              </a:solidFill>
            </a:endParaRPr>
          </a:p>
        </p:txBody>
      </p:sp>
      <p:sp>
        <p:nvSpPr>
          <p:cNvPr id="8" name="Retângulo: Cantos Arredondados 7">
            <a:extLst>
              <a:ext uri="{FF2B5EF4-FFF2-40B4-BE49-F238E27FC236}">
                <a16:creationId xmlns:a16="http://schemas.microsoft.com/office/drawing/2014/main" id="{F111114D-F682-EED2-697F-69F896E52067}"/>
              </a:ext>
            </a:extLst>
          </p:cNvPr>
          <p:cNvSpPr/>
          <p:nvPr/>
        </p:nvSpPr>
        <p:spPr>
          <a:xfrm>
            <a:off x="6448425" y="2846693"/>
            <a:ext cx="4724400" cy="252521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5ED9643-B4BC-52F0-F26C-6C25827051AA}"/>
              </a:ext>
            </a:extLst>
          </p:cNvPr>
          <p:cNvSpPr txBox="1"/>
          <p:nvPr/>
        </p:nvSpPr>
        <p:spPr>
          <a:xfrm>
            <a:off x="6657570" y="3084025"/>
            <a:ext cx="4091231" cy="369332"/>
          </a:xfrm>
          <a:prstGeom prst="rect">
            <a:avLst/>
          </a:prstGeom>
          <a:noFill/>
        </p:spPr>
        <p:txBody>
          <a:bodyPr wrap="square">
            <a:spAutoFit/>
          </a:bodyPr>
          <a:lstStyle/>
          <a:p>
            <a:r>
              <a:rPr lang="pt-BR" b="1" dirty="0">
                <a:effectLst/>
              </a:rPr>
              <a:t>Sprint  Backlog</a:t>
            </a:r>
            <a:endParaRPr lang="pt-BR" b="1" dirty="0"/>
          </a:p>
        </p:txBody>
      </p:sp>
      <p:sp>
        <p:nvSpPr>
          <p:cNvPr id="11" name="CaixaDeTexto 10">
            <a:extLst>
              <a:ext uri="{FF2B5EF4-FFF2-40B4-BE49-F238E27FC236}">
                <a16:creationId xmlns:a16="http://schemas.microsoft.com/office/drawing/2014/main" id="{7188BDD9-27E7-8502-9946-7FD2F666E73D}"/>
              </a:ext>
            </a:extLst>
          </p:cNvPr>
          <p:cNvSpPr txBox="1"/>
          <p:nvPr/>
        </p:nvSpPr>
        <p:spPr>
          <a:xfrm>
            <a:off x="6657567" y="3485431"/>
            <a:ext cx="4515257" cy="1569660"/>
          </a:xfrm>
          <a:prstGeom prst="rect">
            <a:avLst/>
          </a:prstGeom>
          <a:noFill/>
        </p:spPr>
        <p:txBody>
          <a:bodyPr wrap="square">
            <a:spAutoFit/>
          </a:bodyPr>
          <a:lstStyle/>
          <a:p>
            <a:endParaRPr lang="pt-BR" sz="1600" dirty="0">
              <a:solidFill>
                <a:schemeClr val="bg2">
                  <a:lumMod val="25000"/>
                </a:schemeClr>
              </a:solidFill>
              <a:effectLst/>
            </a:endParaRPr>
          </a:p>
          <a:p>
            <a:r>
              <a:rPr lang="pt-BR" sz="1600" dirty="0">
                <a:solidFill>
                  <a:schemeClr val="bg2">
                    <a:lumMod val="25000"/>
                  </a:schemeClr>
                </a:solidFill>
                <a:effectLst/>
              </a:rPr>
              <a:t>O Sprint Backlog é um subconjunto de requisitos do </a:t>
            </a:r>
            <a:r>
              <a:rPr lang="pt-BR" sz="1600" dirty="0" err="1">
                <a:solidFill>
                  <a:schemeClr val="bg2">
                    <a:lumMod val="25000"/>
                  </a:schemeClr>
                </a:solidFill>
                <a:effectLst/>
              </a:rPr>
              <a:t>Product</a:t>
            </a:r>
            <a:r>
              <a:rPr lang="pt-BR" sz="1600" dirty="0">
                <a:solidFill>
                  <a:schemeClr val="bg2">
                    <a:lumMod val="25000"/>
                  </a:schemeClr>
                </a:solidFill>
                <a:effectLst/>
              </a:rPr>
              <a:t> Backlog para uma iteração, incluindo o plano para atingir a meta da Sprint. A equipe de desenvolvimento pode fazer modificações conforme necessário.</a:t>
            </a:r>
          </a:p>
        </p:txBody>
      </p:sp>
    </p:spTree>
    <p:extLst>
      <p:ext uri="{BB962C8B-B14F-4D97-AF65-F5344CB8AC3E}">
        <p14:creationId xmlns:p14="http://schemas.microsoft.com/office/powerpoint/2010/main" val="2928270640"/>
      </p:ext>
    </p:extLst>
  </p:cSld>
  <p:clrMapOvr>
    <a:masterClrMapping/>
  </p:clrMapOvr>
</p:sld>
</file>

<file path=ppt/theme/theme1.xml><?xml version="1.0" encoding="utf-8"?>
<a:theme xmlns:a="http://schemas.openxmlformats.org/drawingml/2006/main" name="Tema do Office">
  <a:themeElements>
    <a:clrScheme name="turquoise">
      <a:dk1>
        <a:srgbClr val="00397B"/>
      </a:dk1>
      <a:lt1>
        <a:sysClr val="window" lastClr="FFFFFF"/>
      </a:lt1>
      <a:dk2>
        <a:srgbClr val="1185AA"/>
      </a:dk2>
      <a:lt2>
        <a:srgbClr val="E7E6E6"/>
      </a:lt2>
      <a:accent1>
        <a:srgbClr val="54C8E1"/>
      </a:accent1>
      <a:accent2>
        <a:srgbClr val="9FE8ED"/>
      </a:accent2>
      <a:accent3>
        <a:srgbClr val="E3EFF1"/>
      </a:accent3>
      <a:accent4>
        <a:srgbClr val="F6F8F9"/>
      </a:accent4>
      <a:accent5>
        <a:srgbClr val="892900"/>
      </a:accent5>
      <a:accent6>
        <a:srgbClr val="D06110"/>
      </a:accent6>
      <a:hlink>
        <a:srgbClr val="FFD5BD"/>
      </a:hlink>
      <a:folHlink>
        <a:srgbClr val="FCBCA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9C68FFAA6024E4FBE5245EFE14C3298" ma:contentTypeVersion="6" ma:contentTypeDescription="Crie um novo documento." ma:contentTypeScope="" ma:versionID="c2f01723a21f77ea3ba6882863f8787d">
  <xsd:schema xmlns:xsd="http://www.w3.org/2001/XMLSchema" xmlns:xs="http://www.w3.org/2001/XMLSchema" xmlns:p="http://schemas.microsoft.com/office/2006/metadata/properties" xmlns:ns2="aba8cfd3-0e2a-498b-9936-afff2b0b9a35" xmlns:ns3="fa6369a1-fbee-4d60-a0aa-f62bc4a54af7" targetNamespace="http://schemas.microsoft.com/office/2006/metadata/properties" ma:root="true" ma:fieldsID="b3947502280aa2c81f14f7fcd9e17c8f" ns2:_="" ns3:_="">
    <xsd:import namespace="aba8cfd3-0e2a-498b-9936-afff2b0b9a35"/>
    <xsd:import namespace="fa6369a1-fbee-4d60-a0aa-f62bc4a54af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8cfd3-0e2a-498b-9936-afff2b0b9a35"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6369a1-fbee-4d60-a0aa-f62bc4a54af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716B6D-9707-4BF3-AF6B-25E2692F3F1C}">
  <ds:schemaRefs>
    <ds:schemaRef ds:uri="http://www.w3.org/XML/1998/namespace"/>
    <ds:schemaRef ds:uri="http://schemas.microsoft.com/office/2006/documentManagement/types"/>
    <ds:schemaRef ds:uri="http://purl.org/dc/terms/"/>
    <ds:schemaRef ds:uri="b017d371-911f-4fdd-abca-ea8ff9772a96"/>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6ffe2548-0475-49cc-9e90-f51d36b700ed"/>
    <ds:schemaRef ds:uri="http://purl.org/dc/dcmitype/"/>
  </ds:schemaRefs>
</ds:datastoreItem>
</file>

<file path=customXml/itemProps2.xml><?xml version="1.0" encoding="utf-8"?>
<ds:datastoreItem xmlns:ds="http://schemas.openxmlformats.org/officeDocument/2006/customXml" ds:itemID="{61EF9582-60BB-434A-B5E4-37E81036C2C1}"/>
</file>

<file path=customXml/itemProps3.xml><?xml version="1.0" encoding="utf-8"?>
<ds:datastoreItem xmlns:ds="http://schemas.openxmlformats.org/officeDocument/2006/customXml" ds:itemID="{BFD83E13-AC61-4D64-A181-537F08F08D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14077</TotalTime>
  <Words>14833</Words>
  <Application>Microsoft Office PowerPoint</Application>
  <PresentationFormat>Widescreen</PresentationFormat>
  <Paragraphs>1559</Paragraphs>
  <Slides>218</Slides>
  <Notes>1</Notes>
  <HiddenSlides>43</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218</vt:i4>
      </vt:variant>
    </vt:vector>
  </HeadingPairs>
  <TitlesOfParts>
    <vt:vector size="225" baseType="lpstr">
      <vt:lpstr>Amasis MT Pro Black</vt:lpstr>
      <vt:lpstr>Arial</vt:lpstr>
      <vt:lpstr>Calibri</vt:lpstr>
      <vt:lpstr>Cambria Math</vt:lpstr>
      <vt:lpstr>Segoe UI</vt:lpstr>
      <vt:lpstr>Times New Roman</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Ramany Domingos Oliveira</dc:creator>
  <cp:lastModifiedBy>Novo</cp:lastModifiedBy>
  <cp:revision>108</cp:revision>
  <dcterms:created xsi:type="dcterms:W3CDTF">2023-06-20T11:30:28Z</dcterms:created>
  <dcterms:modified xsi:type="dcterms:W3CDTF">2023-10-30T17:05:23Z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0x01010009C68FFAA6024E4FBE5245EFE14C3298</vt:lpwstr>
  </property>
  <property fmtid="{D5CDD505-2E9C-101B-9397-08002B2CF9AE}" pid="3" name="MediaServiceImageTags">
    <vt:lpwstr/>
  </property>
</Properties>
</file>